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Lst>
  <p:notesMasterIdLst>
    <p:notesMasterId r:id="rId34"/>
  </p:notesMasterIdLst>
  <p:handoutMasterIdLst>
    <p:handoutMasterId r:id="rId35"/>
  </p:handoutMasterIdLst>
  <p:sldIdLst>
    <p:sldId id="471" r:id="rId5"/>
    <p:sldId id="548" r:id="rId6"/>
    <p:sldId id="572" r:id="rId7"/>
    <p:sldId id="573" r:id="rId8"/>
    <p:sldId id="565" r:id="rId9"/>
    <p:sldId id="561" r:id="rId10"/>
    <p:sldId id="571" r:id="rId11"/>
    <p:sldId id="563" r:id="rId12"/>
    <p:sldId id="575" r:id="rId13"/>
    <p:sldId id="576" r:id="rId14"/>
    <p:sldId id="577" r:id="rId15"/>
    <p:sldId id="578" r:id="rId16"/>
    <p:sldId id="579" r:id="rId17"/>
    <p:sldId id="580" r:id="rId18"/>
    <p:sldId id="581" r:id="rId19"/>
    <p:sldId id="582" r:id="rId20"/>
    <p:sldId id="583" r:id="rId21"/>
    <p:sldId id="584" r:id="rId22"/>
    <p:sldId id="586" r:id="rId23"/>
    <p:sldId id="590" r:id="rId24"/>
    <p:sldId id="587" r:id="rId25"/>
    <p:sldId id="588" r:id="rId26"/>
    <p:sldId id="589" r:id="rId27"/>
    <p:sldId id="585" r:id="rId28"/>
    <p:sldId id="591" r:id="rId29"/>
    <p:sldId id="592" r:id="rId30"/>
    <p:sldId id="593" r:id="rId31"/>
    <p:sldId id="594" r:id="rId32"/>
    <p:sldId id="520" r:id="rId33"/>
  </p:sldIdLst>
  <p:sldSz cx="9144000" cy="5143500" type="screen16x9"/>
  <p:notesSz cx="6858000" cy="9144000"/>
  <p:embeddedFontLst>
    <p:embeddedFont>
      <p:font typeface="Poppins" panose="000005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1F3797-EC67-FFAE-C5D2-413F9D5D82FC}" name="Usuario invitado" initials="Ui" userId="S::urn:spo:anon#223aacfff3c2ffa3833df9adecd39be6cd89f918992ebc6c73e32608388d4358::" providerId="AD"/>
  <p188:author id="{6DE4A3E0-A9FF-EF7E-54C1-F950F7AAD4CC}" name="Aida Cerda Candia" initials="AC" userId="S::aida.cerda@chileatiende.cl::c402838e-4fae-4da2-85ba-27b991d9bd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0B7"/>
    <a:srgbClr val="FECC01"/>
    <a:srgbClr val="34A16B"/>
    <a:srgbClr val="FE6600"/>
    <a:srgbClr val="CC0404"/>
    <a:srgbClr val="94B8BE"/>
    <a:srgbClr val="BFDBF1"/>
    <a:srgbClr val="016CB3"/>
    <a:srgbClr val="F8CC1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847C51-5073-4828-9EC3-A1D83E349120}" v="1" dt="2025-04-25T13:44:09.488"/>
  </p1510:revLst>
</p1510:revInfo>
</file>

<file path=ppt/tableStyles.xml><?xml version="1.0" encoding="utf-8"?>
<a:tblStyleLst xmlns:a="http://schemas.openxmlformats.org/drawingml/2006/main" def="{519AEF8B-CBAA-43B8-98ED-224425194264}">
  <a:tblStyle styleId="{519AEF8B-CBAA-43B8-98ED-2244251942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9AA463F-3782-4962-B374-6BB1063D0097}"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0"/>
    <p:restoredTop sz="94719"/>
  </p:normalViewPr>
  <p:slideViewPr>
    <p:cSldViewPr snapToGrid="0">
      <p:cViewPr varScale="1">
        <p:scale>
          <a:sx n="105" d="100"/>
          <a:sy n="105" d="100"/>
        </p:scale>
        <p:origin x="989"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44972CC-31AC-8B4E-8881-7D389BAF22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227E361A-AD5C-F645-BE10-100C663C34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230539-5CF3-9847-8E2C-052E2BB792CE}" type="datetimeFigureOut">
              <a:rPr lang="es-CL" smtClean="0"/>
              <a:t>30-04-2025</a:t>
            </a:fld>
            <a:endParaRPr lang="es-CL"/>
          </a:p>
        </p:txBody>
      </p:sp>
      <p:sp>
        <p:nvSpPr>
          <p:cNvPr id="4" name="Marcador de pie de página 3">
            <a:extLst>
              <a:ext uri="{FF2B5EF4-FFF2-40B4-BE49-F238E27FC236}">
                <a16:creationId xmlns:a16="http://schemas.microsoft.com/office/drawing/2014/main" id="{BFA17851-8F9D-6343-B87E-F358614085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0DC89E2C-CA70-1740-B114-8ACA69A691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4E9066-68C4-FA4A-8315-48C42DBEEC65}" type="slidenum">
              <a:rPr lang="es-CL" smtClean="0"/>
              <a:t>‹Nº›</a:t>
            </a:fld>
            <a:endParaRPr lang="es-CL"/>
          </a:p>
        </p:txBody>
      </p:sp>
    </p:spTree>
    <p:extLst>
      <p:ext uri="{BB962C8B-B14F-4D97-AF65-F5344CB8AC3E}">
        <p14:creationId xmlns:p14="http://schemas.microsoft.com/office/powerpoint/2010/main" val="1404481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b38b8aab2f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b38b8aab2f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836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761789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42630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84121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97463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b38b8aab2f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b38b8aab2f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3945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b38b8aab2f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b38b8aab2f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503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b38b8aab2f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b38b8aab2f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378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b38b8aab2f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b38b8aab2f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223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icio" preserve="1" userDrawn="1">
  <p:cSld name="1_Inicio">
    <p:bg>
      <p:bgPr>
        <a:noFill/>
        <a:effectLst/>
      </p:bgPr>
    </p:bg>
    <p:spTree>
      <p:nvGrpSpPr>
        <p:cNvPr id="1" name="Shape 11"/>
        <p:cNvGrpSpPr/>
        <p:nvPr/>
      </p:nvGrpSpPr>
      <p:grpSpPr>
        <a:xfrm>
          <a:off x="0" y="0"/>
          <a:ext cx="0" cy="0"/>
          <a:chOff x="0" y="0"/>
          <a:chExt cx="0" cy="0"/>
        </a:xfrm>
      </p:grpSpPr>
      <p:sp>
        <p:nvSpPr>
          <p:cNvPr id="9" name="Rectángulo 8">
            <a:extLst>
              <a:ext uri="{FF2B5EF4-FFF2-40B4-BE49-F238E27FC236}">
                <a16:creationId xmlns:a16="http://schemas.microsoft.com/office/drawing/2014/main" id="{C63CE914-19DF-1539-A4E2-40C9A6C544CF}"/>
              </a:ext>
            </a:extLst>
          </p:cNvPr>
          <p:cNvSpPr/>
          <p:nvPr userDrawn="1"/>
        </p:nvSpPr>
        <p:spPr>
          <a:xfrm>
            <a:off x="-30064" y="-17196"/>
            <a:ext cx="9174063" cy="5160696"/>
          </a:xfrm>
          <a:prstGeom prst="rect">
            <a:avLst/>
          </a:prstGeom>
          <a:solidFill>
            <a:srgbClr val="0056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Google Shape;13;p2" descr="Imagen que contiene grande, calle&#10;&#10;Descripción generada automáticament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3448050"/>
            <a:ext cx="9144002" cy="1695450"/>
          </a:xfrm>
          <a:prstGeom prst="rect">
            <a:avLst/>
          </a:prstGeom>
          <a:noFill/>
          <a:ln>
            <a:noFill/>
          </a:ln>
        </p:spPr>
      </p:pic>
      <p:pic>
        <p:nvPicPr>
          <p:cNvPr id="2" name="Imagen 1">
            <a:extLst>
              <a:ext uri="{FF2B5EF4-FFF2-40B4-BE49-F238E27FC236}">
                <a16:creationId xmlns:a16="http://schemas.microsoft.com/office/drawing/2014/main" id="{F4AFDB66-CDDB-BB4A-94C8-244CCF2263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998" y="401954"/>
            <a:ext cx="1313657" cy="251190"/>
          </a:xfrm>
          <a:prstGeom prst="rect">
            <a:avLst/>
          </a:prstGeom>
        </p:spPr>
      </p:pic>
      <p:pic>
        <p:nvPicPr>
          <p:cNvPr id="7" name="Imagen 6" descr="Texto&#10;&#10;El contenido generado por IA puede ser incorrecto.">
            <a:extLst>
              <a:ext uri="{FF2B5EF4-FFF2-40B4-BE49-F238E27FC236}">
                <a16:creationId xmlns:a16="http://schemas.microsoft.com/office/drawing/2014/main" id="{EA53D36A-40E1-DE7D-5320-73A473E3B10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36985" y="4165102"/>
            <a:ext cx="1703422" cy="850791"/>
          </a:xfrm>
          <a:prstGeom prst="rect">
            <a:avLst/>
          </a:prstGeom>
        </p:spPr>
      </p:pic>
      <p:grpSp>
        <p:nvGrpSpPr>
          <p:cNvPr id="3" name="Grupo 2">
            <a:extLst>
              <a:ext uri="{FF2B5EF4-FFF2-40B4-BE49-F238E27FC236}">
                <a16:creationId xmlns:a16="http://schemas.microsoft.com/office/drawing/2014/main" id="{04386732-AE7D-FC1C-5F79-2EC35E76FDEE}"/>
              </a:ext>
            </a:extLst>
          </p:cNvPr>
          <p:cNvGrpSpPr/>
          <p:nvPr userDrawn="1"/>
        </p:nvGrpSpPr>
        <p:grpSpPr>
          <a:xfrm>
            <a:off x="250825" y="-15932"/>
            <a:ext cx="1333830" cy="90437"/>
            <a:chOff x="332842" y="177889"/>
            <a:chExt cx="3304674" cy="224064"/>
          </a:xfrm>
        </p:grpSpPr>
        <p:sp>
          <p:nvSpPr>
            <p:cNvPr id="5" name="Google Shape;18;p2">
              <a:extLst>
                <a:ext uri="{FF2B5EF4-FFF2-40B4-BE49-F238E27FC236}">
                  <a16:creationId xmlns:a16="http://schemas.microsoft.com/office/drawing/2014/main" id="{1748A2E7-0957-78FC-61B6-681DFC5889DA}"/>
                </a:ext>
              </a:extLst>
            </p:cNvPr>
            <p:cNvSpPr/>
            <p:nvPr userDrawn="1"/>
          </p:nvSpPr>
          <p:spPr>
            <a:xfrm>
              <a:off x="332842" y="178824"/>
              <a:ext cx="1493816" cy="222181"/>
            </a:xfrm>
            <a:prstGeom prst="rect">
              <a:avLst/>
            </a:prstGeom>
            <a:solidFill>
              <a:srgbClr val="1069B4"/>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sz="500"/>
            </a:p>
          </p:txBody>
        </p:sp>
        <p:sp>
          <p:nvSpPr>
            <p:cNvPr id="8" name="Google Shape;19;p2">
              <a:extLst>
                <a:ext uri="{FF2B5EF4-FFF2-40B4-BE49-F238E27FC236}">
                  <a16:creationId xmlns:a16="http://schemas.microsoft.com/office/drawing/2014/main" id="{740CC53E-6323-50FD-2BB3-2ED1B3DC5B62}"/>
                </a:ext>
              </a:extLst>
            </p:cNvPr>
            <p:cNvSpPr/>
            <p:nvPr userDrawn="1"/>
          </p:nvSpPr>
          <p:spPr>
            <a:xfrm>
              <a:off x="1826634" y="177889"/>
              <a:ext cx="1810882" cy="224064"/>
            </a:xfrm>
            <a:prstGeom prst="rect">
              <a:avLst/>
            </a:prstGeom>
            <a:solidFill>
              <a:srgbClr val="E22E2C"/>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sz="500"/>
            </a:p>
          </p:txBody>
        </p:sp>
      </p:grpSp>
      <p:sp>
        <p:nvSpPr>
          <p:cNvPr id="10" name="Google Shape;585;p43">
            <a:extLst>
              <a:ext uri="{FF2B5EF4-FFF2-40B4-BE49-F238E27FC236}">
                <a16:creationId xmlns:a16="http://schemas.microsoft.com/office/drawing/2014/main" id="{E2E83821-B9C6-676B-6193-F86C6EBEEBF1}"/>
              </a:ext>
            </a:extLst>
          </p:cNvPr>
          <p:cNvSpPr txBox="1">
            <a:spLocks/>
          </p:cNvSpPr>
          <p:nvPr userDrawn="1"/>
        </p:nvSpPr>
        <p:spPr>
          <a:xfrm>
            <a:off x="181587" y="4705851"/>
            <a:ext cx="4135800" cy="35325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200"/>
              <a:buFont typeface="Poppins"/>
              <a:buNone/>
              <a:defRPr sz="4400" b="1" i="0" u="none" strike="noStrike" cap="none">
                <a:solidFill>
                  <a:schemeClr val="bg1"/>
                </a:solidFill>
                <a:latin typeface="Poppins"/>
                <a:ea typeface="Poppins"/>
                <a:cs typeface="Poppins"/>
                <a:sym typeface="Poppins"/>
              </a:defRPr>
            </a:lvl1pPr>
            <a:lvl2pPr marR="0" lvl="1"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9pPr>
          </a:lstStyle>
          <a:p>
            <a:r>
              <a:rPr lang="es-CL" sz="900" b="0" i="0" dirty="0">
                <a:latin typeface="Calibri" panose="020F0502020204030204" pitchFamily="34" charset="0"/>
                <a:cs typeface="Calibri" panose="020F0502020204030204" pitchFamily="34" charset="0"/>
              </a:rPr>
              <a:t>Abril 2025</a:t>
            </a:r>
          </a:p>
        </p:txBody>
      </p:sp>
    </p:spTree>
    <p:extLst>
      <p:ext uri="{BB962C8B-B14F-4D97-AF65-F5344CB8AC3E}">
        <p14:creationId xmlns:p14="http://schemas.microsoft.com/office/powerpoint/2010/main" val="2271264132"/>
      </p:ext>
    </p:extLst>
  </p:cSld>
  <p:clrMapOvr>
    <a:masterClrMapping/>
  </p:clrMapOvr>
  <p:extLst>
    <p:ext uri="{DCECCB84-F9BA-43D5-87BE-67443E8EF086}">
      <p15:sldGuideLst xmlns:p15="http://schemas.microsoft.com/office/powerpoint/2012/main">
        <p15:guide id="1" orient="horz" pos="1620" userDrawn="1">
          <p15:clr>
            <a:srgbClr val="FBAE40"/>
          </p15:clr>
        </p15:guide>
        <p15:guide id="3"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icio" preserve="1" userDrawn="1">
  <p:cSld name="1_Inicio">
    <p:bg>
      <p:bgPr>
        <a:noFill/>
        <a:effectLst/>
      </p:bgPr>
    </p:bg>
    <p:spTree>
      <p:nvGrpSpPr>
        <p:cNvPr id="1" name="Shape 11"/>
        <p:cNvGrpSpPr/>
        <p:nvPr/>
      </p:nvGrpSpPr>
      <p:grpSpPr>
        <a:xfrm>
          <a:off x="0" y="0"/>
          <a:ext cx="0" cy="0"/>
          <a:chOff x="0" y="0"/>
          <a:chExt cx="0" cy="0"/>
        </a:xfrm>
      </p:grpSpPr>
      <p:pic>
        <p:nvPicPr>
          <p:cNvPr id="10" name="Imagen 9">
            <a:extLst>
              <a:ext uri="{FF2B5EF4-FFF2-40B4-BE49-F238E27FC236}">
                <a16:creationId xmlns:a16="http://schemas.microsoft.com/office/drawing/2014/main" id="{B27C598F-85AF-DDF8-2645-46D492D49E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58" y="0"/>
            <a:ext cx="9132082" cy="5143499"/>
          </a:xfrm>
          <a:prstGeom prst="rect">
            <a:avLst/>
          </a:prstGeom>
        </p:spPr>
      </p:pic>
      <p:sp>
        <p:nvSpPr>
          <p:cNvPr id="6" name="Rectángulo 5">
            <a:extLst>
              <a:ext uri="{FF2B5EF4-FFF2-40B4-BE49-F238E27FC236}">
                <a16:creationId xmlns:a16="http://schemas.microsoft.com/office/drawing/2014/main" id="{7B4DEDEA-E42A-C315-2803-D5C2E092B81A}"/>
              </a:ext>
            </a:extLst>
          </p:cNvPr>
          <p:cNvSpPr/>
          <p:nvPr userDrawn="1"/>
        </p:nvSpPr>
        <p:spPr>
          <a:xfrm>
            <a:off x="0" y="-1"/>
            <a:ext cx="9144000" cy="51435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oogle Shape;13;p2" descr="Imagen que contiene grande, calle&#10;&#10;Descripción generada automáticament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448050"/>
            <a:ext cx="9144002" cy="1695450"/>
          </a:xfrm>
          <a:prstGeom prst="rect">
            <a:avLst/>
          </a:prstGeom>
          <a:noFill/>
          <a:ln>
            <a:noFill/>
          </a:ln>
        </p:spPr>
      </p:pic>
      <p:pic>
        <p:nvPicPr>
          <p:cNvPr id="2" name="Imagen 1">
            <a:extLst>
              <a:ext uri="{FF2B5EF4-FFF2-40B4-BE49-F238E27FC236}">
                <a16:creationId xmlns:a16="http://schemas.microsoft.com/office/drawing/2014/main" id="{F4AFDB66-CDDB-BB4A-94C8-244CCF2263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0825" y="401954"/>
            <a:ext cx="1313657" cy="251190"/>
          </a:xfrm>
          <a:prstGeom prst="rect">
            <a:avLst/>
          </a:prstGeom>
        </p:spPr>
      </p:pic>
      <p:pic>
        <p:nvPicPr>
          <p:cNvPr id="7" name="Imagen 6" descr="Texto&#10;&#10;El contenido generado por IA puede ser incorrecto.">
            <a:extLst>
              <a:ext uri="{FF2B5EF4-FFF2-40B4-BE49-F238E27FC236}">
                <a16:creationId xmlns:a16="http://schemas.microsoft.com/office/drawing/2014/main" id="{EA53D36A-40E1-DE7D-5320-73A473E3B10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36985" y="4165102"/>
            <a:ext cx="1703422" cy="850791"/>
          </a:xfrm>
          <a:prstGeom prst="rect">
            <a:avLst/>
          </a:prstGeom>
        </p:spPr>
      </p:pic>
      <p:sp>
        <p:nvSpPr>
          <p:cNvPr id="3" name="Google Shape;585;p43">
            <a:extLst>
              <a:ext uri="{FF2B5EF4-FFF2-40B4-BE49-F238E27FC236}">
                <a16:creationId xmlns:a16="http://schemas.microsoft.com/office/drawing/2014/main" id="{B61818FA-CA88-BB6B-EE36-12C085723D86}"/>
              </a:ext>
            </a:extLst>
          </p:cNvPr>
          <p:cNvSpPr txBox="1">
            <a:spLocks/>
          </p:cNvSpPr>
          <p:nvPr userDrawn="1"/>
        </p:nvSpPr>
        <p:spPr>
          <a:xfrm>
            <a:off x="181587" y="4705851"/>
            <a:ext cx="4135800" cy="35325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200"/>
              <a:buFont typeface="Poppins"/>
              <a:buNone/>
              <a:defRPr sz="4400" b="1" i="0" u="none" strike="noStrike" cap="none">
                <a:solidFill>
                  <a:schemeClr val="bg1"/>
                </a:solidFill>
                <a:latin typeface="Poppins"/>
                <a:ea typeface="Poppins"/>
                <a:cs typeface="Poppins"/>
                <a:sym typeface="Poppins"/>
              </a:defRPr>
            </a:lvl1pPr>
            <a:lvl2pPr marR="0" lvl="1"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9pPr>
          </a:lstStyle>
          <a:p>
            <a:r>
              <a:rPr lang="es-CL" sz="900" b="0" i="0" dirty="0">
                <a:latin typeface="Calibri" panose="020F0502020204030204" pitchFamily="34" charset="0"/>
                <a:cs typeface="Calibri" panose="020F0502020204030204" pitchFamily="34" charset="0"/>
              </a:rPr>
              <a:t>Abril 2025</a:t>
            </a:r>
          </a:p>
        </p:txBody>
      </p:sp>
    </p:spTree>
    <p:extLst>
      <p:ext uri="{BB962C8B-B14F-4D97-AF65-F5344CB8AC3E}">
        <p14:creationId xmlns:p14="http://schemas.microsoft.com/office/powerpoint/2010/main" val="1619707732"/>
      </p:ext>
    </p:extLst>
  </p:cSld>
  <p:clrMapOvr>
    <a:masterClrMapping/>
  </p:clrMapOvr>
  <p:extLst>
    <p:ext uri="{DCECCB84-F9BA-43D5-87BE-67443E8EF086}">
      <p15:sldGuideLst xmlns:p15="http://schemas.microsoft.com/office/powerpoint/2012/main">
        <p15:guide id="1" orient="horz" pos="1620" userDrawn="1">
          <p15:clr>
            <a:srgbClr val="FBAE40"/>
          </p15:clr>
        </p15:guide>
        <p15:guide id="3"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icio" preserve="1" userDrawn="1">
  <p:cSld name="1_Inicio">
    <p:bg>
      <p:bgPr>
        <a:noFill/>
        <a:effectLst/>
      </p:bgPr>
    </p:bg>
    <p:spTree>
      <p:nvGrpSpPr>
        <p:cNvPr id="1" name="Shape 11"/>
        <p:cNvGrpSpPr/>
        <p:nvPr/>
      </p:nvGrpSpPr>
      <p:grpSpPr>
        <a:xfrm>
          <a:off x="0" y="0"/>
          <a:ext cx="0" cy="0"/>
          <a:chOff x="0" y="0"/>
          <a:chExt cx="0" cy="0"/>
        </a:xfrm>
      </p:grpSpPr>
      <p:sp>
        <p:nvSpPr>
          <p:cNvPr id="11" name="Rectángulo 10">
            <a:extLst>
              <a:ext uri="{FF2B5EF4-FFF2-40B4-BE49-F238E27FC236}">
                <a16:creationId xmlns:a16="http://schemas.microsoft.com/office/drawing/2014/main" id="{C212043A-C351-7143-8ECC-8982D9B0B0B7}"/>
              </a:ext>
            </a:extLst>
          </p:cNvPr>
          <p:cNvSpPr/>
          <p:nvPr userDrawn="1"/>
        </p:nvSpPr>
        <p:spPr>
          <a:xfrm>
            <a:off x="-30064" y="-17196"/>
            <a:ext cx="9174063" cy="5160696"/>
          </a:xfrm>
          <a:prstGeom prst="rect">
            <a:avLst/>
          </a:prstGeom>
          <a:solidFill>
            <a:srgbClr val="0056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Google Shape;13;p2" descr="Imagen que contiene grande, calle&#10;&#10;Descripción generada automáticamente">
            <a:extLst>
              <a:ext uri="{FF2B5EF4-FFF2-40B4-BE49-F238E27FC236}">
                <a16:creationId xmlns:a16="http://schemas.microsoft.com/office/drawing/2014/main" id="{81CB8FB3-E14F-133F-6C28-6172228D4C2D}"/>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0" y="3448050"/>
            <a:ext cx="9144002" cy="1695450"/>
          </a:xfrm>
          <a:prstGeom prst="rect">
            <a:avLst/>
          </a:prstGeom>
          <a:noFill/>
          <a:ln>
            <a:noFill/>
          </a:ln>
        </p:spPr>
      </p:pic>
      <p:sp>
        <p:nvSpPr>
          <p:cNvPr id="15" name="Google Shape;15;p2"/>
          <p:cNvSpPr txBox="1">
            <a:spLocks noGrp="1"/>
          </p:cNvSpPr>
          <p:nvPr>
            <p:ph type="ctrTitle"/>
          </p:nvPr>
        </p:nvSpPr>
        <p:spPr>
          <a:xfrm>
            <a:off x="332842" y="1153745"/>
            <a:ext cx="4135800" cy="1934738"/>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5200"/>
              <a:buNone/>
              <a:defRPr sz="4400" b="0" i="0">
                <a:solidFill>
                  <a:schemeClr val="bg1"/>
                </a:solidFill>
                <a:latin typeface="Calibri" panose="020F0502020204030204" pitchFamily="34" charset="0"/>
                <a:cs typeface="Calibri" panose="020F0502020204030204" pitchFamily="34" charset="0"/>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dirty="0"/>
          </a:p>
        </p:txBody>
      </p:sp>
      <p:pic>
        <p:nvPicPr>
          <p:cNvPr id="14" name="Imagen 13">
            <a:extLst>
              <a:ext uri="{FF2B5EF4-FFF2-40B4-BE49-F238E27FC236}">
                <a16:creationId xmlns:a16="http://schemas.microsoft.com/office/drawing/2014/main" id="{66CBC5EA-AC6D-BC4E-90F7-705BAB86178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669763" y="4684188"/>
            <a:ext cx="1228348" cy="233585"/>
          </a:xfrm>
          <a:prstGeom prst="rect">
            <a:avLst/>
          </a:prstGeom>
        </p:spPr>
      </p:pic>
      <p:cxnSp>
        <p:nvCxnSpPr>
          <p:cNvPr id="20" name="Conector recto de flecha 19">
            <a:extLst>
              <a:ext uri="{FF2B5EF4-FFF2-40B4-BE49-F238E27FC236}">
                <a16:creationId xmlns:a16="http://schemas.microsoft.com/office/drawing/2014/main" id="{8C427B82-4F54-B24C-8A6B-059E6FAE6737}"/>
              </a:ext>
            </a:extLst>
          </p:cNvPr>
          <p:cNvCxnSpPr>
            <a:cxnSpLocks/>
          </p:cNvCxnSpPr>
          <p:nvPr userDrawn="1"/>
        </p:nvCxnSpPr>
        <p:spPr>
          <a:xfrm>
            <a:off x="276625" y="4487475"/>
            <a:ext cx="8621486" cy="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Google Shape;663;p46">
            <a:extLst>
              <a:ext uri="{FF2B5EF4-FFF2-40B4-BE49-F238E27FC236}">
                <a16:creationId xmlns:a16="http://schemas.microsoft.com/office/drawing/2014/main" id="{B293BA80-0127-3E35-62E1-69963619F104}"/>
              </a:ext>
            </a:extLst>
          </p:cNvPr>
          <p:cNvSpPr txBox="1"/>
          <p:nvPr userDrawn="1"/>
        </p:nvSpPr>
        <p:spPr>
          <a:xfrm>
            <a:off x="206931" y="4684188"/>
            <a:ext cx="3561394" cy="227173"/>
          </a:xfrm>
          <a:prstGeom prst="rect">
            <a:avLst/>
          </a:prstGeom>
          <a:noFill/>
          <a:ln>
            <a:noFill/>
          </a:ln>
        </p:spPr>
        <p:txBody>
          <a:bodyPr spcFirstLastPara="1" wrap="square" lIns="68575" tIns="34275" rIns="68575" bIns="34275" anchor="t" anchorCtr="0">
            <a:noAutofit/>
          </a:bodyPr>
          <a:lstStyle/>
          <a:p>
            <a:pPr algn="l"/>
            <a:r>
              <a:rPr lang="en-US" sz="1200" b="1" dirty="0">
                <a:solidFill>
                  <a:schemeClr val="bg1"/>
                </a:solidFill>
                <a:latin typeface="Calibri" panose="020F0502020204030204" pitchFamily="34" charset="0"/>
                <a:cs typeface="Calibri" panose="020F0502020204030204" pitchFamily="34" charset="0"/>
              </a:rPr>
              <a:t>Sistema de </a:t>
            </a:r>
            <a:r>
              <a:rPr lang="en-US" sz="1200" b="1" dirty="0" err="1">
                <a:solidFill>
                  <a:schemeClr val="bg1"/>
                </a:solidFill>
                <a:latin typeface="Calibri" panose="020F0502020204030204" pitchFamily="34" charset="0"/>
                <a:cs typeface="Calibri" panose="020F0502020204030204" pitchFamily="34" charset="0"/>
              </a:rPr>
              <a:t>Pensiones</a:t>
            </a:r>
            <a:r>
              <a:rPr lang="en-US" sz="1200" b="1" dirty="0">
                <a:solidFill>
                  <a:schemeClr val="bg1"/>
                </a:solidFill>
                <a:latin typeface="Calibri" panose="020F0502020204030204" pitchFamily="34" charset="0"/>
                <a:cs typeface="Calibri" panose="020F0502020204030204" pitchFamily="34" charset="0"/>
              </a:rPr>
              <a:t> · DL Nº3.500</a:t>
            </a:r>
          </a:p>
        </p:txBody>
      </p:sp>
      <p:pic>
        <p:nvPicPr>
          <p:cNvPr id="2" name="Imagen 1" descr="Texto&#10;&#10;El contenido generado por IA puede ser incorrecto.">
            <a:extLst>
              <a:ext uri="{FF2B5EF4-FFF2-40B4-BE49-F238E27FC236}">
                <a16:creationId xmlns:a16="http://schemas.microsoft.com/office/drawing/2014/main" id="{175FED54-8F45-D320-BD20-D163CFCE6E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83298" y="4618644"/>
            <a:ext cx="740577" cy="369889"/>
          </a:xfrm>
          <a:prstGeom prst="rect">
            <a:avLst/>
          </a:prstGeom>
        </p:spPr>
      </p:pic>
      <p:grpSp>
        <p:nvGrpSpPr>
          <p:cNvPr id="6" name="Grupo 5">
            <a:extLst>
              <a:ext uri="{FF2B5EF4-FFF2-40B4-BE49-F238E27FC236}">
                <a16:creationId xmlns:a16="http://schemas.microsoft.com/office/drawing/2014/main" id="{6C2601E5-3BB1-336E-279C-93DCF5EDF9C8}"/>
              </a:ext>
            </a:extLst>
          </p:cNvPr>
          <p:cNvGrpSpPr/>
          <p:nvPr userDrawn="1"/>
        </p:nvGrpSpPr>
        <p:grpSpPr>
          <a:xfrm>
            <a:off x="250825" y="-15932"/>
            <a:ext cx="1333830" cy="90437"/>
            <a:chOff x="332842" y="177889"/>
            <a:chExt cx="3304674" cy="224064"/>
          </a:xfrm>
        </p:grpSpPr>
        <p:sp>
          <p:nvSpPr>
            <p:cNvPr id="7" name="Google Shape;18;p2">
              <a:extLst>
                <a:ext uri="{FF2B5EF4-FFF2-40B4-BE49-F238E27FC236}">
                  <a16:creationId xmlns:a16="http://schemas.microsoft.com/office/drawing/2014/main" id="{B57F91D5-3E03-8607-8905-D0F05BE03E4C}"/>
                </a:ext>
              </a:extLst>
            </p:cNvPr>
            <p:cNvSpPr/>
            <p:nvPr userDrawn="1"/>
          </p:nvSpPr>
          <p:spPr>
            <a:xfrm>
              <a:off x="332842" y="178824"/>
              <a:ext cx="1493816" cy="222181"/>
            </a:xfrm>
            <a:prstGeom prst="rect">
              <a:avLst/>
            </a:prstGeom>
            <a:solidFill>
              <a:srgbClr val="1069B4"/>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sz="500"/>
            </a:p>
          </p:txBody>
        </p:sp>
        <p:sp>
          <p:nvSpPr>
            <p:cNvPr id="8" name="Google Shape;19;p2">
              <a:extLst>
                <a:ext uri="{FF2B5EF4-FFF2-40B4-BE49-F238E27FC236}">
                  <a16:creationId xmlns:a16="http://schemas.microsoft.com/office/drawing/2014/main" id="{5C46CE9B-16E4-2AD6-BB5F-04453D699EAE}"/>
                </a:ext>
              </a:extLst>
            </p:cNvPr>
            <p:cNvSpPr/>
            <p:nvPr userDrawn="1"/>
          </p:nvSpPr>
          <p:spPr>
            <a:xfrm>
              <a:off x="1826634" y="177889"/>
              <a:ext cx="1810882" cy="224064"/>
            </a:xfrm>
            <a:prstGeom prst="rect">
              <a:avLst/>
            </a:prstGeom>
            <a:solidFill>
              <a:srgbClr val="E22E2C"/>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sz="500"/>
            </a:p>
          </p:txBody>
        </p:sp>
      </p:grpSp>
    </p:spTree>
    <p:extLst>
      <p:ext uri="{BB962C8B-B14F-4D97-AF65-F5344CB8AC3E}">
        <p14:creationId xmlns:p14="http://schemas.microsoft.com/office/powerpoint/2010/main" val="1250972609"/>
      </p:ext>
    </p:extLst>
  </p:cSld>
  <p:clrMapOvr>
    <a:masterClrMapping/>
  </p:clrMapOvr>
  <p:extLst>
    <p:ext uri="{DCECCB84-F9BA-43D5-87BE-67443E8EF086}">
      <p15:sldGuideLst xmlns:p15="http://schemas.microsoft.com/office/powerpoint/2012/main">
        <p15:guide id="1" orient="horz" pos="1620" userDrawn="1">
          <p15:clr>
            <a:srgbClr val="FBAE40"/>
          </p15:clr>
        </p15:guide>
        <p15:guide id="3"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icio" preserve="1" userDrawn="1">
  <p:cSld name="1_Inicio">
    <p:bg>
      <p:bgPr>
        <a:noFill/>
        <a:effectLst/>
      </p:bgPr>
    </p:bg>
    <p:spTree>
      <p:nvGrpSpPr>
        <p:cNvPr id="1" name="Shape 11"/>
        <p:cNvGrpSpPr/>
        <p:nvPr/>
      </p:nvGrpSpPr>
      <p:grpSpPr>
        <a:xfrm>
          <a:off x="0" y="0"/>
          <a:ext cx="0" cy="0"/>
          <a:chOff x="0" y="0"/>
          <a:chExt cx="0" cy="0"/>
        </a:xfrm>
      </p:grpSpPr>
      <p:pic>
        <p:nvPicPr>
          <p:cNvPr id="9" name="Imagen 8">
            <a:extLst>
              <a:ext uri="{FF2B5EF4-FFF2-40B4-BE49-F238E27FC236}">
                <a16:creationId xmlns:a16="http://schemas.microsoft.com/office/drawing/2014/main" id="{96B99505-6F3A-935C-516D-21593A0D46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Google Shape;13;p2" descr="Imagen que contiene grande, calle&#10;&#10;Descripción generada automáticamente">
            <a:extLst>
              <a:ext uri="{FF2B5EF4-FFF2-40B4-BE49-F238E27FC236}">
                <a16:creationId xmlns:a16="http://schemas.microsoft.com/office/drawing/2014/main" id="{81CB8FB3-E14F-133F-6C28-6172228D4C2D}"/>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0" y="3448050"/>
            <a:ext cx="9144002" cy="1695450"/>
          </a:xfrm>
          <a:prstGeom prst="rect">
            <a:avLst/>
          </a:prstGeom>
          <a:noFill/>
          <a:ln>
            <a:noFill/>
          </a:ln>
        </p:spPr>
      </p:pic>
      <p:grpSp>
        <p:nvGrpSpPr>
          <p:cNvPr id="3" name="Grupo 2">
            <a:extLst>
              <a:ext uri="{FF2B5EF4-FFF2-40B4-BE49-F238E27FC236}">
                <a16:creationId xmlns:a16="http://schemas.microsoft.com/office/drawing/2014/main" id="{699B2264-DEE8-3A46-821A-F21B79019436}"/>
              </a:ext>
            </a:extLst>
          </p:cNvPr>
          <p:cNvGrpSpPr/>
          <p:nvPr userDrawn="1"/>
        </p:nvGrpSpPr>
        <p:grpSpPr>
          <a:xfrm>
            <a:off x="250825" y="-15932"/>
            <a:ext cx="1333830" cy="90437"/>
            <a:chOff x="332842" y="177889"/>
            <a:chExt cx="3304674" cy="224064"/>
          </a:xfrm>
        </p:grpSpPr>
        <p:sp>
          <p:nvSpPr>
            <p:cNvPr id="18" name="Google Shape;18;p2"/>
            <p:cNvSpPr/>
            <p:nvPr userDrawn="1"/>
          </p:nvSpPr>
          <p:spPr>
            <a:xfrm>
              <a:off x="332842" y="178824"/>
              <a:ext cx="1493816" cy="222181"/>
            </a:xfrm>
            <a:prstGeom prst="rect">
              <a:avLst/>
            </a:prstGeom>
            <a:solidFill>
              <a:srgbClr val="1069B4"/>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sz="500"/>
            </a:p>
          </p:txBody>
        </p:sp>
        <p:sp>
          <p:nvSpPr>
            <p:cNvPr id="19" name="Google Shape;19;p2"/>
            <p:cNvSpPr/>
            <p:nvPr userDrawn="1"/>
          </p:nvSpPr>
          <p:spPr>
            <a:xfrm>
              <a:off x="1826634" y="177889"/>
              <a:ext cx="1810882" cy="224064"/>
            </a:xfrm>
            <a:prstGeom prst="rect">
              <a:avLst/>
            </a:prstGeom>
            <a:solidFill>
              <a:srgbClr val="E22E2C"/>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sz="500"/>
            </a:p>
          </p:txBody>
        </p:sp>
      </p:grpSp>
      <p:pic>
        <p:nvPicPr>
          <p:cNvPr id="14" name="Imagen 13">
            <a:extLst>
              <a:ext uri="{FF2B5EF4-FFF2-40B4-BE49-F238E27FC236}">
                <a16:creationId xmlns:a16="http://schemas.microsoft.com/office/drawing/2014/main" id="{66CBC5EA-AC6D-BC4E-90F7-705BAB86178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669763" y="4684188"/>
            <a:ext cx="1228348" cy="233585"/>
          </a:xfrm>
          <a:prstGeom prst="rect">
            <a:avLst/>
          </a:prstGeom>
        </p:spPr>
      </p:pic>
      <p:cxnSp>
        <p:nvCxnSpPr>
          <p:cNvPr id="20" name="Conector recto de flecha 19">
            <a:extLst>
              <a:ext uri="{FF2B5EF4-FFF2-40B4-BE49-F238E27FC236}">
                <a16:creationId xmlns:a16="http://schemas.microsoft.com/office/drawing/2014/main" id="{8C427B82-4F54-B24C-8A6B-059E6FAE6737}"/>
              </a:ext>
            </a:extLst>
          </p:cNvPr>
          <p:cNvCxnSpPr>
            <a:cxnSpLocks/>
          </p:cNvCxnSpPr>
          <p:nvPr userDrawn="1"/>
        </p:nvCxnSpPr>
        <p:spPr>
          <a:xfrm>
            <a:off x="276625" y="4487475"/>
            <a:ext cx="8621486" cy="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n 1" descr="Texto&#10;&#10;El contenido generado por IA puede ser incorrecto.">
            <a:extLst>
              <a:ext uri="{FF2B5EF4-FFF2-40B4-BE49-F238E27FC236}">
                <a16:creationId xmlns:a16="http://schemas.microsoft.com/office/drawing/2014/main" id="{175FED54-8F45-D320-BD20-D163CFCE6E7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683298" y="4618644"/>
            <a:ext cx="740577" cy="369889"/>
          </a:xfrm>
          <a:prstGeom prst="rect">
            <a:avLst/>
          </a:prstGeom>
        </p:spPr>
      </p:pic>
      <p:sp>
        <p:nvSpPr>
          <p:cNvPr id="5" name="Google Shape;663;p46">
            <a:extLst>
              <a:ext uri="{FF2B5EF4-FFF2-40B4-BE49-F238E27FC236}">
                <a16:creationId xmlns:a16="http://schemas.microsoft.com/office/drawing/2014/main" id="{7AD892D0-2E4A-A78B-124A-F6CE9B50FD16}"/>
              </a:ext>
            </a:extLst>
          </p:cNvPr>
          <p:cNvSpPr txBox="1"/>
          <p:nvPr userDrawn="1"/>
        </p:nvSpPr>
        <p:spPr>
          <a:xfrm>
            <a:off x="206931" y="4684188"/>
            <a:ext cx="3561394" cy="227173"/>
          </a:xfrm>
          <a:prstGeom prst="rect">
            <a:avLst/>
          </a:prstGeom>
          <a:noFill/>
          <a:ln>
            <a:noFill/>
          </a:ln>
        </p:spPr>
        <p:txBody>
          <a:bodyPr spcFirstLastPara="1" wrap="square" lIns="68575" tIns="34275" rIns="68575" bIns="34275" anchor="t" anchorCtr="0">
            <a:noAutofit/>
          </a:bodyPr>
          <a:lstStyle/>
          <a:p>
            <a:pPr algn="l"/>
            <a:r>
              <a:rPr lang="en-US" sz="1200" b="1" dirty="0">
                <a:solidFill>
                  <a:schemeClr val="bg1"/>
                </a:solidFill>
                <a:latin typeface="Calibri" panose="020F0502020204030204" pitchFamily="34" charset="0"/>
                <a:cs typeface="Calibri" panose="020F0502020204030204" pitchFamily="34" charset="0"/>
              </a:rPr>
              <a:t>Sistema de </a:t>
            </a:r>
            <a:r>
              <a:rPr lang="en-US" sz="1200" b="1" dirty="0" err="1">
                <a:solidFill>
                  <a:schemeClr val="bg1"/>
                </a:solidFill>
                <a:latin typeface="Calibri" panose="020F0502020204030204" pitchFamily="34" charset="0"/>
                <a:cs typeface="Calibri" panose="020F0502020204030204" pitchFamily="34" charset="0"/>
              </a:rPr>
              <a:t>Pensiones</a:t>
            </a:r>
            <a:r>
              <a:rPr lang="en-US" sz="1200" b="1" dirty="0">
                <a:solidFill>
                  <a:schemeClr val="bg1"/>
                </a:solidFill>
                <a:latin typeface="Calibri" panose="020F0502020204030204" pitchFamily="34" charset="0"/>
                <a:cs typeface="Calibri" panose="020F0502020204030204" pitchFamily="34" charset="0"/>
              </a:rPr>
              <a:t> · DL Nº3.500</a:t>
            </a:r>
          </a:p>
        </p:txBody>
      </p:sp>
    </p:spTree>
    <p:extLst>
      <p:ext uri="{BB962C8B-B14F-4D97-AF65-F5344CB8AC3E}">
        <p14:creationId xmlns:p14="http://schemas.microsoft.com/office/powerpoint/2010/main" val="284412172"/>
      </p:ext>
    </p:extLst>
  </p:cSld>
  <p:clrMapOvr>
    <a:masterClrMapping/>
  </p:clrMapOvr>
  <p:extLst>
    <p:ext uri="{DCECCB84-F9BA-43D5-87BE-67443E8EF086}">
      <p15:sldGuideLst xmlns:p15="http://schemas.microsoft.com/office/powerpoint/2012/main">
        <p15:guide id="1" orient="horz" pos="1620" userDrawn="1">
          <p15:clr>
            <a:srgbClr val="FBAE40"/>
          </p15:clr>
        </p15:guide>
        <p15:guide id="3"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forgrafía E" type="blank">
  <p:cSld name="Inforgrafía E">
    <p:spTree>
      <p:nvGrpSpPr>
        <p:cNvPr id="1" name="Shape 383"/>
        <p:cNvGrpSpPr/>
        <p:nvPr/>
      </p:nvGrpSpPr>
      <p:grpSpPr>
        <a:xfrm>
          <a:off x="0" y="0"/>
          <a:ext cx="0" cy="0"/>
          <a:chOff x="0" y="0"/>
          <a:chExt cx="0" cy="0"/>
        </a:xfrm>
      </p:grpSpPr>
      <p:pic>
        <p:nvPicPr>
          <p:cNvPr id="3" name="Imagen 2">
            <a:extLst>
              <a:ext uri="{FF2B5EF4-FFF2-40B4-BE49-F238E27FC236}">
                <a16:creationId xmlns:a16="http://schemas.microsoft.com/office/drawing/2014/main" id="{16585170-9D49-B949-93DE-55C60EEAD8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669761" y="4692089"/>
            <a:ext cx="1228349" cy="234162"/>
          </a:xfrm>
          <a:prstGeom prst="rect">
            <a:avLst/>
          </a:prstGeom>
        </p:spPr>
      </p:pic>
      <p:cxnSp>
        <p:nvCxnSpPr>
          <p:cNvPr id="2" name="Conector recto de flecha 1">
            <a:extLst>
              <a:ext uri="{FF2B5EF4-FFF2-40B4-BE49-F238E27FC236}">
                <a16:creationId xmlns:a16="http://schemas.microsoft.com/office/drawing/2014/main" id="{6504E19A-7191-3440-B3F4-15FB7C247E3F}"/>
              </a:ext>
            </a:extLst>
          </p:cNvPr>
          <p:cNvCxnSpPr>
            <a:cxnSpLocks/>
          </p:cNvCxnSpPr>
          <p:nvPr userDrawn="1"/>
        </p:nvCxnSpPr>
        <p:spPr>
          <a:xfrm>
            <a:off x="276625" y="4487475"/>
            <a:ext cx="8621486" cy="0"/>
          </a:xfrm>
          <a:prstGeom prst="straightConnector1">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Imagen 3" descr="Texto&#10;&#10;El contenido generado por IA puede ser incorrecto.">
            <a:extLst>
              <a:ext uri="{FF2B5EF4-FFF2-40B4-BE49-F238E27FC236}">
                <a16:creationId xmlns:a16="http://schemas.microsoft.com/office/drawing/2014/main" id="{031BEDAE-C69D-3684-C1B6-97645663AC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83298" y="4618644"/>
            <a:ext cx="740577" cy="369889"/>
          </a:xfrm>
          <a:prstGeom prst="rect">
            <a:avLst/>
          </a:prstGeom>
        </p:spPr>
      </p:pic>
      <p:grpSp>
        <p:nvGrpSpPr>
          <p:cNvPr id="9" name="Grupo 8">
            <a:extLst>
              <a:ext uri="{FF2B5EF4-FFF2-40B4-BE49-F238E27FC236}">
                <a16:creationId xmlns:a16="http://schemas.microsoft.com/office/drawing/2014/main" id="{11917CD7-B14D-BC03-881B-05AF54B16C5D}"/>
              </a:ext>
            </a:extLst>
          </p:cNvPr>
          <p:cNvGrpSpPr/>
          <p:nvPr userDrawn="1"/>
        </p:nvGrpSpPr>
        <p:grpSpPr>
          <a:xfrm>
            <a:off x="250825" y="-15932"/>
            <a:ext cx="1333830" cy="90437"/>
            <a:chOff x="332842" y="177889"/>
            <a:chExt cx="3304674" cy="224064"/>
          </a:xfrm>
        </p:grpSpPr>
        <p:sp>
          <p:nvSpPr>
            <p:cNvPr id="10" name="Google Shape;18;p2">
              <a:extLst>
                <a:ext uri="{FF2B5EF4-FFF2-40B4-BE49-F238E27FC236}">
                  <a16:creationId xmlns:a16="http://schemas.microsoft.com/office/drawing/2014/main" id="{517430BC-5587-9974-1134-26DD6BEE4D57}"/>
                </a:ext>
              </a:extLst>
            </p:cNvPr>
            <p:cNvSpPr/>
            <p:nvPr userDrawn="1"/>
          </p:nvSpPr>
          <p:spPr>
            <a:xfrm>
              <a:off x="332842" y="178824"/>
              <a:ext cx="1493816" cy="222181"/>
            </a:xfrm>
            <a:prstGeom prst="rect">
              <a:avLst/>
            </a:prstGeom>
            <a:solidFill>
              <a:srgbClr val="1069B4"/>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sz="500"/>
            </a:p>
          </p:txBody>
        </p:sp>
        <p:sp>
          <p:nvSpPr>
            <p:cNvPr id="11" name="Google Shape;19;p2">
              <a:extLst>
                <a:ext uri="{FF2B5EF4-FFF2-40B4-BE49-F238E27FC236}">
                  <a16:creationId xmlns:a16="http://schemas.microsoft.com/office/drawing/2014/main" id="{7CA06C5B-07B8-A277-FCD7-DDD48C84303C}"/>
                </a:ext>
              </a:extLst>
            </p:cNvPr>
            <p:cNvSpPr/>
            <p:nvPr userDrawn="1"/>
          </p:nvSpPr>
          <p:spPr>
            <a:xfrm>
              <a:off x="1826634" y="177889"/>
              <a:ext cx="1810882" cy="224064"/>
            </a:xfrm>
            <a:prstGeom prst="rect">
              <a:avLst/>
            </a:prstGeom>
            <a:solidFill>
              <a:srgbClr val="E22E2C"/>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sz="500"/>
            </a:p>
          </p:txBody>
        </p:sp>
      </p:grpSp>
      <p:sp>
        <p:nvSpPr>
          <p:cNvPr id="12" name="Google Shape;663;p46">
            <a:extLst>
              <a:ext uri="{FF2B5EF4-FFF2-40B4-BE49-F238E27FC236}">
                <a16:creationId xmlns:a16="http://schemas.microsoft.com/office/drawing/2014/main" id="{E60E1C93-0885-DDAD-B761-D8CBEAA9331D}"/>
              </a:ext>
            </a:extLst>
          </p:cNvPr>
          <p:cNvSpPr txBox="1"/>
          <p:nvPr userDrawn="1"/>
        </p:nvSpPr>
        <p:spPr>
          <a:xfrm>
            <a:off x="206931" y="4684188"/>
            <a:ext cx="3561394" cy="227173"/>
          </a:xfrm>
          <a:prstGeom prst="rect">
            <a:avLst/>
          </a:prstGeom>
          <a:noFill/>
          <a:ln>
            <a:noFill/>
          </a:ln>
        </p:spPr>
        <p:txBody>
          <a:bodyPr spcFirstLastPara="1" wrap="square" lIns="68575" tIns="34275" rIns="68575" bIns="34275" anchor="t" anchorCtr="0">
            <a:noAutofit/>
          </a:bodyPr>
          <a:lstStyle/>
          <a:p>
            <a:pPr algn="l"/>
            <a:r>
              <a:rPr lang="en-US" sz="1200" b="1" dirty="0">
                <a:solidFill>
                  <a:srgbClr val="002060"/>
                </a:solidFill>
                <a:latin typeface="Calibri" panose="020F0502020204030204" pitchFamily="34" charset="0"/>
                <a:cs typeface="Calibri" panose="020F0502020204030204" pitchFamily="34" charset="0"/>
              </a:rPr>
              <a:t>Sistema de </a:t>
            </a:r>
            <a:r>
              <a:rPr lang="en-US" sz="1200" b="1" dirty="0" err="1">
                <a:solidFill>
                  <a:srgbClr val="002060"/>
                </a:solidFill>
                <a:latin typeface="Calibri" panose="020F0502020204030204" pitchFamily="34" charset="0"/>
                <a:cs typeface="Calibri" panose="020F0502020204030204" pitchFamily="34" charset="0"/>
              </a:rPr>
              <a:t>Pensiones</a:t>
            </a:r>
            <a:r>
              <a:rPr lang="en-US" sz="1200" b="1" dirty="0">
                <a:solidFill>
                  <a:srgbClr val="002060"/>
                </a:solidFill>
                <a:latin typeface="Calibri" panose="020F0502020204030204" pitchFamily="34" charset="0"/>
                <a:cs typeface="Calibri" panose="020F0502020204030204" pitchFamily="34" charset="0"/>
              </a:rPr>
              <a:t> · DL Nº3.500</a:t>
            </a:r>
          </a:p>
        </p:txBody>
      </p:sp>
    </p:spTree>
    <p:extLst>
      <p:ext uri="{BB962C8B-B14F-4D97-AF65-F5344CB8AC3E}">
        <p14:creationId xmlns:p14="http://schemas.microsoft.com/office/powerpoint/2010/main" val="4604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a:endParaRPr dirty="0"/>
          </a:p>
        </p:txBody>
      </p:sp>
      <p:sp>
        <p:nvSpPr>
          <p:cNvPr id="7" name="Google Shape;7;p1"/>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Poppins"/>
              <a:buChar char="●"/>
              <a:defRPr sz="16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04800">
              <a:lnSpc>
                <a:spcPct val="115000"/>
              </a:lnSpc>
              <a:spcBef>
                <a:spcPts val="1600"/>
              </a:spcBef>
              <a:spcAft>
                <a:spcPts val="0"/>
              </a:spcAft>
              <a:buClr>
                <a:schemeClr val="dk2"/>
              </a:buClr>
              <a:buSzPts val="1200"/>
              <a:buFont typeface="Poppins"/>
              <a:buChar char="■"/>
              <a:defRPr sz="1200">
                <a:solidFill>
                  <a:schemeClr val="dk2"/>
                </a:solidFill>
                <a:latin typeface="Poppins"/>
                <a:ea typeface="Poppins"/>
                <a:cs typeface="Poppins"/>
                <a:sym typeface="Poppins"/>
              </a:defRPr>
            </a:lvl3pPr>
            <a:lvl4pPr marL="1828800" lvl="3" indent="-304800">
              <a:lnSpc>
                <a:spcPct val="115000"/>
              </a:lnSpc>
              <a:spcBef>
                <a:spcPts val="1600"/>
              </a:spcBef>
              <a:spcAft>
                <a:spcPts val="0"/>
              </a:spcAft>
              <a:buClr>
                <a:schemeClr val="dk2"/>
              </a:buClr>
              <a:buSzPts val="1200"/>
              <a:buFont typeface="Poppins"/>
              <a:buChar char="●"/>
              <a:defRPr sz="1200">
                <a:solidFill>
                  <a:schemeClr val="dk2"/>
                </a:solidFill>
                <a:latin typeface="Poppins"/>
                <a:ea typeface="Poppins"/>
                <a:cs typeface="Poppins"/>
                <a:sym typeface="Poppins"/>
              </a:defRPr>
            </a:lvl4pPr>
            <a:lvl5pPr marL="2286000" lvl="4" indent="-304800">
              <a:lnSpc>
                <a:spcPct val="115000"/>
              </a:lnSpc>
              <a:spcBef>
                <a:spcPts val="1600"/>
              </a:spcBef>
              <a:spcAft>
                <a:spcPts val="0"/>
              </a:spcAft>
              <a:buClr>
                <a:schemeClr val="dk2"/>
              </a:buClr>
              <a:buSzPts val="1200"/>
              <a:buFont typeface="Poppins"/>
              <a:buChar char="○"/>
              <a:defRPr sz="1200">
                <a:solidFill>
                  <a:schemeClr val="dk2"/>
                </a:solidFill>
                <a:latin typeface="Poppins"/>
                <a:ea typeface="Poppins"/>
                <a:cs typeface="Poppins"/>
                <a:sym typeface="Poppins"/>
              </a:defRPr>
            </a:lvl5pPr>
            <a:lvl6pPr marL="2743200" lvl="5" indent="-304800">
              <a:lnSpc>
                <a:spcPct val="115000"/>
              </a:lnSpc>
              <a:spcBef>
                <a:spcPts val="1600"/>
              </a:spcBef>
              <a:spcAft>
                <a:spcPts val="0"/>
              </a:spcAft>
              <a:buClr>
                <a:schemeClr val="dk2"/>
              </a:buClr>
              <a:buSzPts val="1200"/>
              <a:buFont typeface="Poppins"/>
              <a:buChar char="■"/>
              <a:defRPr sz="1200">
                <a:solidFill>
                  <a:schemeClr val="dk2"/>
                </a:solidFill>
                <a:latin typeface="Poppins"/>
                <a:ea typeface="Poppins"/>
                <a:cs typeface="Poppins"/>
                <a:sym typeface="Poppins"/>
              </a:defRPr>
            </a:lvl6pPr>
            <a:lvl7pPr marL="3200400" lvl="6" indent="-304800">
              <a:lnSpc>
                <a:spcPct val="115000"/>
              </a:lnSpc>
              <a:spcBef>
                <a:spcPts val="1600"/>
              </a:spcBef>
              <a:spcAft>
                <a:spcPts val="0"/>
              </a:spcAft>
              <a:buClr>
                <a:schemeClr val="dk2"/>
              </a:buClr>
              <a:buSzPts val="1200"/>
              <a:buFont typeface="Poppins"/>
              <a:buChar char="●"/>
              <a:defRPr sz="1200">
                <a:solidFill>
                  <a:schemeClr val="dk2"/>
                </a:solidFill>
                <a:latin typeface="Poppins"/>
                <a:ea typeface="Poppins"/>
                <a:cs typeface="Poppins"/>
                <a:sym typeface="Poppins"/>
              </a:defRPr>
            </a:lvl7pPr>
            <a:lvl8pPr marL="3657600" lvl="7" indent="-304800">
              <a:lnSpc>
                <a:spcPct val="115000"/>
              </a:lnSpc>
              <a:spcBef>
                <a:spcPts val="1600"/>
              </a:spcBef>
              <a:spcAft>
                <a:spcPts val="0"/>
              </a:spcAft>
              <a:buClr>
                <a:schemeClr val="dk2"/>
              </a:buClr>
              <a:buSzPts val="1200"/>
              <a:buFont typeface="Poppins"/>
              <a:buChar char="○"/>
              <a:defRPr sz="1200">
                <a:solidFill>
                  <a:schemeClr val="dk2"/>
                </a:solidFill>
                <a:latin typeface="Poppins"/>
                <a:ea typeface="Poppins"/>
                <a:cs typeface="Poppins"/>
                <a:sym typeface="Poppins"/>
              </a:defRPr>
            </a:lvl8pPr>
            <a:lvl9pPr marL="4114800" lvl="8" indent="-304800">
              <a:lnSpc>
                <a:spcPct val="115000"/>
              </a:lnSpc>
              <a:spcBef>
                <a:spcPts val="1600"/>
              </a:spcBef>
              <a:spcAft>
                <a:spcPts val="1600"/>
              </a:spcAft>
              <a:buClr>
                <a:schemeClr val="dk2"/>
              </a:buClr>
              <a:buSzPts val="1200"/>
              <a:buFont typeface="Poppins"/>
              <a:buChar char="■"/>
              <a:defRPr sz="1200">
                <a:solidFill>
                  <a:schemeClr val="dk2"/>
                </a:solidFill>
                <a:latin typeface="Poppins"/>
                <a:ea typeface="Poppins"/>
                <a:cs typeface="Poppins"/>
                <a:sym typeface="Poppins"/>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b="0" i="0">
                <a:solidFill>
                  <a:schemeClr val="dk2"/>
                </a:solidFill>
                <a:latin typeface="Calibri" panose="020F0502020204030204" pitchFamily="34" charset="0"/>
                <a:ea typeface="Calibri" panose="020F0502020204030204" pitchFamily="34" charset="0"/>
                <a:cs typeface="Calibri" panose="020F0502020204030204" pitchFamily="34" charset="0"/>
                <a:sym typeface="Poppins"/>
              </a:defRPr>
            </a:lvl1pPr>
            <a:lvl2pPr lvl="1" algn="r">
              <a:buNone/>
              <a:defRPr sz="1000">
                <a:solidFill>
                  <a:schemeClr val="dk2"/>
                </a:solidFill>
                <a:latin typeface="Poppins"/>
                <a:ea typeface="Poppins"/>
                <a:cs typeface="Poppins"/>
                <a:sym typeface="Poppins"/>
              </a:defRPr>
            </a:lvl2pPr>
            <a:lvl3pPr lvl="2" algn="r">
              <a:buNone/>
              <a:defRPr sz="1000">
                <a:solidFill>
                  <a:schemeClr val="dk2"/>
                </a:solidFill>
                <a:latin typeface="Poppins"/>
                <a:ea typeface="Poppins"/>
                <a:cs typeface="Poppins"/>
                <a:sym typeface="Poppins"/>
              </a:defRPr>
            </a:lvl3pPr>
            <a:lvl4pPr lvl="3" algn="r">
              <a:buNone/>
              <a:defRPr sz="1000">
                <a:solidFill>
                  <a:schemeClr val="dk2"/>
                </a:solidFill>
                <a:latin typeface="Poppins"/>
                <a:ea typeface="Poppins"/>
                <a:cs typeface="Poppins"/>
                <a:sym typeface="Poppins"/>
              </a:defRPr>
            </a:lvl4pPr>
            <a:lvl5pPr lvl="4" algn="r">
              <a:buNone/>
              <a:defRPr sz="1000">
                <a:solidFill>
                  <a:schemeClr val="dk2"/>
                </a:solidFill>
                <a:latin typeface="Poppins"/>
                <a:ea typeface="Poppins"/>
                <a:cs typeface="Poppins"/>
                <a:sym typeface="Poppins"/>
              </a:defRPr>
            </a:lvl5pPr>
            <a:lvl6pPr lvl="5" algn="r">
              <a:buNone/>
              <a:defRPr sz="1000">
                <a:solidFill>
                  <a:schemeClr val="dk2"/>
                </a:solidFill>
                <a:latin typeface="Poppins"/>
                <a:ea typeface="Poppins"/>
                <a:cs typeface="Poppins"/>
                <a:sym typeface="Poppins"/>
              </a:defRPr>
            </a:lvl6pPr>
            <a:lvl7pPr lvl="6" algn="r">
              <a:buNone/>
              <a:defRPr sz="1000">
                <a:solidFill>
                  <a:schemeClr val="dk2"/>
                </a:solidFill>
                <a:latin typeface="Poppins"/>
                <a:ea typeface="Poppins"/>
                <a:cs typeface="Poppins"/>
                <a:sym typeface="Poppins"/>
              </a:defRPr>
            </a:lvl7pPr>
            <a:lvl8pPr lvl="7" algn="r">
              <a:buNone/>
              <a:defRPr sz="1000">
                <a:solidFill>
                  <a:schemeClr val="dk2"/>
                </a:solidFill>
                <a:latin typeface="Poppins"/>
                <a:ea typeface="Poppins"/>
                <a:cs typeface="Poppins"/>
                <a:sym typeface="Poppins"/>
              </a:defRPr>
            </a:lvl8pPr>
            <a:lvl9pPr lvl="8" algn="r">
              <a:buNone/>
              <a:defRPr sz="1000">
                <a:solidFill>
                  <a:schemeClr val="dk2"/>
                </a:solidFill>
                <a:latin typeface="Poppins"/>
                <a:ea typeface="Poppins"/>
                <a:cs typeface="Poppins"/>
                <a:sym typeface="Poppins"/>
              </a:defRPr>
            </a:lvl9pPr>
          </a:lstStyle>
          <a:p>
            <a:fld id="{00000000-1234-1234-1234-123412341234}" type="slidenum">
              <a:rPr lang="es-CL" smtClean="0"/>
              <a:pPr/>
              <a:t>‹Nº›</a:t>
            </a:fld>
            <a:endParaRPr lang="es-CL" dirty="0"/>
          </a:p>
        </p:txBody>
      </p:sp>
    </p:spTree>
  </p:cSld>
  <p:clrMap bg1="lt1" tx1="dk1" bg2="dk2" tx2="lt2" accent1="accent1" accent2="accent2" accent3="accent3" accent4="accent4" accent5="accent5" accent6="accent6" hlink="hlink" folHlink="folHlink"/>
  <p:sldLayoutIdLst>
    <p:sldLayoutId id="2147483739" r:id="rId1"/>
    <p:sldLayoutId id="2147483738" r:id="rId2"/>
    <p:sldLayoutId id="2147483734" r:id="rId3"/>
    <p:sldLayoutId id="2147483740" r:id="rId4"/>
    <p:sldLayoutId id="214748372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4" pos="2880" userDrawn="1">
          <p15:clr>
            <a:srgbClr val="F26B43"/>
          </p15:clr>
        </p15:guide>
        <p15:guide id="5" pos="5602" userDrawn="1">
          <p15:clr>
            <a:srgbClr val="F26B43"/>
          </p15:clr>
        </p15:guide>
        <p15:guide id="6" pos="1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5.xml"/><Relationship Id="rId5" Type="http://schemas.openxmlformats.org/officeDocument/2006/relationships/image" Target="../media/image27.emf"/><Relationship Id="rId4" Type="http://schemas.openxmlformats.org/officeDocument/2006/relationships/image" Target="../media/image26.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sontuslucas.c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3" name="Rectángulo 2">
            <a:extLst>
              <a:ext uri="{FF2B5EF4-FFF2-40B4-BE49-F238E27FC236}">
                <a16:creationId xmlns:a16="http://schemas.microsoft.com/office/drawing/2014/main" id="{3845360B-FD04-DC6D-E35F-E6CD376F8DEB}"/>
              </a:ext>
            </a:extLst>
          </p:cNvPr>
          <p:cNvSpPr/>
          <p:nvPr/>
        </p:nvSpPr>
        <p:spPr>
          <a:xfrm>
            <a:off x="0" y="1782418"/>
            <a:ext cx="3217588" cy="1783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585;p43">
            <a:extLst>
              <a:ext uri="{FF2B5EF4-FFF2-40B4-BE49-F238E27FC236}">
                <a16:creationId xmlns:a16="http://schemas.microsoft.com/office/drawing/2014/main" id="{7D5CBDC2-E462-D848-9B98-07269908283A}"/>
              </a:ext>
            </a:extLst>
          </p:cNvPr>
          <p:cNvSpPr txBox="1">
            <a:spLocks/>
          </p:cNvSpPr>
          <p:nvPr/>
        </p:nvSpPr>
        <p:spPr>
          <a:xfrm>
            <a:off x="191964" y="1897740"/>
            <a:ext cx="2881245" cy="154387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200"/>
              <a:buFont typeface="Poppins"/>
              <a:buNone/>
              <a:defRPr sz="4400" b="1" i="0" u="none" strike="noStrike" cap="none">
                <a:solidFill>
                  <a:schemeClr val="bg1"/>
                </a:solidFill>
                <a:latin typeface="Poppins"/>
                <a:ea typeface="Poppins"/>
                <a:cs typeface="Poppins"/>
                <a:sym typeface="Poppins"/>
              </a:defRPr>
            </a:lvl1pPr>
            <a:lvl2pPr marR="0" lvl="1"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9pPr>
          </a:lstStyle>
          <a:p>
            <a:r>
              <a:rPr lang="en-US" sz="2400" b="0" dirty="0">
                <a:solidFill>
                  <a:schemeClr val="tx1"/>
                </a:solidFill>
                <a:latin typeface="Calibri" panose="020F0502020204030204" pitchFamily="34" charset="0"/>
                <a:cs typeface="Calibri" panose="020F0502020204030204" pitchFamily="34" charset="0"/>
              </a:rPr>
              <a:t>Sistema de</a:t>
            </a:r>
          </a:p>
          <a:p>
            <a:r>
              <a:rPr lang="en-US" sz="2400" b="0" dirty="0" err="1">
                <a:solidFill>
                  <a:schemeClr val="tx1"/>
                </a:solidFill>
                <a:latin typeface="Calibri" panose="020F0502020204030204" pitchFamily="34" charset="0"/>
                <a:cs typeface="Calibri" panose="020F0502020204030204" pitchFamily="34" charset="0"/>
              </a:rPr>
              <a:t>Pensiones</a:t>
            </a:r>
            <a:r>
              <a:rPr lang="en-US" sz="2400" b="0" dirty="0">
                <a:solidFill>
                  <a:schemeClr val="tx1"/>
                </a:solidFill>
                <a:latin typeface="Calibri" panose="020F0502020204030204" pitchFamily="34" charset="0"/>
                <a:cs typeface="Calibri" panose="020F0502020204030204" pitchFamily="34" charset="0"/>
              </a:rPr>
              <a:t> </a:t>
            </a:r>
          </a:p>
          <a:p>
            <a:r>
              <a:rPr lang="en-US" dirty="0">
                <a:solidFill>
                  <a:schemeClr val="tx1"/>
                </a:solidFill>
                <a:latin typeface="Calibri" panose="020F0502020204030204" pitchFamily="34" charset="0"/>
                <a:cs typeface="Calibri" panose="020F0502020204030204" pitchFamily="34" charset="0"/>
              </a:rPr>
              <a:t>DL Nº3.500</a:t>
            </a:r>
          </a:p>
        </p:txBody>
      </p:sp>
      <p:sp>
        <p:nvSpPr>
          <p:cNvPr id="2" name="Google Shape;585;p43">
            <a:extLst>
              <a:ext uri="{FF2B5EF4-FFF2-40B4-BE49-F238E27FC236}">
                <a16:creationId xmlns:a16="http://schemas.microsoft.com/office/drawing/2014/main" id="{FB59D16A-CEAC-BDB4-CA1B-C75B8B622711}"/>
              </a:ext>
            </a:extLst>
          </p:cNvPr>
          <p:cNvSpPr txBox="1">
            <a:spLocks/>
          </p:cNvSpPr>
          <p:nvPr/>
        </p:nvSpPr>
        <p:spPr>
          <a:xfrm>
            <a:off x="191964" y="3912944"/>
            <a:ext cx="2608982" cy="96583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200"/>
              <a:buFont typeface="Poppins"/>
              <a:buNone/>
              <a:defRPr sz="4400" b="1" i="0" u="none" strike="noStrike" cap="none">
                <a:solidFill>
                  <a:schemeClr val="bg1"/>
                </a:solidFill>
                <a:latin typeface="Poppins"/>
                <a:ea typeface="Poppins"/>
                <a:cs typeface="Poppins"/>
                <a:sym typeface="Poppins"/>
              </a:defRPr>
            </a:lvl1pPr>
            <a:lvl2pPr marR="0" lvl="1"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9pPr>
          </a:lstStyle>
          <a:p>
            <a:r>
              <a:rPr lang="en-US" sz="1000" b="0" dirty="0">
                <a:latin typeface="Calibri Light" panose="020F0302020204030204" pitchFamily="34" charset="0"/>
                <a:cs typeface="Calibri Light" panose="020F0302020204030204" pitchFamily="34" charset="0"/>
              </a:rPr>
              <a:t>César Arellano </a:t>
            </a:r>
            <a:r>
              <a:rPr lang="en-US" sz="1000" b="0" dirty="0" err="1">
                <a:latin typeface="Calibri Light" panose="020F0302020204030204" pitchFamily="34" charset="0"/>
                <a:cs typeface="Calibri Light" panose="020F0302020204030204" pitchFamily="34" charset="0"/>
              </a:rPr>
              <a:t>Vivanco</a:t>
            </a:r>
            <a:endParaRPr lang="en-US" sz="1000" b="0" dirty="0">
              <a:latin typeface="Calibri Light" panose="020F0302020204030204" pitchFamily="34" charset="0"/>
              <a:cs typeface="Calibri Light" panose="020F0302020204030204" pitchFamily="34" charset="0"/>
            </a:endParaRPr>
          </a:p>
          <a:p>
            <a:r>
              <a:rPr lang="en-US" sz="1000" b="0" dirty="0">
                <a:latin typeface="Calibri Light" panose="020F0302020204030204" pitchFamily="34" charset="0"/>
                <a:cs typeface="Calibri Light" panose="020F0302020204030204" pitchFamily="34" charset="0"/>
              </a:rPr>
              <a:t>Instituto de </a:t>
            </a:r>
            <a:r>
              <a:rPr lang="en-US" sz="1000" b="0" dirty="0" err="1">
                <a:latin typeface="Calibri Light" panose="020F0302020204030204" pitchFamily="34" charset="0"/>
                <a:cs typeface="Calibri Light" panose="020F0302020204030204" pitchFamily="34" charset="0"/>
              </a:rPr>
              <a:t>Previsión</a:t>
            </a:r>
            <a:r>
              <a:rPr lang="en-US" sz="1000" b="0" dirty="0">
                <a:latin typeface="Calibri Light" panose="020F0302020204030204" pitchFamily="34" charset="0"/>
                <a:cs typeface="Calibri Light" panose="020F0302020204030204" pitchFamily="34" charset="0"/>
              </a:rPr>
              <a:t> Social</a:t>
            </a:r>
          </a:p>
          <a:p>
            <a:r>
              <a:rPr lang="en-US" sz="1000" b="0" dirty="0" err="1">
                <a:latin typeface="Calibri Light" panose="020F0302020204030204" pitchFamily="34" charset="0"/>
                <a:cs typeface="Calibri Light" panose="020F0302020204030204" pitchFamily="34" charset="0"/>
              </a:rPr>
              <a:t>Dirección</a:t>
            </a:r>
            <a:r>
              <a:rPr lang="en-US" sz="1000" b="0" dirty="0">
                <a:latin typeface="Calibri Light" panose="020F0302020204030204" pitchFamily="34" charset="0"/>
                <a:cs typeface="Calibri Light" panose="020F0302020204030204" pitchFamily="34" charset="0"/>
              </a:rPr>
              <a:t> Regional de Los Ríos</a:t>
            </a:r>
          </a:p>
        </p:txBody>
      </p:sp>
      <p:grpSp>
        <p:nvGrpSpPr>
          <p:cNvPr id="6" name="Grupo 5">
            <a:extLst>
              <a:ext uri="{FF2B5EF4-FFF2-40B4-BE49-F238E27FC236}">
                <a16:creationId xmlns:a16="http://schemas.microsoft.com/office/drawing/2014/main" id="{219D68AD-1A24-5D17-5DC7-307831CC056D}"/>
              </a:ext>
            </a:extLst>
          </p:cNvPr>
          <p:cNvGrpSpPr/>
          <p:nvPr/>
        </p:nvGrpSpPr>
        <p:grpSpPr>
          <a:xfrm>
            <a:off x="271450" y="4179678"/>
            <a:ext cx="2059176" cy="47765"/>
            <a:chOff x="332842" y="4146550"/>
            <a:chExt cx="3304674" cy="46666"/>
          </a:xfrm>
        </p:grpSpPr>
        <p:sp>
          <p:nvSpPr>
            <p:cNvPr id="4" name="Google Shape;18;p2">
              <a:extLst>
                <a:ext uri="{FF2B5EF4-FFF2-40B4-BE49-F238E27FC236}">
                  <a16:creationId xmlns:a16="http://schemas.microsoft.com/office/drawing/2014/main" id="{B2383668-393A-E40F-41E3-28B613EE16A9}"/>
                </a:ext>
              </a:extLst>
            </p:cNvPr>
            <p:cNvSpPr/>
            <p:nvPr/>
          </p:nvSpPr>
          <p:spPr>
            <a:xfrm>
              <a:off x="332842" y="4146550"/>
              <a:ext cx="1493816" cy="45719"/>
            </a:xfrm>
            <a:prstGeom prst="rect">
              <a:avLst/>
            </a:prstGeom>
            <a:solidFill>
              <a:srgbClr val="1069B4"/>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sz="500"/>
            </a:p>
          </p:txBody>
        </p:sp>
        <p:sp>
          <p:nvSpPr>
            <p:cNvPr id="5" name="Google Shape;19;p2">
              <a:extLst>
                <a:ext uri="{FF2B5EF4-FFF2-40B4-BE49-F238E27FC236}">
                  <a16:creationId xmlns:a16="http://schemas.microsoft.com/office/drawing/2014/main" id="{C5ED3FFC-977B-A47E-31E1-040E672FA7D3}"/>
                </a:ext>
              </a:extLst>
            </p:cNvPr>
            <p:cNvSpPr/>
            <p:nvPr/>
          </p:nvSpPr>
          <p:spPr>
            <a:xfrm>
              <a:off x="1826634" y="4147497"/>
              <a:ext cx="1810882" cy="45719"/>
            </a:xfrm>
            <a:prstGeom prst="rect">
              <a:avLst/>
            </a:prstGeom>
            <a:solidFill>
              <a:srgbClr val="E22E2C"/>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sz="500"/>
            </a:p>
          </p:txBody>
        </p:sp>
      </p:grpSp>
    </p:spTree>
    <p:extLst>
      <p:ext uri="{BB962C8B-B14F-4D97-AF65-F5344CB8AC3E}">
        <p14:creationId xmlns:p14="http://schemas.microsoft.com/office/powerpoint/2010/main" val="3964998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3" name="Rectángulo 2">
            <a:extLst>
              <a:ext uri="{FF2B5EF4-FFF2-40B4-BE49-F238E27FC236}">
                <a16:creationId xmlns:a16="http://schemas.microsoft.com/office/drawing/2014/main" id="{7A133FBD-6E50-9A28-4659-12E0F97A3BCC}"/>
              </a:ext>
            </a:extLst>
          </p:cNvPr>
          <p:cNvSpPr/>
          <p:nvPr/>
        </p:nvSpPr>
        <p:spPr>
          <a:xfrm>
            <a:off x="55944" y="371260"/>
            <a:ext cx="4055418" cy="2860078"/>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a:r>
              <a:rPr lang="es-CL" i="1" dirty="0">
                <a:solidFill>
                  <a:schemeClr val="bg1"/>
                </a:solidFill>
                <a:latin typeface="Calibri" panose="020F0502020204030204" pitchFamily="34" charset="0"/>
                <a:cs typeface="Calibri" panose="020F0502020204030204" pitchFamily="34" charset="0"/>
              </a:rPr>
              <a:t>El </a:t>
            </a:r>
            <a:r>
              <a:rPr lang="es-CL" b="1" i="1" dirty="0">
                <a:solidFill>
                  <a:srgbClr val="FFC000"/>
                </a:solidFill>
                <a:latin typeface="Calibri" panose="020F0502020204030204" pitchFamily="34" charset="0"/>
                <a:cs typeface="Calibri" panose="020F0502020204030204" pitchFamily="34" charset="0"/>
              </a:rPr>
              <a:t>Decreto de Ley Nº3.500</a:t>
            </a:r>
            <a:r>
              <a:rPr lang="es-CL" i="1" dirty="0">
                <a:solidFill>
                  <a:schemeClr val="bg1"/>
                </a:solidFill>
                <a:latin typeface="Calibri" panose="020F0502020204030204" pitchFamily="34" charset="0"/>
                <a:cs typeface="Calibri" panose="020F0502020204030204" pitchFamily="34" charset="0"/>
              </a:rPr>
              <a:t>, dictado el 4 de noviembre de 1980, crea un Sistema de Pensiones de Vejez, de Invalidez y Sobrevivencia derivado de la </a:t>
            </a:r>
            <a:r>
              <a:rPr lang="es-CL" b="1" i="1" dirty="0">
                <a:solidFill>
                  <a:srgbClr val="FFC000"/>
                </a:solidFill>
                <a:latin typeface="Calibri" panose="020F0502020204030204" pitchFamily="34" charset="0"/>
                <a:cs typeface="Calibri" panose="020F0502020204030204" pitchFamily="34" charset="0"/>
              </a:rPr>
              <a:t>capitalización individual </a:t>
            </a:r>
            <a:r>
              <a:rPr lang="es-CL" i="1" dirty="0">
                <a:solidFill>
                  <a:schemeClr val="bg1"/>
                </a:solidFill>
                <a:latin typeface="Calibri" panose="020F0502020204030204" pitchFamily="34" charset="0"/>
                <a:cs typeface="Calibri" panose="020F0502020204030204" pitchFamily="34" charset="0"/>
              </a:rPr>
              <a:t>que se efectúa únicamente en las instituciones denominadas como </a:t>
            </a:r>
            <a:r>
              <a:rPr lang="es-CL" b="1" i="1" dirty="0">
                <a:solidFill>
                  <a:srgbClr val="FFC000"/>
                </a:solidFill>
                <a:latin typeface="Calibri" panose="020F0502020204030204" pitchFamily="34" charset="0"/>
                <a:cs typeface="Calibri" panose="020F0502020204030204" pitchFamily="34" charset="0"/>
              </a:rPr>
              <a:t>Administradoras de Fondos de Pensiones </a:t>
            </a:r>
            <a:r>
              <a:rPr lang="es-CL" i="1" dirty="0">
                <a:solidFill>
                  <a:schemeClr val="bg1"/>
                </a:solidFill>
                <a:latin typeface="Calibri" panose="020F0502020204030204" pitchFamily="34" charset="0"/>
                <a:cs typeface="Calibri" panose="020F0502020204030204" pitchFamily="34" charset="0"/>
              </a:rPr>
              <a:t>(AFP). </a:t>
            </a:r>
          </a:p>
          <a:p>
            <a:pPr marL="133350"/>
            <a:endParaRPr lang="es-CL" i="1" dirty="0">
              <a:solidFill>
                <a:schemeClr val="bg1"/>
              </a:solidFill>
              <a:latin typeface="Calibri" panose="020F0502020204030204" pitchFamily="34" charset="0"/>
              <a:cs typeface="Calibri" panose="020F0502020204030204" pitchFamily="34" charset="0"/>
            </a:endParaRPr>
          </a:p>
          <a:p>
            <a:pPr marL="133350"/>
            <a:r>
              <a:rPr lang="es-CL" i="1" dirty="0">
                <a:solidFill>
                  <a:schemeClr val="bg1"/>
                </a:solidFill>
                <a:latin typeface="Calibri" panose="020F0502020204030204" pitchFamily="34" charset="0"/>
                <a:cs typeface="Calibri" panose="020F0502020204030204" pitchFamily="34" charset="0"/>
              </a:rPr>
              <a:t>Cada trabajador que inicia actividades remuneradas genera la </a:t>
            </a:r>
            <a:r>
              <a:rPr lang="es-CL" b="1" i="1" dirty="0">
                <a:solidFill>
                  <a:srgbClr val="FFC000"/>
                </a:solidFill>
                <a:latin typeface="Calibri" panose="020F0502020204030204" pitchFamily="34" charset="0"/>
                <a:cs typeface="Calibri" panose="020F0502020204030204" pitchFamily="34" charset="0"/>
              </a:rPr>
              <a:t>afiliación automática </a:t>
            </a:r>
            <a:r>
              <a:rPr lang="es-CL" i="1" dirty="0">
                <a:solidFill>
                  <a:schemeClr val="bg1"/>
                </a:solidFill>
                <a:latin typeface="Calibri" panose="020F0502020204030204" pitchFamily="34" charset="0"/>
                <a:cs typeface="Calibri" panose="020F0502020204030204" pitchFamily="34" charset="0"/>
              </a:rPr>
              <a:t>al Sistema, y la obligación de cotizar en una Administradora de Fondos de Pensiones, sin perjuicio de lo dispuesto para los trabajadores independientes.</a:t>
            </a:r>
          </a:p>
        </p:txBody>
      </p:sp>
    </p:spTree>
    <p:extLst>
      <p:ext uri="{BB962C8B-B14F-4D97-AF65-F5344CB8AC3E}">
        <p14:creationId xmlns:p14="http://schemas.microsoft.com/office/powerpoint/2010/main" val="190803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296961-1900-0DFF-A773-C01C8DBFB76D}"/>
              </a:ext>
            </a:extLst>
          </p:cNvPr>
          <p:cNvSpPr txBox="1"/>
          <p:nvPr/>
        </p:nvSpPr>
        <p:spPr>
          <a:xfrm>
            <a:off x="188111" y="177106"/>
            <a:ext cx="8705064" cy="461665"/>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Administradoras de Fondos de Pensión (AFP)</a:t>
            </a:r>
          </a:p>
        </p:txBody>
      </p:sp>
      <p:sp>
        <p:nvSpPr>
          <p:cNvPr id="11" name="CuadroTexto 10">
            <a:extLst>
              <a:ext uri="{FF2B5EF4-FFF2-40B4-BE49-F238E27FC236}">
                <a16:creationId xmlns:a16="http://schemas.microsoft.com/office/drawing/2014/main" id="{30CC5F70-0878-2A44-464D-D10818C33B2D}"/>
              </a:ext>
            </a:extLst>
          </p:cNvPr>
          <p:cNvSpPr txBox="1"/>
          <p:nvPr/>
        </p:nvSpPr>
        <p:spPr>
          <a:xfrm>
            <a:off x="188111" y="707523"/>
            <a:ext cx="8705064" cy="523220"/>
          </a:xfrm>
          <a:prstGeom prst="rect">
            <a:avLst/>
          </a:prstGeom>
          <a:noFill/>
        </p:spPr>
        <p:txBody>
          <a:bodyPr wrap="square" rtlCol="0">
            <a:spAutoFit/>
          </a:bodyPr>
          <a:lstStyle/>
          <a:p>
            <a:r>
              <a:rPr lang="es-CL" i="1" dirty="0">
                <a:solidFill>
                  <a:srgbClr val="001E58"/>
                </a:solidFill>
                <a:latin typeface="Calibri" panose="020F0502020204030204" pitchFamily="34" charset="0"/>
                <a:cs typeface="Calibri" panose="020F0502020204030204" pitchFamily="34" charset="0"/>
              </a:rPr>
              <a:t>Las AFP son instituciones privadas con fines de lucro que recaudan el ahorro previsional (Pensiones) de los cotizantes para invertirlos y obtener rentabilidad de estas inversiones</a:t>
            </a:r>
          </a:p>
        </p:txBody>
      </p:sp>
      <p:pic>
        <p:nvPicPr>
          <p:cNvPr id="14" name="Imagen 13">
            <a:extLst>
              <a:ext uri="{FF2B5EF4-FFF2-40B4-BE49-F238E27FC236}">
                <a16:creationId xmlns:a16="http://schemas.microsoft.com/office/drawing/2014/main" id="{3BCFFB31-F9A0-8313-70CB-34E4F6FD13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73297" y="2225582"/>
            <a:ext cx="2519877" cy="1715533"/>
          </a:xfrm>
          <a:prstGeom prst="rect">
            <a:avLst/>
          </a:prstGeom>
        </p:spPr>
      </p:pic>
      <p:grpSp>
        <p:nvGrpSpPr>
          <p:cNvPr id="17" name="Grupo 16">
            <a:extLst>
              <a:ext uri="{FF2B5EF4-FFF2-40B4-BE49-F238E27FC236}">
                <a16:creationId xmlns:a16="http://schemas.microsoft.com/office/drawing/2014/main" id="{2114A910-CF60-7811-B523-766C784539D9}"/>
              </a:ext>
            </a:extLst>
          </p:cNvPr>
          <p:cNvGrpSpPr/>
          <p:nvPr/>
        </p:nvGrpSpPr>
        <p:grpSpPr>
          <a:xfrm>
            <a:off x="250826" y="1985648"/>
            <a:ext cx="3016307" cy="2301635"/>
            <a:chOff x="5080764" y="1645178"/>
            <a:chExt cx="3409294" cy="2601509"/>
          </a:xfrm>
        </p:grpSpPr>
        <p:pic>
          <p:nvPicPr>
            <p:cNvPr id="15" name="1 Imagen">
              <a:extLst>
                <a:ext uri="{FF2B5EF4-FFF2-40B4-BE49-F238E27FC236}">
                  <a16:creationId xmlns:a16="http://schemas.microsoft.com/office/drawing/2014/main" id="{84FA95FF-BBC1-0E6A-21F7-4420976D01C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80764" y="1645178"/>
              <a:ext cx="3409294" cy="209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
              <a:extLst>
                <a:ext uri="{FF2B5EF4-FFF2-40B4-BE49-F238E27FC236}">
                  <a16:creationId xmlns:a16="http://schemas.microsoft.com/office/drawing/2014/main" id="{9DDC324E-F1F6-1DE6-3359-C342F9C75FE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16787" y="3878245"/>
              <a:ext cx="1112049" cy="36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uadroTexto 17">
            <a:extLst>
              <a:ext uri="{FF2B5EF4-FFF2-40B4-BE49-F238E27FC236}">
                <a16:creationId xmlns:a16="http://schemas.microsoft.com/office/drawing/2014/main" id="{49E01034-50CB-C263-9A15-4DC565A4CE6E}"/>
              </a:ext>
            </a:extLst>
          </p:cNvPr>
          <p:cNvSpPr txBox="1"/>
          <p:nvPr/>
        </p:nvSpPr>
        <p:spPr>
          <a:xfrm>
            <a:off x="188111" y="1230743"/>
            <a:ext cx="8705064" cy="523220"/>
          </a:xfrm>
          <a:prstGeom prst="rect">
            <a:avLst/>
          </a:prstGeom>
          <a:noFill/>
        </p:spPr>
        <p:txBody>
          <a:bodyPr wrap="square" rtlCol="0">
            <a:spAutoFit/>
          </a:bodyPr>
          <a:lstStyle/>
          <a:p>
            <a:r>
              <a:rPr lang="es-CL" i="1" dirty="0">
                <a:solidFill>
                  <a:srgbClr val="001E58"/>
                </a:solidFill>
                <a:latin typeface="Calibri" panose="020F0502020204030204" pitchFamily="34" charset="0"/>
                <a:cs typeface="Calibri" panose="020F0502020204030204" pitchFamily="34" charset="0"/>
              </a:rPr>
              <a:t>Actualmente existen 7 Administradoras en el mercado, cada una de ellas se diferencia por la comisión que cobra a sus afiliados, la rentabilidad que obtienen los fondos de los fondos y la calidad del servicio que prestan</a:t>
            </a:r>
          </a:p>
        </p:txBody>
      </p:sp>
      <p:sp>
        <p:nvSpPr>
          <p:cNvPr id="21" name="Flecha derecha 20">
            <a:extLst>
              <a:ext uri="{FF2B5EF4-FFF2-40B4-BE49-F238E27FC236}">
                <a16:creationId xmlns:a16="http://schemas.microsoft.com/office/drawing/2014/main" id="{955FA763-5C32-A90A-E8B0-AF3FD87A9194}"/>
              </a:ext>
            </a:extLst>
          </p:cNvPr>
          <p:cNvSpPr/>
          <p:nvPr/>
        </p:nvSpPr>
        <p:spPr>
          <a:xfrm>
            <a:off x="3612165" y="2361668"/>
            <a:ext cx="2416100" cy="1443360"/>
          </a:xfrm>
          <a:prstGeom prst="rightArrow">
            <a:avLst>
              <a:gd name="adj1" fmla="val 50000"/>
              <a:gd name="adj2" fmla="val 40727"/>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200" dirty="0"/>
              <a:t>Cada AFP considera costos de administración a sus afiliados</a:t>
            </a:r>
          </a:p>
        </p:txBody>
      </p:sp>
    </p:spTree>
    <p:extLst>
      <p:ext uri="{BB962C8B-B14F-4D97-AF65-F5344CB8AC3E}">
        <p14:creationId xmlns:p14="http://schemas.microsoft.com/office/powerpoint/2010/main" val="1189999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296961-1900-0DFF-A773-C01C8DBFB76D}"/>
              </a:ext>
            </a:extLst>
          </p:cNvPr>
          <p:cNvSpPr txBox="1"/>
          <p:nvPr/>
        </p:nvSpPr>
        <p:spPr>
          <a:xfrm>
            <a:off x="188111" y="177106"/>
            <a:ext cx="8705064" cy="461665"/>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Fondo de Pensiones y sus características</a:t>
            </a:r>
          </a:p>
        </p:txBody>
      </p:sp>
      <p:sp>
        <p:nvSpPr>
          <p:cNvPr id="11" name="CuadroTexto 10">
            <a:extLst>
              <a:ext uri="{FF2B5EF4-FFF2-40B4-BE49-F238E27FC236}">
                <a16:creationId xmlns:a16="http://schemas.microsoft.com/office/drawing/2014/main" id="{30CC5F70-0878-2A44-464D-D10818C33B2D}"/>
              </a:ext>
            </a:extLst>
          </p:cNvPr>
          <p:cNvSpPr txBox="1"/>
          <p:nvPr/>
        </p:nvSpPr>
        <p:spPr>
          <a:xfrm>
            <a:off x="188111" y="707523"/>
            <a:ext cx="8705064" cy="523220"/>
          </a:xfrm>
          <a:prstGeom prst="rect">
            <a:avLst/>
          </a:prstGeom>
          <a:noFill/>
        </p:spPr>
        <p:txBody>
          <a:bodyPr wrap="square" rtlCol="0">
            <a:spAutoFit/>
          </a:bodyPr>
          <a:lstStyle/>
          <a:p>
            <a:r>
              <a:rPr lang="es-CL" i="1" dirty="0">
                <a:solidFill>
                  <a:srgbClr val="001E58"/>
                </a:solidFill>
                <a:latin typeface="Calibri" panose="020F0502020204030204" pitchFamily="34" charset="0"/>
                <a:cs typeface="Calibri" panose="020F0502020204030204" pitchFamily="34" charset="0"/>
              </a:rPr>
              <a:t>Los fondos de pensiones son patrimonios que se alimentan de las aportaciones de los participantes y de los rendimientos de sus inversiones. Su objetivo es generar rentabilidad para la jubilación de los participantes. </a:t>
            </a:r>
          </a:p>
        </p:txBody>
      </p:sp>
      <p:sp>
        <p:nvSpPr>
          <p:cNvPr id="3" name="CuadroTexto 2">
            <a:extLst>
              <a:ext uri="{FF2B5EF4-FFF2-40B4-BE49-F238E27FC236}">
                <a16:creationId xmlns:a16="http://schemas.microsoft.com/office/drawing/2014/main" id="{6253CEC3-FE49-7B88-F3CD-5BBEB0A6E3FC}"/>
              </a:ext>
            </a:extLst>
          </p:cNvPr>
          <p:cNvSpPr txBox="1"/>
          <p:nvPr/>
        </p:nvSpPr>
        <p:spPr>
          <a:xfrm>
            <a:off x="188111" y="1299495"/>
            <a:ext cx="8705064" cy="307777"/>
          </a:xfrm>
          <a:prstGeom prst="rect">
            <a:avLst/>
          </a:prstGeom>
          <a:noFill/>
        </p:spPr>
        <p:txBody>
          <a:bodyPr wrap="square" rtlCol="0">
            <a:spAutoFit/>
          </a:bodyPr>
          <a:lstStyle/>
          <a:p>
            <a:r>
              <a:rPr lang="es-CL" i="1" dirty="0">
                <a:solidFill>
                  <a:srgbClr val="001E58"/>
                </a:solidFill>
                <a:latin typeface="Calibri" panose="020F0502020204030204" pitchFamily="34" charset="0"/>
                <a:cs typeface="Calibri" panose="020F0502020204030204" pitchFamily="34" charset="0"/>
              </a:rPr>
              <a:t>Dentro de sus características podemos señalar las siguientes:</a:t>
            </a:r>
          </a:p>
        </p:txBody>
      </p:sp>
      <p:sp>
        <p:nvSpPr>
          <p:cNvPr id="4" name="CuadroTexto 3">
            <a:extLst>
              <a:ext uri="{FF2B5EF4-FFF2-40B4-BE49-F238E27FC236}">
                <a16:creationId xmlns:a16="http://schemas.microsoft.com/office/drawing/2014/main" id="{0B960113-85BE-2E2B-1932-9422F7097AAC}"/>
              </a:ext>
            </a:extLst>
          </p:cNvPr>
          <p:cNvSpPr txBox="1"/>
          <p:nvPr/>
        </p:nvSpPr>
        <p:spPr>
          <a:xfrm>
            <a:off x="133950" y="2112618"/>
            <a:ext cx="3853659" cy="1754326"/>
          </a:xfrm>
          <a:prstGeom prst="rect">
            <a:avLst/>
          </a:prstGeom>
          <a:noFill/>
        </p:spPr>
        <p:txBody>
          <a:bodyPr wrap="square" rtlCol="0">
            <a:spAutoFit/>
          </a:bodyPr>
          <a:lstStyle/>
          <a:p>
            <a:pPr marL="285750" indent="-285750">
              <a:buClr>
                <a:schemeClr val="bg2"/>
              </a:buClr>
              <a:buSzPct val="150000"/>
              <a:buFont typeface="Courier New" panose="02070309020205020404" pitchFamily="49" charset="0"/>
              <a:buChar char="o"/>
            </a:pPr>
            <a:r>
              <a:rPr lang="es-CL" sz="1200" i="1" dirty="0">
                <a:solidFill>
                  <a:schemeClr val="tx1"/>
                </a:solidFill>
                <a:latin typeface="Calibri" panose="020F0502020204030204" pitchFamily="34" charset="0"/>
                <a:cs typeface="Calibri" panose="020F0502020204030204" pitchFamily="34" charset="0"/>
              </a:rPr>
              <a:t>Los fondos de pensiones se mantienen hasta el momento de la jubilación. </a:t>
            </a:r>
          </a:p>
          <a:p>
            <a:pPr marL="285750" indent="-285750">
              <a:buClr>
                <a:schemeClr val="bg2"/>
              </a:buClr>
              <a:buSzPct val="150000"/>
              <a:buFont typeface="Courier New" panose="02070309020205020404" pitchFamily="49" charset="0"/>
              <a:buChar char="o"/>
            </a:pPr>
            <a:endParaRPr lang="es-CL" sz="1200" i="1" dirty="0">
              <a:solidFill>
                <a:schemeClr val="tx1"/>
              </a:solidFill>
              <a:latin typeface="Calibri" panose="020F0502020204030204" pitchFamily="34" charset="0"/>
              <a:cs typeface="Calibri" panose="020F0502020204030204" pitchFamily="34" charset="0"/>
            </a:endParaRPr>
          </a:p>
          <a:p>
            <a:pPr marL="285750" indent="-285750">
              <a:buClr>
                <a:schemeClr val="bg2"/>
              </a:buClr>
              <a:buSzPct val="150000"/>
              <a:buFont typeface="Courier New" panose="02070309020205020404" pitchFamily="49" charset="0"/>
              <a:buChar char="o"/>
            </a:pPr>
            <a:r>
              <a:rPr lang="es-CL" sz="1200" i="1" dirty="0">
                <a:solidFill>
                  <a:schemeClr val="tx1"/>
                </a:solidFill>
                <a:latin typeface="Calibri" panose="020F0502020204030204" pitchFamily="34" charset="0"/>
                <a:cs typeface="Calibri" panose="020F0502020204030204" pitchFamily="34" charset="0"/>
              </a:rPr>
              <a:t>Las inversiones en fondos de pensiones están supervisadas por la Superintendencia de Pensiones.</a:t>
            </a:r>
          </a:p>
          <a:p>
            <a:pPr marL="285750" indent="-285750">
              <a:buClr>
                <a:schemeClr val="bg2"/>
              </a:buClr>
              <a:buSzPct val="150000"/>
              <a:buFont typeface="Courier New" panose="02070309020205020404" pitchFamily="49" charset="0"/>
              <a:buChar char="o"/>
            </a:pPr>
            <a:endParaRPr lang="es-CL" sz="1200" i="1" dirty="0">
              <a:solidFill>
                <a:schemeClr val="tx1"/>
              </a:solidFill>
              <a:latin typeface="Calibri" panose="020F0502020204030204" pitchFamily="34" charset="0"/>
              <a:cs typeface="Calibri" panose="020F0502020204030204" pitchFamily="34" charset="0"/>
            </a:endParaRPr>
          </a:p>
          <a:p>
            <a:pPr marL="285750" indent="-285750">
              <a:buClr>
                <a:schemeClr val="bg2"/>
              </a:buClr>
              <a:buSzPct val="150000"/>
              <a:buFont typeface="Courier New" panose="02070309020205020404" pitchFamily="49" charset="0"/>
              <a:buChar char="o"/>
            </a:pPr>
            <a:r>
              <a:rPr lang="es-CL" sz="1200" i="1" dirty="0">
                <a:solidFill>
                  <a:schemeClr val="tx1"/>
                </a:solidFill>
                <a:latin typeface="Calibri" panose="020F0502020204030204" pitchFamily="34" charset="0"/>
                <a:cs typeface="Calibri" panose="020F0502020204030204" pitchFamily="34" charset="0"/>
              </a:rPr>
              <a:t> Los fondos de pensiones son administrados por la Administradora de Fondos de Pensiones al cual el trabajador/a o imponente este adherido.</a:t>
            </a:r>
          </a:p>
        </p:txBody>
      </p:sp>
      <p:sp>
        <p:nvSpPr>
          <p:cNvPr id="5" name="CuadroTexto 4">
            <a:extLst>
              <a:ext uri="{FF2B5EF4-FFF2-40B4-BE49-F238E27FC236}">
                <a16:creationId xmlns:a16="http://schemas.microsoft.com/office/drawing/2014/main" id="{ADDCC243-2796-1DCD-BF0B-92593579BE3B}"/>
              </a:ext>
            </a:extLst>
          </p:cNvPr>
          <p:cNvSpPr txBox="1"/>
          <p:nvPr/>
        </p:nvSpPr>
        <p:spPr>
          <a:xfrm>
            <a:off x="4104483" y="1835619"/>
            <a:ext cx="4059918" cy="2308324"/>
          </a:xfrm>
          <a:prstGeom prst="rect">
            <a:avLst/>
          </a:prstGeom>
          <a:noFill/>
        </p:spPr>
        <p:txBody>
          <a:bodyPr wrap="square" rtlCol="0">
            <a:spAutoFit/>
          </a:bodyPr>
          <a:lstStyle/>
          <a:p>
            <a:pPr marL="285750" indent="-285750">
              <a:buClr>
                <a:schemeClr val="bg2"/>
              </a:buClr>
              <a:buSzPct val="150000"/>
              <a:buFont typeface="Courier New" panose="02070309020205020404" pitchFamily="49" charset="0"/>
              <a:buChar char="o"/>
            </a:pPr>
            <a:r>
              <a:rPr lang="es-CL" sz="1200" i="1" dirty="0">
                <a:solidFill>
                  <a:schemeClr val="tx1"/>
                </a:solidFill>
                <a:latin typeface="Calibri" panose="020F0502020204030204" pitchFamily="34" charset="0"/>
                <a:cs typeface="Calibri" panose="020F0502020204030204" pitchFamily="34" charset="0"/>
              </a:rPr>
              <a:t>El monto de las pensiones depende de gran manera de los fondos que cada persona haya acumulado a lo largo de su vida.</a:t>
            </a:r>
          </a:p>
          <a:p>
            <a:pPr marL="285750" indent="-285750">
              <a:buClr>
                <a:schemeClr val="bg2"/>
              </a:buClr>
              <a:buSzPct val="150000"/>
              <a:buFont typeface="Courier New" panose="02070309020205020404" pitchFamily="49" charset="0"/>
              <a:buChar char="o"/>
            </a:pPr>
            <a:endParaRPr lang="es-CL" sz="1200" i="1" dirty="0">
              <a:solidFill>
                <a:schemeClr val="tx1"/>
              </a:solidFill>
              <a:latin typeface="Calibri" panose="020F0502020204030204" pitchFamily="34" charset="0"/>
              <a:cs typeface="Calibri" panose="020F0502020204030204" pitchFamily="34" charset="0"/>
            </a:endParaRPr>
          </a:p>
          <a:p>
            <a:pPr marL="285750" indent="-285750">
              <a:buClr>
                <a:schemeClr val="bg2"/>
              </a:buClr>
              <a:buSzPct val="150000"/>
              <a:buFont typeface="Courier New" panose="02070309020205020404" pitchFamily="49" charset="0"/>
              <a:buChar char="o"/>
            </a:pPr>
            <a:r>
              <a:rPr lang="es-CL" sz="1200" i="1" dirty="0">
                <a:solidFill>
                  <a:schemeClr val="tx1"/>
                </a:solidFill>
                <a:latin typeface="Calibri" panose="020F0502020204030204" pitchFamily="34" charset="0"/>
                <a:cs typeface="Calibri" panose="020F0502020204030204" pitchFamily="34" charset="0"/>
              </a:rPr>
              <a:t>Las AFP cobran una comisión por administrar los dineros de los trabajadores. </a:t>
            </a:r>
          </a:p>
          <a:p>
            <a:pPr marL="285750" indent="-285750">
              <a:buClr>
                <a:schemeClr val="bg2"/>
              </a:buClr>
              <a:buSzPct val="150000"/>
              <a:buFont typeface="Courier New" panose="02070309020205020404" pitchFamily="49" charset="0"/>
              <a:buChar char="o"/>
            </a:pPr>
            <a:endParaRPr lang="es-CL" sz="1200" i="1" dirty="0">
              <a:solidFill>
                <a:schemeClr val="tx1"/>
              </a:solidFill>
              <a:latin typeface="Calibri" panose="020F0502020204030204" pitchFamily="34" charset="0"/>
              <a:cs typeface="Calibri" panose="020F0502020204030204" pitchFamily="34" charset="0"/>
            </a:endParaRPr>
          </a:p>
          <a:p>
            <a:pPr marL="285750" indent="-285750">
              <a:buClr>
                <a:schemeClr val="bg2"/>
              </a:buClr>
              <a:buSzPct val="150000"/>
              <a:buFont typeface="Courier New" panose="02070309020205020404" pitchFamily="49" charset="0"/>
              <a:buChar char="o"/>
            </a:pPr>
            <a:r>
              <a:rPr lang="es-CL" sz="1200" i="1" dirty="0">
                <a:solidFill>
                  <a:schemeClr val="tx1"/>
                </a:solidFill>
                <a:latin typeface="Calibri" panose="020F0502020204030204" pitchFamily="34" charset="0"/>
                <a:cs typeface="Calibri" panose="020F0502020204030204" pitchFamily="34" charset="0"/>
              </a:rPr>
              <a:t>Las AFP deben enviar a sus afiliados un informe cada cuatro meses, llamado Cartola Cuatrimestral. </a:t>
            </a:r>
          </a:p>
          <a:p>
            <a:pPr marL="285750" indent="-285750">
              <a:buClr>
                <a:schemeClr val="bg2"/>
              </a:buClr>
              <a:buSzPct val="150000"/>
              <a:buFont typeface="Courier New" panose="02070309020205020404" pitchFamily="49" charset="0"/>
              <a:buChar char="o"/>
            </a:pPr>
            <a:endParaRPr lang="es-CL" sz="1200" i="1" dirty="0">
              <a:solidFill>
                <a:schemeClr val="tx1"/>
              </a:solidFill>
              <a:latin typeface="Calibri" panose="020F0502020204030204" pitchFamily="34" charset="0"/>
              <a:cs typeface="Calibri" panose="020F0502020204030204" pitchFamily="34" charset="0"/>
            </a:endParaRPr>
          </a:p>
          <a:p>
            <a:pPr marL="285750" indent="-285750">
              <a:buClr>
                <a:schemeClr val="bg2"/>
              </a:buClr>
              <a:buSzPct val="150000"/>
              <a:buFont typeface="Courier New" panose="02070309020205020404" pitchFamily="49" charset="0"/>
              <a:buChar char="o"/>
            </a:pPr>
            <a:r>
              <a:rPr lang="es-CL" sz="1200" i="1" dirty="0">
                <a:solidFill>
                  <a:schemeClr val="tx1"/>
                </a:solidFill>
                <a:latin typeface="Calibri" panose="020F0502020204030204" pitchFamily="34" charset="0"/>
                <a:cs typeface="Calibri" panose="020F0502020204030204" pitchFamily="34" charset="0"/>
              </a:rPr>
              <a:t>Existen diferentes tipos de fondos de pensiones, que se diferencian por el nivel de riesgo de sus inversiones. </a:t>
            </a:r>
          </a:p>
        </p:txBody>
      </p:sp>
      <p:cxnSp>
        <p:nvCxnSpPr>
          <p:cNvPr id="7" name="Conector recto 6">
            <a:extLst>
              <a:ext uri="{FF2B5EF4-FFF2-40B4-BE49-F238E27FC236}">
                <a16:creationId xmlns:a16="http://schemas.microsoft.com/office/drawing/2014/main" id="{FFC4D3B6-BCA6-6865-A157-52F0185B7E6A}"/>
              </a:ext>
            </a:extLst>
          </p:cNvPr>
          <p:cNvCxnSpPr/>
          <p:nvPr/>
        </p:nvCxnSpPr>
        <p:spPr>
          <a:xfrm>
            <a:off x="3987609" y="1835619"/>
            <a:ext cx="0" cy="249299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358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296961-1900-0DFF-A773-C01C8DBFB76D}"/>
              </a:ext>
            </a:extLst>
          </p:cNvPr>
          <p:cNvSpPr txBox="1"/>
          <p:nvPr/>
        </p:nvSpPr>
        <p:spPr>
          <a:xfrm>
            <a:off x="188111" y="177106"/>
            <a:ext cx="8705064" cy="461665"/>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Sistema de </a:t>
            </a:r>
            <a:r>
              <a:rPr lang="es-CL" sz="2400" b="1" i="1" dirty="0" err="1">
                <a:solidFill>
                  <a:srgbClr val="001E58"/>
                </a:solidFill>
                <a:latin typeface="Calibri" panose="020F0502020204030204" pitchFamily="34" charset="0"/>
                <a:cs typeface="Calibri" panose="020F0502020204030204" pitchFamily="34" charset="0"/>
              </a:rPr>
              <a:t>Multifondos</a:t>
            </a:r>
            <a:endParaRPr lang="es-CL" sz="2400" b="1" i="1" dirty="0">
              <a:solidFill>
                <a:srgbClr val="001E58"/>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30CC5F70-0878-2A44-464D-D10818C33B2D}"/>
              </a:ext>
            </a:extLst>
          </p:cNvPr>
          <p:cNvSpPr txBox="1"/>
          <p:nvPr/>
        </p:nvSpPr>
        <p:spPr>
          <a:xfrm>
            <a:off x="188110" y="707523"/>
            <a:ext cx="5071409" cy="1569660"/>
          </a:xfrm>
          <a:prstGeom prst="rect">
            <a:avLst/>
          </a:prstGeom>
          <a:noFill/>
        </p:spPr>
        <p:txBody>
          <a:bodyPr wrap="square" rtlCol="0">
            <a:spAutoFit/>
          </a:bodyPr>
          <a:lstStyle/>
          <a:p>
            <a:r>
              <a:rPr lang="es-CL" sz="1200" i="1" dirty="0">
                <a:solidFill>
                  <a:srgbClr val="001E58"/>
                </a:solidFill>
                <a:latin typeface="Calibri" panose="020F0502020204030204" pitchFamily="34" charset="0"/>
                <a:cs typeface="Calibri" panose="020F0502020204030204" pitchFamily="34" charset="0"/>
              </a:rPr>
              <a:t>Creado por la Ley </a:t>
            </a:r>
            <a:r>
              <a:rPr lang="es-CL" sz="1200" i="1" dirty="0" err="1">
                <a:solidFill>
                  <a:srgbClr val="001E58"/>
                </a:solidFill>
                <a:latin typeface="Calibri" panose="020F0502020204030204" pitchFamily="34" charset="0"/>
                <a:cs typeface="Calibri" panose="020F0502020204030204" pitchFamily="34" charset="0"/>
              </a:rPr>
              <a:t>Nº</a:t>
            </a:r>
            <a:r>
              <a:rPr lang="es-CL" sz="1200" i="1" dirty="0">
                <a:solidFill>
                  <a:srgbClr val="001E58"/>
                </a:solidFill>
                <a:latin typeface="Calibri" panose="020F0502020204030204" pitchFamily="34" charset="0"/>
                <a:cs typeface="Calibri" panose="020F0502020204030204" pitchFamily="34" charset="0"/>
              </a:rPr>
              <a:t> 19.795, de fecha 28 de febrero de 2002, corresponde a la administración de 5 Fondos de Pensiones por parte de cada AFP. Estos tipos de fondos se diferencian a partir de la proporción de su portafolio invertida en títulos de renta variable, lo que significa diferentes niveles de riesgo y rentabilidad. </a:t>
            </a:r>
          </a:p>
          <a:p>
            <a:r>
              <a:rPr lang="es-CL" sz="1200" i="1" dirty="0">
                <a:solidFill>
                  <a:srgbClr val="001E58"/>
                </a:solidFill>
                <a:latin typeface="Calibri" panose="020F0502020204030204" pitchFamily="34" charset="0"/>
                <a:cs typeface="Calibri" panose="020F0502020204030204" pitchFamily="34" charset="0"/>
              </a:rPr>
              <a:t>Tienen como objetivo incrementar el fondo de pensiones otorgando a los afiliados una mayor participación, ya que pueden optar por dónde invertir sus ahorros previsionales.</a:t>
            </a:r>
          </a:p>
        </p:txBody>
      </p:sp>
      <p:pic>
        <p:nvPicPr>
          <p:cNvPr id="6" name="Imagen 5">
            <a:extLst>
              <a:ext uri="{FF2B5EF4-FFF2-40B4-BE49-F238E27FC236}">
                <a16:creationId xmlns:a16="http://schemas.microsoft.com/office/drawing/2014/main" id="{1A033D3E-2B50-074B-774E-254F04A95A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64182" y="804837"/>
            <a:ext cx="3028992" cy="3533825"/>
          </a:xfrm>
          <a:prstGeom prst="rect">
            <a:avLst/>
          </a:prstGeom>
        </p:spPr>
      </p:pic>
      <p:sp>
        <p:nvSpPr>
          <p:cNvPr id="9" name="CuadroTexto 8">
            <a:extLst>
              <a:ext uri="{FF2B5EF4-FFF2-40B4-BE49-F238E27FC236}">
                <a16:creationId xmlns:a16="http://schemas.microsoft.com/office/drawing/2014/main" id="{403485C1-1E1D-C68F-7EF0-6470FD991A2A}"/>
              </a:ext>
            </a:extLst>
          </p:cNvPr>
          <p:cNvSpPr txBox="1"/>
          <p:nvPr/>
        </p:nvSpPr>
        <p:spPr>
          <a:xfrm>
            <a:off x="5637654" y="638771"/>
            <a:ext cx="1856301" cy="646331"/>
          </a:xfrm>
          <a:prstGeom prst="rect">
            <a:avLst/>
          </a:prstGeom>
          <a:noFill/>
        </p:spPr>
        <p:txBody>
          <a:bodyPr wrap="square" rtlCol="0">
            <a:spAutoFit/>
          </a:bodyPr>
          <a:lstStyle/>
          <a:p>
            <a:pPr algn="r"/>
            <a:r>
              <a:rPr lang="es-CL" sz="1200" i="1" dirty="0">
                <a:solidFill>
                  <a:srgbClr val="001E58"/>
                </a:solidFill>
                <a:latin typeface="Calibri" panose="020F0502020204030204" pitchFamily="34" charset="0"/>
                <a:cs typeface="Calibri" panose="020F0502020204030204" pitchFamily="34" charset="0"/>
              </a:rPr>
              <a:t>El fondo A es más riesgoso, por ende, se espera que rente más en el tiempo.</a:t>
            </a:r>
          </a:p>
        </p:txBody>
      </p:sp>
      <p:sp>
        <p:nvSpPr>
          <p:cNvPr id="12" name="CuadroTexto 11">
            <a:extLst>
              <a:ext uri="{FF2B5EF4-FFF2-40B4-BE49-F238E27FC236}">
                <a16:creationId xmlns:a16="http://schemas.microsoft.com/office/drawing/2014/main" id="{8E425A51-2255-2C78-0B43-3894A4878680}"/>
              </a:ext>
            </a:extLst>
          </p:cNvPr>
          <p:cNvSpPr txBox="1"/>
          <p:nvPr/>
        </p:nvSpPr>
        <p:spPr>
          <a:xfrm>
            <a:off x="7493955" y="3175184"/>
            <a:ext cx="1271910" cy="461665"/>
          </a:xfrm>
          <a:prstGeom prst="rect">
            <a:avLst/>
          </a:prstGeom>
          <a:noFill/>
        </p:spPr>
        <p:txBody>
          <a:bodyPr wrap="square" rtlCol="0">
            <a:spAutoFit/>
          </a:bodyPr>
          <a:lstStyle/>
          <a:p>
            <a:r>
              <a:rPr lang="es-CL" sz="1200" i="1" dirty="0">
                <a:solidFill>
                  <a:srgbClr val="001E58"/>
                </a:solidFill>
                <a:latin typeface="Calibri" panose="020F0502020204030204" pitchFamily="34" charset="0"/>
                <a:cs typeface="Calibri" panose="020F0502020204030204" pitchFamily="34" charset="0"/>
              </a:rPr>
              <a:t>El fondo E es más conservador.</a:t>
            </a:r>
          </a:p>
        </p:txBody>
      </p:sp>
      <p:pic>
        <p:nvPicPr>
          <p:cNvPr id="13" name="Imagen 12">
            <a:extLst>
              <a:ext uri="{FF2B5EF4-FFF2-40B4-BE49-F238E27FC236}">
                <a16:creationId xmlns:a16="http://schemas.microsoft.com/office/drawing/2014/main" id="{5801F401-C826-23CE-9E6C-8218F1A62B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254384" y="2976956"/>
            <a:ext cx="5005136" cy="1403048"/>
          </a:xfrm>
          <a:prstGeom prst="rect">
            <a:avLst/>
          </a:prstGeom>
        </p:spPr>
      </p:pic>
      <p:sp>
        <p:nvSpPr>
          <p:cNvPr id="17" name="CuadroTexto 16">
            <a:extLst>
              <a:ext uri="{FF2B5EF4-FFF2-40B4-BE49-F238E27FC236}">
                <a16:creationId xmlns:a16="http://schemas.microsoft.com/office/drawing/2014/main" id="{280AC509-CA95-093B-3139-0B0F3F30C03F}"/>
              </a:ext>
            </a:extLst>
          </p:cNvPr>
          <p:cNvSpPr txBox="1"/>
          <p:nvPr/>
        </p:nvSpPr>
        <p:spPr>
          <a:xfrm>
            <a:off x="2151935" y="2672457"/>
            <a:ext cx="598140" cy="276999"/>
          </a:xfrm>
          <a:prstGeom prst="rect">
            <a:avLst/>
          </a:prstGeom>
          <a:solidFill>
            <a:srgbClr val="CC0404"/>
          </a:solidFill>
        </p:spPr>
        <p:txBody>
          <a:bodyPr wrap="square" rtlCol="0">
            <a:spAutoFit/>
          </a:bodyPr>
          <a:lstStyle/>
          <a:p>
            <a:pPr algn="ctr"/>
            <a:r>
              <a:rPr lang="es-CL" sz="1200" b="1" dirty="0">
                <a:solidFill>
                  <a:schemeClr val="bg1"/>
                </a:solidFill>
                <a:latin typeface="Calibri" panose="020F0502020204030204" pitchFamily="34" charset="0"/>
                <a:cs typeface="Calibri" panose="020F0502020204030204" pitchFamily="34" charset="0"/>
              </a:rPr>
              <a:t>A</a:t>
            </a:r>
          </a:p>
        </p:txBody>
      </p:sp>
      <p:sp>
        <p:nvSpPr>
          <p:cNvPr id="18" name="CuadroTexto 17">
            <a:extLst>
              <a:ext uri="{FF2B5EF4-FFF2-40B4-BE49-F238E27FC236}">
                <a16:creationId xmlns:a16="http://schemas.microsoft.com/office/drawing/2014/main" id="{47CB551E-BF46-33AA-158F-D9DF7700033C}"/>
              </a:ext>
            </a:extLst>
          </p:cNvPr>
          <p:cNvSpPr txBox="1"/>
          <p:nvPr/>
        </p:nvSpPr>
        <p:spPr>
          <a:xfrm>
            <a:off x="2771476" y="2672457"/>
            <a:ext cx="600075" cy="276999"/>
          </a:xfrm>
          <a:prstGeom prst="rect">
            <a:avLst/>
          </a:prstGeom>
          <a:solidFill>
            <a:srgbClr val="FE6600"/>
          </a:solidFill>
        </p:spPr>
        <p:txBody>
          <a:bodyPr wrap="square" rtlCol="0">
            <a:spAutoFit/>
          </a:bodyPr>
          <a:lstStyle/>
          <a:p>
            <a:pPr algn="ctr"/>
            <a:r>
              <a:rPr lang="es-CL" sz="1200" b="1" dirty="0">
                <a:solidFill>
                  <a:schemeClr val="bg1"/>
                </a:solidFill>
                <a:latin typeface="Calibri" panose="020F0502020204030204" pitchFamily="34" charset="0"/>
                <a:cs typeface="Calibri" panose="020F0502020204030204" pitchFamily="34" charset="0"/>
              </a:rPr>
              <a:t>B</a:t>
            </a:r>
          </a:p>
        </p:txBody>
      </p:sp>
      <p:sp>
        <p:nvSpPr>
          <p:cNvPr id="19" name="CuadroTexto 18">
            <a:extLst>
              <a:ext uri="{FF2B5EF4-FFF2-40B4-BE49-F238E27FC236}">
                <a16:creationId xmlns:a16="http://schemas.microsoft.com/office/drawing/2014/main" id="{A6C66762-E220-86B3-57E1-97257C231B54}"/>
              </a:ext>
            </a:extLst>
          </p:cNvPr>
          <p:cNvSpPr txBox="1"/>
          <p:nvPr/>
        </p:nvSpPr>
        <p:spPr>
          <a:xfrm>
            <a:off x="3387426" y="2672457"/>
            <a:ext cx="600075" cy="276999"/>
          </a:xfrm>
          <a:prstGeom prst="rect">
            <a:avLst/>
          </a:prstGeom>
          <a:solidFill>
            <a:srgbClr val="34A16B"/>
          </a:solidFill>
        </p:spPr>
        <p:txBody>
          <a:bodyPr wrap="square" rtlCol="0">
            <a:spAutoFit/>
          </a:bodyPr>
          <a:lstStyle/>
          <a:p>
            <a:pPr algn="ctr"/>
            <a:r>
              <a:rPr lang="es-CL" sz="1200" b="1" dirty="0">
                <a:solidFill>
                  <a:schemeClr val="bg1"/>
                </a:solidFill>
                <a:latin typeface="Calibri" panose="020F0502020204030204" pitchFamily="34" charset="0"/>
                <a:cs typeface="Calibri" panose="020F0502020204030204" pitchFamily="34" charset="0"/>
              </a:rPr>
              <a:t>C</a:t>
            </a:r>
          </a:p>
        </p:txBody>
      </p:sp>
      <p:sp>
        <p:nvSpPr>
          <p:cNvPr id="20" name="CuadroTexto 19">
            <a:extLst>
              <a:ext uri="{FF2B5EF4-FFF2-40B4-BE49-F238E27FC236}">
                <a16:creationId xmlns:a16="http://schemas.microsoft.com/office/drawing/2014/main" id="{85D4667F-9FB2-6375-EE5A-37CBFDA2DEF6}"/>
              </a:ext>
            </a:extLst>
          </p:cNvPr>
          <p:cNvSpPr txBox="1"/>
          <p:nvPr/>
        </p:nvSpPr>
        <p:spPr>
          <a:xfrm>
            <a:off x="4020191" y="2672457"/>
            <a:ext cx="571971" cy="276999"/>
          </a:xfrm>
          <a:prstGeom prst="rect">
            <a:avLst/>
          </a:prstGeom>
          <a:solidFill>
            <a:srgbClr val="FECC01"/>
          </a:solidFill>
        </p:spPr>
        <p:txBody>
          <a:bodyPr wrap="square" rtlCol="0">
            <a:spAutoFit/>
          </a:bodyPr>
          <a:lstStyle/>
          <a:p>
            <a:pPr algn="ctr"/>
            <a:r>
              <a:rPr lang="es-CL" sz="1200" b="1" dirty="0">
                <a:solidFill>
                  <a:srgbClr val="001E58"/>
                </a:solidFill>
                <a:latin typeface="Calibri" panose="020F0502020204030204" pitchFamily="34" charset="0"/>
                <a:cs typeface="Calibri" panose="020F0502020204030204" pitchFamily="34" charset="0"/>
              </a:rPr>
              <a:t>D</a:t>
            </a:r>
          </a:p>
        </p:txBody>
      </p:sp>
      <p:sp>
        <p:nvSpPr>
          <p:cNvPr id="21" name="CuadroTexto 20">
            <a:extLst>
              <a:ext uri="{FF2B5EF4-FFF2-40B4-BE49-F238E27FC236}">
                <a16:creationId xmlns:a16="http://schemas.microsoft.com/office/drawing/2014/main" id="{8D91B257-4420-E88C-3733-75B57AFA7837}"/>
              </a:ext>
            </a:extLst>
          </p:cNvPr>
          <p:cNvSpPr txBox="1"/>
          <p:nvPr/>
        </p:nvSpPr>
        <p:spPr>
          <a:xfrm>
            <a:off x="4624852" y="2672457"/>
            <a:ext cx="590690" cy="276999"/>
          </a:xfrm>
          <a:prstGeom prst="rect">
            <a:avLst/>
          </a:prstGeom>
          <a:solidFill>
            <a:srgbClr val="30A0B7"/>
          </a:solidFill>
        </p:spPr>
        <p:txBody>
          <a:bodyPr wrap="square" rtlCol="0">
            <a:spAutoFit/>
          </a:bodyPr>
          <a:lstStyle/>
          <a:p>
            <a:pPr algn="ctr"/>
            <a:r>
              <a:rPr lang="es-CL" sz="1200" b="1" dirty="0">
                <a:solidFill>
                  <a:srgbClr val="001E58"/>
                </a:solidFill>
                <a:latin typeface="Calibri" panose="020F0502020204030204" pitchFamily="34" charset="0"/>
                <a:cs typeface="Calibri" panose="020F0502020204030204" pitchFamily="34" charset="0"/>
              </a:rPr>
              <a:t>E</a:t>
            </a:r>
          </a:p>
        </p:txBody>
      </p:sp>
    </p:spTree>
    <p:extLst>
      <p:ext uri="{BB962C8B-B14F-4D97-AF65-F5344CB8AC3E}">
        <p14:creationId xmlns:p14="http://schemas.microsoft.com/office/powerpoint/2010/main" val="3913727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296961-1900-0DFF-A773-C01C8DBFB76D}"/>
              </a:ext>
            </a:extLst>
          </p:cNvPr>
          <p:cNvSpPr txBox="1"/>
          <p:nvPr/>
        </p:nvSpPr>
        <p:spPr>
          <a:xfrm>
            <a:off x="188111" y="177106"/>
            <a:ext cx="8705064" cy="461665"/>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Tipos de Pensiones que otorga el Sistema de AFP </a:t>
            </a:r>
          </a:p>
        </p:txBody>
      </p:sp>
      <p:grpSp>
        <p:nvGrpSpPr>
          <p:cNvPr id="140" name="Gráfico 12">
            <a:extLst>
              <a:ext uri="{FF2B5EF4-FFF2-40B4-BE49-F238E27FC236}">
                <a16:creationId xmlns:a16="http://schemas.microsoft.com/office/drawing/2014/main" id="{15C2D084-57CC-5B33-36EC-44F6A32CEE7F}"/>
              </a:ext>
            </a:extLst>
          </p:cNvPr>
          <p:cNvGrpSpPr/>
          <p:nvPr/>
        </p:nvGrpSpPr>
        <p:grpSpPr>
          <a:xfrm>
            <a:off x="3790695" y="1518306"/>
            <a:ext cx="1165695" cy="1088444"/>
            <a:chOff x="3821910" y="1556287"/>
            <a:chExt cx="1165695" cy="1088444"/>
          </a:xfrm>
          <a:noFill/>
        </p:grpSpPr>
        <p:sp>
          <p:nvSpPr>
            <p:cNvPr id="141" name="Forma libre 140">
              <a:extLst>
                <a:ext uri="{FF2B5EF4-FFF2-40B4-BE49-F238E27FC236}">
                  <a16:creationId xmlns:a16="http://schemas.microsoft.com/office/drawing/2014/main" id="{DCB59AF9-5DC7-6C6C-AD61-C9CBF2A6E1A7}"/>
                </a:ext>
              </a:extLst>
            </p:cNvPr>
            <p:cNvSpPr/>
            <p:nvPr/>
          </p:nvSpPr>
          <p:spPr>
            <a:xfrm>
              <a:off x="3865509" y="2002268"/>
              <a:ext cx="642444" cy="642463"/>
            </a:xfrm>
            <a:custGeom>
              <a:avLst/>
              <a:gdLst>
                <a:gd name="connsiteX0" fmla="*/ 321222 w 642444"/>
                <a:gd name="connsiteY0" fmla="*/ 642464 h 642463"/>
                <a:gd name="connsiteX1" fmla="*/ 642444 w 642444"/>
                <a:gd name="connsiteY1" fmla="*/ 321232 h 642463"/>
                <a:gd name="connsiteX2" fmla="*/ 321222 w 642444"/>
                <a:gd name="connsiteY2" fmla="*/ 0 h 642463"/>
                <a:gd name="connsiteX3" fmla="*/ 0 w 642444"/>
                <a:gd name="connsiteY3" fmla="*/ 321232 h 642463"/>
                <a:gd name="connsiteX4" fmla="*/ 321222 w 642444"/>
                <a:gd name="connsiteY4" fmla="*/ 642464 h 642463"/>
                <a:gd name="connsiteX5" fmla="*/ 321222 w 642444"/>
                <a:gd name="connsiteY5" fmla="*/ 642464 h 64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444" h="642463">
                  <a:moveTo>
                    <a:pt x="321222" y="642464"/>
                  </a:moveTo>
                  <a:cubicBezTo>
                    <a:pt x="498146" y="642464"/>
                    <a:pt x="642444" y="498163"/>
                    <a:pt x="642444" y="321232"/>
                  </a:cubicBezTo>
                  <a:cubicBezTo>
                    <a:pt x="642444" y="144303"/>
                    <a:pt x="498146" y="0"/>
                    <a:pt x="321222" y="0"/>
                  </a:cubicBezTo>
                  <a:cubicBezTo>
                    <a:pt x="144298" y="0"/>
                    <a:pt x="0" y="144303"/>
                    <a:pt x="0" y="321232"/>
                  </a:cubicBezTo>
                  <a:cubicBezTo>
                    <a:pt x="0" y="498161"/>
                    <a:pt x="144298" y="642464"/>
                    <a:pt x="321222" y="642464"/>
                  </a:cubicBezTo>
                  <a:lnTo>
                    <a:pt x="321222" y="642464"/>
                  </a:lnTo>
                  <a:close/>
                </a:path>
              </a:pathLst>
            </a:custGeom>
            <a:noFill/>
            <a:ln w="48352" cap="rnd">
              <a:solidFill>
                <a:srgbClr val="000000"/>
              </a:solidFill>
              <a:prstDash val="solid"/>
              <a:round/>
            </a:ln>
          </p:spPr>
          <p:txBody>
            <a:bodyPr rtlCol="0" anchor="ctr"/>
            <a:lstStyle/>
            <a:p>
              <a:endParaRPr lang="es-CL"/>
            </a:p>
          </p:txBody>
        </p:sp>
        <p:sp>
          <p:nvSpPr>
            <p:cNvPr id="142" name="Forma libre 141">
              <a:extLst>
                <a:ext uri="{FF2B5EF4-FFF2-40B4-BE49-F238E27FC236}">
                  <a16:creationId xmlns:a16="http://schemas.microsoft.com/office/drawing/2014/main" id="{B114191D-AA3E-8417-F0C5-BDC1C7228F6B}"/>
                </a:ext>
              </a:extLst>
            </p:cNvPr>
            <p:cNvSpPr/>
            <p:nvPr/>
          </p:nvSpPr>
          <p:spPr>
            <a:xfrm>
              <a:off x="4086947" y="1556287"/>
              <a:ext cx="900658" cy="867000"/>
            </a:xfrm>
            <a:custGeom>
              <a:avLst/>
              <a:gdLst>
                <a:gd name="connsiteX0" fmla="*/ 661149 w 900658"/>
                <a:gd name="connsiteY0" fmla="*/ 760955 h 867000"/>
                <a:gd name="connsiteX1" fmla="*/ 862616 w 900658"/>
                <a:gd name="connsiteY1" fmla="*/ 760955 h 867000"/>
                <a:gd name="connsiteX2" fmla="*/ 900659 w 900658"/>
                <a:gd name="connsiteY2" fmla="*/ 798998 h 867000"/>
                <a:gd name="connsiteX3" fmla="*/ 900659 w 900658"/>
                <a:gd name="connsiteY3" fmla="*/ 825863 h 867000"/>
                <a:gd name="connsiteX4" fmla="*/ 862616 w 900658"/>
                <a:gd name="connsiteY4" fmla="*/ 863906 h 867000"/>
                <a:gd name="connsiteX5" fmla="*/ 405184 w 900658"/>
                <a:gd name="connsiteY5" fmla="*/ 867000 h 867000"/>
                <a:gd name="connsiteX6" fmla="*/ 421007 w 900658"/>
                <a:gd name="connsiteY6" fmla="*/ 767213 h 867000"/>
                <a:gd name="connsiteX7" fmla="*/ 99785 w 900658"/>
                <a:gd name="connsiteY7" fmla="*/ 445981 h 867000"/>
                <a:gd name="connsiteX8" fmla="*/ 0 w 900658"/>
                <a:gd name="connsiteY8" fmla="*/ 461804 h 867000"/>
                <a:gd name="connsiteX9" fmla="*/ 0 w 900658"/>
                <a:gd name="connsiteY9" fmla="*/ 76088 h 867000"/>
                <a:gd name="connsiteX10" fmla="*/ 76016 w 900658"/>
                <a:gd name="connsiteY10" fmla="*/ 0 h 867000"/>
                <a:gd name="connsiteX11" fmla="*/ 129741 w 900658"/>
                <a:gd name="connsiteY11" fmla="*/ 0 h 867000"/>
                <a:gd name="connsiteX12" fmla="*/ 205827 w 900658"/>
                <a:gd name="connsiteY12" fmla="*/ 76088 h 867000"/>
                <a:gd name="connsiteX13" fmla="*/ 205827 w 900658"/>
                <a:gd name="connsiteY13" fmla="*/ 355546 h 867000"/>
                <a:gd name="connsiteX14" fmla="*/ 555108 w 900658"/>
                <a:gd name="connsiteY14" fmla="*/ 355546 h 867000"/>
                <a:gd name="connsiteX15" fmla="*/ 661149 w 900658"/>
                <a:gd name="connsiteY15" fmla="*/ 461594 h 867000"/>
                <a:gd name="connsiteX16" fmla="*/ 661149 w 900658"/>
                <a:gd name="connsiteY16" fmla="*/ 760955 h 867000"/>
                <a:gd name="connsiteX17" fmla="*/ 661149 w 900658"/>
                <a:gd name="connsiteY17" fmla="*/ 760955 h 8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0658" h="867000">
                  <a:moveTo>
                    <a:pt x="661149" y="760955"/>
                  </a:moveTo>
                  <a:lnTo>
                    <a:pt x="862616" y="760955"/>
                  </a:lnTo>
                  <a:cubicBezTo>
                    <a:pt x="883573" y="760955"/>
                    <a:pt x="900659" y="778111"/>
                    <a:pt x="900659" y="798998"/>
                  </a:cubicBezTo>
                  <a:lnTo>
                    <a:pt x="900659" y="825863"/>
                  </a:lnTo>
                  <a:cubicBezTo>
                    <a:pt x="900659" y="846747"/>
                    <a:pt x="883573" y="863906"/>
                    <a:pt x="862616" y="863906"/>
                  </a:cubicBezTo>
                  <a:cubicBezTo>
                    <a:pt x="709670" y="863906"/>
                    <a:pt x="557990" y="867000"/>
                    <a:pt x="405184" y="867000"/>
                  </a:cubicBezTo>
                  <a:cubicBezTo>
                    <a:pt x="415450" y="835567"/>
                    <a:pt x="421007" y="802022"/>
                    <a:pt x="421007" y="767213"/>
                  </a:cubicBezTo>
                  <a:cubicBezTo>
                    <a:pt x="421007" y="589790"/>
                    <a:pt x="277203" y="445981"/>
                    <a:pt x="99785" y="445981"/>
                  </a:cubicBezTo>
                  <a:cubicBezTo>
                    <a:pt x="64906" y="445981"/>
                    <a:pt x="31363" y="451538"/>
                    <a:pt x="0" y="461804"/>
                  </a:cubicBezTo>
                  <a:lnTo>
                    <a:pt x="0" y="76088"/>
                  </a:lnTo>
                  <a:cubicBezTo>
                    <a:pt x="0" y="34247"/>
                    <a:pt x="34175" y="0"/>
                    <a:pt x="76016" y="0"/>
                  </a:cubicBezTo>
                  <a:lnTo>
                    <a:pt x="129741" y="0"/>
                  </a:lnTo>
                  <a:cubicBezTo>
                    <a:pt x="171583" y="0"/>
                    <a:pt x="205827" y="34247"/>
                    <a:pt x="205827" y="76088"/>
                  </a:cubicBezTo>
                  <a:lnTo>
                    <a:pt x="205827" y="355546"/>
                  </a:lnTo>
                  <a:lnTo>
                    <a:pt x="555108" y="355546"/>
                  </a:lnTo>
                  <a:cubicBezTo>
                    <a:pt x="613401" y="355546"/>
                    <a:pt x="661149" y="403226"/>
                    <a:pt x="661149" y="461594"/>
                  </a:cubicBezTo>
                  <a:lnTo>
                    <a:pt x="661149" y="760955"/>
                  </a:lnTo>
                  <a:lnTo>
                    <a:pt x="661149" y="760955"/>
                  </a:lnTo>
                  <a:close/>
                </a:path>
              </a:pathLst>
            </a:custGeom>
            <a:noFill/>
            <a:ln w="48352" cap="rnd">
              <a:solidFill>
                <a:srgbClr val="000000"/>
              </a:solidFill>
              <a:prstDash val="solid"/>
              <a:round/>
            </a:ln>
          </p:spPr>
          <p:txBody>
            <a:bodyPr rtlCol="0" anchor="ctr"/>
            <a:lstStyle/>
            <a:p>
              <a:endParaRPr lang="es-CL"/>
            </a:p>
          </p:txBody>
        </p:sp>
        <p:sp>
          <p:nvSpPr>
            <p:cNvPr id="143" name="Forma libre 142">
              <a:extLst>
                <a:ext uri="{FF2B5EF4-FFF2-40B4-BE49-F238E27FC236}">
                  <a16:creationId xmlns:a16="http://schemas.microsoft.com/office/drawing/2014/main" id="{DD079637-8C3C-CBD8-795D-DB1A00219315}"/>
                </a:ext>
              </a:extLst>
            </p:cNvPr>
            <p:cNvSpPr/>
            <p:nvPr/>
          </p:nvSpPr>
          <p:spPr>
            <a:xfrm>
              <a:off x="4809557" y="2516254"/>
              <a:ext cx="101330" cy="101332"/>
            </a:xfrm>
            <a:custGeom>
              <a:avLst/>
              <a:gdLst>
                <a:gd name="connsiteX0" fmla="*/ 50699 w 101330"/>
                <a:gd name="connsiteY0" fmla="*/ 101333 h 101332"/>
                <a:gd name="connsiteX1" fmla="*/ 101330 w 101330"/>
                <a:gd name="connsiteY1" fmla="*/ 50632 h 101332"/>
                <a:gd name="connsiteX2" fmla="*/ 50699 w 101330"/>
                <a:gd name="connsiteY2" fmla="*/ 0 h 101332"/>
                <a:gd name="connsiteX3" fmla="*/ 0 w 101330"/>
                <a:gd name="connsiteY3" fmla="*/ 50632 h 101332"/>
                <a:gd name="connsiteX4" fmla="*/ 50699 w 101330"/>
                <a:gd name="connsiteY4" fmla="*/ 101333 h 101332"/>
                <a:gd name="connsiteX5" fmla="*/ 50699 w 101330"/>
                <a:gd name="connsiteY5" fmla="*/ 101333 h 1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0" h="101332">
                  <a:moveTo>
                    <a:pt x="50699" y="101333"/>
                  </a:moveTo>
                  <a:cubicBezTo>
                    <a:pt x="78618" y="101333"/>
                    <a:pt x="101330" y="78548"/>
                    <a:pt x="101330" y="50632"/>
                  </a:cubicBezTo>
                  <a:cubicBezTo>
                    <a:pt x="101330" y="22712"/>
                    <a:pt x="78618" y="0"/>
                    <a:pt x="50699" y="0"/>
                  </a:cubicBezTo>
                  <a:cubicBezTo>
                    <a:pt x="22785" y="0"/>
                    <a:pt x="0" y="22712"/>
                    <a:pt x="0" y="50632"/>
                  </a:cubicBezTo>
                  <a:cubicBezTo>
                    <a:pt x="-2" y="78548"/>
                    <a:pt x="22782" y="101333"/>
                    <a:pt x="50699" y="101333"/>
                  </a:cubicBezTo>
                  <a:lnTo>
                    <a:pt x="50699" y="101333"/>
                  </a:lnTo>
                  <a:close/>
                </a:path>
              </a:pathLst>
            </a:custGeom>
            <a:noFill/>
            <a:ln w="48352" cap="rnd">
              <a:solidFill>
                <a:srgbClr val="000000"/>
              </a:solidFill>
              <a:prstDash val="solid"/>
              <a:round/>
            </a:ln>
          </p:spPr>
          <p:txBody>
            <a:bodyPr rtlCol="0" anchor="ctr"/>
            <a:lstStyle/>
            <a:p>
              <a:endParaRPr lang="es-CL"/>
            </a:p>
          </p:txBody>
        </p:sp>
        <p:sp>
          <p:nvSpPr>
            <p:cNvPr id="144" name="Forma libre 143">
              <a:extLst>
                <a:ext uri="{FF2B5EF4-FFF2-40B4-BE49-F238E27FC236}">
                  <a16:creationId xmlns:a16="http://schemas.microsoft.com/office/drawing/2014/main" id="{6A319A80-E801-84BC-0C2A-0E394A3961F3}"/>
                </a:ext>
              </a:extLst>
            </p:cNvPr>
            <p:cNvSpPr/>
            <p:nvPr/>
          </p:nvSpPr>
          <p:spPr>
            <a:xfrm>
              <a:off x="4403529" y="2086445"/>
              <a:ext cx="344566" cy="2411"/>
            </a:xfrm>
            <a:custGeom>
              <a:avLst/>
              <a:gdLst>
                <a:gd name="connsiteX0" fmla="*/ 0 w 344566"/>
                <a:gd name="connsiteY0" fmla="*/ 0 h 2411"/>
                <a:gd name="connsiteX1" fmla="*/ 275655 w 344566"/>
                <a:gd name="connsiteY1" fmla="*/ 0 h 2411"/>
                <a:gd name="connsiteX2" fmla="*/ 344566 w 344566"/>
                <a:gd name="connsiteY2" fmla="*/ 0 h 2411"/>
              </a:gdLst>
              <a:ahLst/>
              <a:cxnLst>
                <a:cxn ang="0">
                  <a:pos x="connsiteX0" y="connsiteY0"/>
                </a:cxn>
                <a:cxn ang="0">
                  <a:pos x="connsiteX1" y="connsiteY1"/>
                </a:cxn>
                <a:cxn ang="0">
                  <a:pos x="connsiteX2" y="connsiteY2"/>
                </a:cxn>
              </a:cxnLst>
              <a:rect l="l" t="t" r="r" b="b"/>
              <a:pathLst>
                <a:path w="344566" h="2411">
                  <a:moveTo>
                    <a:pt x="0" y="0"/>
                  </a:moveTo>
                  <a:lnTo>
                    <a:pt x="275655" y="0"/>
                  </a:lnTo>
                  <a:lnTo>
                    <a:pt x="344566" y="0"/>
                  </a:lnTo>
                </a:path>
              </a:pathLst>
            </a:custGeom>
            <a:noFill/>
            <a:ln w="48352" cap="rnd">
              <a:solidFill>
                <a:srgbClr val="000000"/>
              </a:solidFill>
              <a:prstDash val="solid"/>
              <a:round/>
            </a:ln>
          </p:spPr>
          <p:txBody>
            <a:bodyPr rtlCol="0" anchor="ctr"/>
            <a:lstStyle/>
            <a:p>
              <a:endParaRPr lang="es-CL"/>
            </a:p>
          </p:txBody>
        </p:sp>
        <p:sp>
          <p:nvSpPr>
            <p:cNvPr id="145" name="Forma libre 144">
              <a:extLst>
                <a:ext uri="{FF2B5EF4-FFF2-40B4-BE49-F238E27FC236}">
                  <a16:creationId xmlns:a16="http://schemas.microsoft.com/office/drawing/2014/main" id="{C1F61FB6-D747-4C76-274A-E35DA9ED3033}"/>
                </a:ext>
              </a:extLst>
            </p:cNvPr>
            <p:cNvSpPr/>
            <p:nvPr/>
          </p:nvSpPr>
          <p:spPr>
            <a:xfrm>
              <a:off x="4192917" y="2002268"/>
              <a:ext cx="2411" cy="642463"/>
            </a:xfrm>
            <a:custGeom>
              <a:avLst/>
              <a:gdLst>
                <a:gd name="connsiteX0" fmla="*/ 0 w 2411"/>
                <a:gd name="connsiteY0" fmla="*/ 0 h 642463"/>
                <a:gd name="connsiteX1" fmla="*/ 0 w 2411"/>
                <a:gd name="connsiteY1" fmla="*/ 642464 h 642463"/>
              </a:gdLst>
              <a:ahLst/>
              <a:cxnLst>
                <a:cxn ang="0">
                  <a:pos x="connsiteX0" y="connsiteY0"/>
                </a:cxn>
                <a:cxn ang="0">
                  <a:pos x="connsiteX1" y="connsiteY1"/>
                </a:cxn>
              </a:cxnLst>
              <a:rect l="l" t="t" r="r" b="b"/>
              <a:pathLst>
                <a:path w="2411" h="642463">
                  <a:moveTo>
                    <a:pt x="0" y="0"/>
                  </a:moveTo>
                  <a:lnTo>
                    <a:pt x="0" y="642464"/>
                  </a:lnTo>
                </a:path>
              </a:pathLst>
            </a:custGeom>
            <a:ln w="48352" cap="rnd">
              <a:solidFill>
                <a:srgbClr val="000000"/>
              </a:solidFill>
              <a:prstDash val="solid"/>
              <a:round/>
            </a:ln>
          </p:spPr>
          <p:txBody>
            <a:bodyPr rtlCol="0" anchor="ctr"/>
            <a:lstStyle/>
            <a:p>
              <a:endParaRPr lang="es-CL"/>
            </a:p>
          </p:txBody>
        </p:sp>
        <p:sp>
          <p:nvSpPr>
            <p:cNvPr id="146" name="Forma libre 145">
              <a:extLst>
                <a:ext uri="{FF2B5EF4-FFF2-40B4-BE49-F238E27FC236}">
                  <a16:creationId xmlns:a16="http://schemas.microsoft.com/office/drawing/2014/main" id="{7C25B9CA-B8FD-2777-01F5-F3EF8769F059}"/>
                </a:ext>
              </a:extLst>
            </p:cNvPr>
            <p:cNvSpPr/>
            <p:nvPr/>
          </p:nvSpPr>
          <p:spPr>
            <a:xfrm>
              <a:off x="3871697" y="2323500"/>
              <a:ext cx="636256" cy="2411"/>
            </a:xfrm>
            <a:custGeom>
              <a:avLst/>
              <a:gdLst>
                <a:gd name="connsiteX0" fmla="*/ 0 w 636256"/>
                <a:gd name="connsiteY0" fmla="*/ 0 h 2411"/>
                <a:gd name="connsiteX1" fmla="*/ 636256 w 636256"/>
                <a:gd name="connsiteY1" fmla="*/ 0 h 2411"/>
              </a:gdLst>
              <a:ahLst/>
              <a:cxnLst>
                <a:cxn ang="0">
                  <a:pos x="connsiteX0" y="connsiteY0"/>
                </a:cxn>
                <a:cxn ang="0">
                  <a:pos x="connsiteX1" y="connsiteY1"/>
                </a:cxn>
              </a:cxnLst>
              <a:rect l="l" t="t" r="r" b="b"/>
              <a:pathLst>
                <a:path w="636256" h="2411">
                  <a:moveTo>
                    <a:pt x="0" y="0"/>
                  </a:moveTo>
                  <a:lnTo>
                    <a:pt x="636256" y="0"/>
                  </a:lnTo>
                </a:path>
              </a:pathLst>
            </a:custGeom>
            <a:ln w="48352" cap="rnd">
              <a:solidFill>
                <a:srgbClr val="000000"/>
              </a:solidFill>
              <a:prstDash val="solid"/>
              <a:round/>
            </a:ln>
          </p:spPr>
          <p:txBody>
            <a:bodyPr rtlCol="0" anchor="ctr"/>
            <a:lstStyle/>
            <a:p>
              <a:endParaRPr lang="es-CL"/>
            </a:p>
          </p:txBody>
        </p:sp>
        <p:sp>
          <p:nvSpPr>
            <p:cNvPr id="147" name="Forma libre 146">
              <a:extLst>
                <a:ext uri="{FF2B5EF4-FFF2-40B4-BE49-F238E27FC236}">
                  <a16:creationId xmlns:a16="http://schemas.microsoft.com/office/drawing/2014/main" id="{D5955CE5-EE7F-E337-D7F9-A5C485F4158B}"/>
                </a:ext>
              </a:extLst>
            </p:cNvPr>
            <p:cNvSpPr/>
            <p:nvPr/>
          </p:nvSpPr>
          <p:spPr>
            <a:xfrm>
              <a:off x="3967753" y="2094461"/>
              <a:ext cx="450399" cy="458077"/>
            </a:xfrm>
            <a:custGeom>
              <a:avLst/>
              <a:gdLst>
                <a:gd name="connsiteX0" fmla="*/ 450399 w 450399"/>
                <a:gd name="connsiteY0" fmla="*/ 0 h 458077"/>
                <a:gd name="connsiteX1" fmla="*/ 0 w 450399"/>
                <a:gd name="connsiteY1" fmla="*/ 458078 h 458077"/>
              </a:gdLst>
              <a:ahLst/>
              <a:cxnLst>
                <a:cxn ang="0">
                  <a:pos x="connsiteX0" y="connsiteY0"/>
                </a:cxn>
                <a:cxn ang="0">
                  <a:pos x="connsiteX1" y="connsiteY1"/>
                </a:cxn>
              </a:cxnLst>
              <a:rect l="l" t="t" r="r" b="b"/>
              <a:pathLst>
                <a:path w="450399" h="458077">
                  <a:moveTo>
                    <a:pt x="450399" y="0"/>
                  </a:moveTo>
                  <a:lnTo>
                    <a:pt x="0" y="458078"/>
                  </a:lnTo>
                </a:path>
              </a:pathLst>
            </a:custGeom>
            <a:ln w="48352" cap="rnd">
              <a:solidFill>
                <a:srgbClr val="000000"/>
              </a:solidFill>
              <a:prstDash val="solid"/>
              <a:round/>
            </a:ln>
          </p:spPr>
          <p:txBody>
            <a:bodyPr rtlCol="0" anchor="ctr"/>
            <a:lstStyle/>
            <a:p>
              <a:endParaRPr lang="es-CL"/>
            </a:p>
          </p:txBody>
        </p:sp>
        <p:sp>
          <p:nvSpPr>
            <p:cNvPr id="148" name="Forma libre 147">
              <a:extLst>
                <a:ext uri="{FF2B5EF4-FFF2-40B4-BE49-F238E27FC236}">
                  <a16:creationId xmlns:a16="http://schemas.microsoft.com/office/drawing/2014/main" id="{4B31BF57-7796-1257-9F8D-E5BB86B283D4}"/>
                </a:ext>
              </a:extLst>
            </p:cNvPr>
            <p:cNvSpPr/>
            <p:nvPr/>
          </p:nvSpPr>
          <p:spPr>
            <a:xfrm>
              <a:off x="3967753" y="2094461"/>
              <a:ext cx="440065" cy="447529"/>
            </a:xfrm>
            <a:custGeom>
              <a:avLst/>
              <a:gdLst>
                <a:gd name="connsiteX0" fmla="*/ 0 w 440065"/>
                <a:gd name="connsiteY0" fmla="*/ 0 h 447529"/>
                <a:gd name="connsiteX1" fmla="*/ 440066 w 440065"/>
                <a:gd name="connsiteY1" fmla="*/ 447529 h 447529"/>
              </a:gdLst>
              <a:ahLst/>
              <a:cxnLst>
                <a:cxn ang="0">
                  <a:pos x="connsiteX0" y="connsiteY0"/>
                </a:cxn>
                <a:cxn ang="0">
                  <a:pos x="connsiteX1" y="connsiteY1"/>
                </a:cxn>
              </a:cxnLst>
              <a:rect l="l" t="t" r="r" b="b"/>
              <a:pathLst>
                <a:path w="440065" h="447529">
                  <a:moveTo>
                    <a:pt x="0" y="0"/>
                  </a:moveTo>
                  <a:lnTo>
                    <a:pt x="440066" y="447529"/>
                  </a:lnTo>
                </a:path>
              </a:pathLst>
            </a:custGeom>
            <a:ln w="48352" cap="rnd">
              <a:solidFill>
                <a:srgbClr val="000000"/>
              </a:solidFill>
              <a:prstDash val="solid"/>
              <a:round/>
            </a:ln>
          </p:spPr>
          <p:txBody>
            <a:bodyPr rtlCol="0" anchor="ctr"/>
            <a:lstStyle/>
            <a:p>
              <a:endParaRPr lang="es-CL"/>
            </a:p>
          </p:txBody>
        </p:sp>
        <p:sp>
          <p:nvSpPr>
            <p:cNvPr id="149" name="Forma libre 148">
              <a:extLst>
                <a:ext uri="{FF2B5EF4-FFF2-40B4-BE49-F238E27FC236}">
                  <a16:creationId xmlns:a16="http://schemas.microsoft.com/office/drawing/2014/main" id="{FE6AB531-0E06-0B3C-2846-B35AECB35C78}"/>
                </a:ext>
              </a:extLst>
            </p:cNvPr>
            <p:cNvSpPr/>
            <p:nvPr/>
          </p:nvSpPr>
          <p:spPr>
            <a:xfrm>
              <a:off x="4610268" y="2317242"/>
              <a:ext cx="344568" cy="2411"/>
            </a:xfrm>
            <a:custGeom>
              <a:avLst/>
              <a:gdLst>
                <a:gd name="connsiteX0" fmla="*/ 0 w 344568"/>
                <a:gd name="connsiteY0" fmla="*/ 0 h 2411"/>
                <a:gd name="connsiteX1" fmla="*/ 275657 w 344568"/>
                <a:gd name="connsiteY1" fmla="*/ 0 h 2411"/>
                <a:gd name="connsiteX2" fmla="*/ 344569 w 344568"/>
                <a:gd name="connsiteY2" fmla="*/ 0 h 2411"/>
              </a:gdLst>
              <a:ahLst/>
              <a:cxnLst>
                <a:cxn ang="0">
                  <a:pos x="connsiteX0" y="connsiteY0"/>
                </a:cxn>
                <a:cxn ang="0">
                  <a:pos x="connsiteX1" y="connsiteY1"/>
                </a:cxn>
                <a:cxn ang="0">
                  <a:pos x="connsiteX2" y="connsiteY2"/>
                </a:cxn>
              </a:cxnLst>
              <a:rect l="l" t="t" r="r" b="b"/>
              <a:pathLst>
                <a:path w="344568" h="2411">
                  <a:moveTo>
                    <a:pt x="0" y="0"/>
                  </a:moveTo>
                  <a:lnTo>
                    <a:pt x="275657" y="0"/>
                  </a:lnTo>
                  <a:lnTo>
                    <a:pt x="344569" y="0"/>
                  </a:lnTo>
                </a:path>
              </a:pathLst>
            </a:custGeom>
            <a:noFill/>
            <a:ln w="48352" cap="rnd">
              <a:solidFill>
                <a:srgbClr val="000000"/>
              </a:solidFill>
              <a:prstDash val="solid"/>
              <a:round/>
            </a:ln>
          </p:spPr>
          <p:txBody>
            <a:bodyPr rtlCol="0" anchor="ctr"/>
            <a:lstStyle/>
            <a:p>
              <a:endParaRPr lang="es-CL"/>
            </a:p>
          </p:txBody>
        </p:sp>
        <p:sp>
          <p:nvSpPr>
            <p:cNvPr id="150" name="Forma libre 149">
              <a:extLst>
                <a:ext uri="{FF2B5EF4-FFF2-40B4-BE49-F238E27FC236}">
                  <a16:creationId xmlns:a16="http://schemas.microsoft.com/office/drawing/2014/main" id="{5BAF0DFD-E248-B745-CA3F-5D99DD3D8A61}"/>
                </a:ext>
              </a:extLst>
            </p:cNvPr>
            <p:cNvSpPr/>
            <p:nvPr/>
          </p:nvSpPr>
          <p:spPr>
            <a:xfrm>
              <a:off x="3821910" y="1666905"/>
              <a:ext cx="265036" cy="99082"/>
            </a:xfrm>
            <a:custGeom>
              <a:avLst/>
              <a:gdLst>
                <a:gd name="connsiteX0" fmla="*/ 49505 w 265036"/>
                <a:gd name="connsiteY0" fmla="*/ 0 h 99082"/>
                <a:gd name="connsiteX1" fmla="*/ 265037 w 265036"/>
                <a:gd name="connsiteY1" fmla="*/ 0 h 99082"/>
                <a:gd name="connsiteX2" fmla="*/ 265037 w 265036"/>
                <a:gd name="connsiteY2" fmla="*/ 99083 h 99082"/>
                <a:gd name="connsiteX3" fmla="*/ 49505 w 265036"/>
                <a:gd name="connsiteY3" fmla="*/ 99083 h 99082"/>
                <a:gd name="connsiteX4" fmla="*/ 0 w 265036"/>
                <a:gd name="connsiteY4" fmla="*/ 49578 h 99082"/>
                <a:gd name="connsiteX5" fmla="*/ 0 w 265036"/>
                <a:gd name="connsiteY5" fmla="*/ 49578 h 99082"/>
                <a:gd name="connsiteX6" fmla="*/ 49505 w 265036"/>
                <a:gd name="connsiteY6" fmla="*/ 0 h 99082"/>
                <a:gd name="connsiteX7" fmla="*/ 49505 w 265036"/>
                <a:gd name="connsiteY7" fmla="*/ 0 h 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36" h="99082">
                  <a:moveTo>
                    <a:pt x="49505" y="0"/>
                  </a:moveTo>
                  <a:lnTo>
                    <a:pt x="265037" y="0"/>
                  </a:lnTo>
                  <a:lnTo>
                    <a:pt x="265037" y="99083"/>
                  </a:lnTo>
                  <a:lnTo>
                    <a:pt x="49505" y="99083"/>
                  </a:lnTo>
                  <a:cubicBezTo>
                    <a:pt x="22293" y="99083"/>
                    <a:pt x="0" y="76790"/>
                    <a:pt x="0" y="49578"/>
                  </a:cubicBezTo>
                  <a:lnTo>
                    <a:pt x="0" y="49578"/>
                  </a:lnTo>
                  <a:cubicBezTo>
                    <a:pt x="0" y="22290"/>
                    <a:pt x="22293" y="0"/>
                    <a:pt x="49505" y="0"/>
                  </a:cubicBezTo>
                  <a:lnTo>
                    <a:pt x="49505" y="0"/>
                  </a:lnTo>
                  <a:close/>
                </a:path>
              </a:pathLst>
            </a:custGeom>
            <a:noFill/>
            <a:ln w="48352" cap="rnd">
              <a:solidFill>
                <a:srgbClr val="000000"/>
              </a:solidFill>
              <a:prstDash val="solid"/>
              <a:round/>
            </a:ln>
          </p:spPr>
          <p:txBody>
            <a:bodyPr rtlCol="0" anchor="ctr"/>
            <a:lstStyle/>
            <a:p>
              <a:endParaRPr lang="es-CL"/>
            </a:p>
          </p:txBody>
        </p:sp>
      </p:grpSp>
      <p:sp>
        <p:nvSpPr>
          <p:cNvPr id="14" name="CuadroTexto 13">
            <a:extLst>
              <a:ext uri="{FF2B5EF4-FFF2-40B4-BE49-F238E27FC236}">
                <a16:creationId xmlns:a16="http://schemas.microsoft.com/office/drawing/2014/main" id="{07490478-AE9B-EF02-62D8-3F2AAABFE0C6}"/>
              </a:ext>
            </a:extLst>
          </p:cNvPr>
          <p:cNvSpPr txBox="1"/>
          <p:nvPr/>
        </p:nvSpPr>
        <p:spPr>
          <a:xfrm>
            <a:off x="1234569" y="2711442"/>
            <a:ext cx="1389907" cy="830997"/>
          </a:xfrm>
          <a:prstGeom prst="rect">
            <a:avLst/>
          </a:prstGeom>
          <a:noFill/>
        </p:spPr>
        <p:txBody>
          <a:bodyPr wrap="square" rtlCol="0">
            <a:spAutoFit/>
          </a:bodyPr>
          <a:lstStyle/>
          <a:p>
            <a:pPr>
              <a:buClr>
                <a:schemeClr val="bg2"/>
              </a:buClr>
              <a:buSzPct val="150000"/>
            </a:pPr>
            <a:r>
              <a:rPr lang="es-CL" sz="2400" b="1" i="1" dirty="0">
                <a:solidFill>
                  <a:schemeClr val="tx1"/>
                </a:solidFill>
                <a:latin typeface="Calibri" panose="020F0502020204030204" pitchFamily="34" charset="0"/>
                <a:cs typeface="Calibri" panose="020F0502020204030204" pitchFamily="34" charset="0"/>
              </a:rPr>
              <a:t>Vejez</a:t>
            </a:r>
          </a:p>
          <a:p>
            <a:pPr marL="285750" indent="-285750">
              <a:buClr>
                <a:schemeClr val="bg2"/>
              </a:buClr>
              <a:buSzPct val="150000"/>
              <a:buFont typeface="Courier New" panose="02070309020205020404" pitchFamily="49" charset="0"/>
              <a:buChar char="o"/>
            </a:pPr>
            <a:r>
              <a:rPr lang="es-CL" sz="1200" i="1" dirty="0">
                <a:solidFill>
                  <a:schemeClr val="tx1"/>
                </a:solidFill>
                <a:latin typeface="Calibri" panose="020F0502020204030204" pitchFamily="34" charset="0"/>
                <a:cs typeface="Calibri" panose="020F0502020204030204" pitchFamily="34" charset="0"/>
              </a:rPr>
              <a:t>Por edad</a:t>
            </a:r>
          </a:p>
          <a:p>
            <a:pPr marL="285750" indent="-285750">
              <a:buClr>
                <a:schemeClr val="bg2"/>
              </a:buClr>
              <a:buSzPct val="150000"/>
              <a:buFont typeface="Courier New" panose="02070309020205020404" pitchFamily="49" charset="0"/>
              <a:buChar char="o"/>
            </a:pPr>
            <a:r>
              <a:rPr lang="es-CL" sz="1200" i="1" dirty="0">
                <a:solidFill>
                  <a:schemeClr val="tx1"/>
                </a:solidFill>
                <a:latin typeface="Calibri" panose="020F0502020204030204" pitchFamily="34" charset="0"/>
                <a:cs typeface="Calibri" panose="020F0502020204030204" pitchFamily="34" charset="0"/>
              </a:rPr>
              <a:t>Anticipada</a:t>
            </a:r>
          </a:p>
        </p:txBody>
      </p:sp>
      <p:sp>
        <p:nvSpPr>
          <p:cNvPr id="15" name="CuadroTexto 14">
            <a:extLst>
              <a:ext uri="{FF2B5EF4-FFF2-40B4-BE49-F238E27FC236}">
                <a16:creationId xmlns:a16="http://schemas.microsoft.com/office/drawing/2014/main" id="{76347BA3-8E0A-F75E-225C-36174D71916E}"/>
              </a:ext>
            </a:extLst>
          </p:cNvPr>
          <p:cNvSpPr txBox="1"/>
          <p:nvPr/>
        </p:nvSpPr>
        <p:spPr>
          <a:xfrm>
            <a:off x="3751616" y="2711442"/>
            <a:ext cx="1389907" cy="830997"/>
          </a:xfrm>
          <a:prstGeom prst="rect">
            <a:avLst/>
          </a:prstGeom>
          <a:noFill/>
        </p:spPr>
        <p:txBody>
          <a:bodyPr wrap="square" rtlCol="0">
            <a:spAutoFit/>
          </a:bodyPr>
          <a:lstStyle/>
          <a:p>
            <a:pPr>
              <a:buClr>
                <a:schemeClr val="bg2"/>
              </a:buClr>
              <a:buSzPct val="150000"/>
            </a:pPr>
            <a:r>
              <a:rPr lang="es-CL" sz="2400" b="1" i="1" dirty="0">
                <a:solidFill>
                  <a:schemeClr val="tx1"/>
                </a:solidFill>
                <a:latin typeface="Calibri" panose="020F0502020204030204" pitchFamily="34" charset="0"/>
                <a:cs typeface="Calibri" panose="020F0502020204030204" pitchFamily="34" charset="0"/>
              </a:rPr>
              <a:t>Invalidez</a:t>
            </a:r>
          </a:p>
          <a:p>
            <a:pPr marL="285750" indent="-285750">
              <a:buClr>
                <a:schemeClr val="bg2"/>
              </a:buClr>
              <a:buSzPct val="150000"/>
              <a:buFont typeface="Courier New" panose="02070309020205020404" pitchFamily="49" charset="0"/>
              <a:buChar char="o"/>
            </a:pPr>
            <a:r>
              <a:rPr lang="es-CL" sz="1200" i="1" dirty="0">
                <a:solidFill>
                  <a:schemeClr val="tx1"/>
                </a:solidFill>
                <a:latin typeface="Calibri" panose="020F0502020204030204" pitchFamily="34" charset="0"/>
                <a:cs typeface="Calibri" panose="020F0502020204030204" pitchFamily="34" charset="0"/>
              </a:rPr>
              <a:t>Total</a:t>
            </a:r>
          </a:p>
          <a:p>
            <a:pPr marL="285750" indent="-285750">
              <a:buClr>
                <a:schemeClr val="bg2"/>
              </a:buClr>
              <a:buSzPct val="150000"/>
              <a:buFont typeface="Courier New" panose="02070309020205020404" pitchFamily="49" charset="0"/>
              <a:buChar char="o"/>
            </a:pPr>
            <a:r>
              <a:rPr lang="es-CL" sz="1200" i="1" dirty="0">
                <a:solidFill>
                  <a:schemeClr val="tx1"/>
                </a:solidFill>
                <a:latin typeface="Calibri" panose="020F0502020204030204" pitchFamily="34" charset="0"/>
                <a:cs typeface="Calibri" panose="020F0502020204030204" pitchFamily="34" charset="0"/>
              </a:rPr>
              <a:t>Parcial</a:t>
            </a:r>
          </a:p>
        </p:txBody>
      </p:sp>
      <p:sp>
        <p:nvSpPr>
          <p:cNvPr id="16" name="CuadroTexto 15">
            <a:extLst>
              <a:ext uri="{FF2B5EF4-FFF2-40B4-BE49-F238E27FC236}">
                <a16:creationId xmlns:a16="http://schemas.microsoft.com/office/drawing/2014/main" id="{7EC9C4AE-8007-6A8D-197C-3960AB0F3A92}"/>
              </a:ext>
            </a:extLst>
          </p:cNvPr>
          <p:cNvSpPr txBox="1"/>
          <p:nvPr/>
        </p:nvSpPr>
        <p:spPr>
          <a:xfrm>
            <a:off x="5911879" y="2711442"/>
            <a:ext cx="2933820" cy="1200329"/>
          </a:xfrm>
          <a:prstGeom prst="rect">
            <a:avLst/>
          </a:prstGeom>
          <a:noFill/>
        </p:spPr>
        <p:txBody>
          <a:bodyPr wrap="square" rtlCol="0">
            <a:spAutoFit/>
          </a:bodyPr>
          <a:lstStyle/>
          <a:p>
            <a:pPr>
              <a:buClr>
                <a:schemeClr val="bg2"/>
              </a:buClr>
              <a:buSzPct val="150000"/>
            </a:pPr>
            <a:r>
              <a:rPr lang="es-CL" sz="2400" b="1" i="1" dirty="0">
                <a:solidFill>
                  <a:schemeClr val="tx1"/>
                </a:solidFill>
                <a:latin typeface="Calibri" panose="020F0502020204030204" pitchFamily="34" charset="0"/>
                <a:cs typeface="Calibri" panose="020F0502020204030204" pitchFamily="34" charset="0"/>
              </a:rPr>
              <a:t>Sobrevivencia</a:t>
            </a:r>
          </a:p>
          <a:p>
            <a:pPr marL="285750" indent="-285750">
              <a:buClr>
                <a:schemeClr val="bg2"/>
              </a:buClr>
              <a:buSzPct val="150000"/>
              <a:buFont typeface="Courier New" panose="02070309020205020404" pitchFamily="49" charset="0"/>
              <a:buChar char="o"/>
            </a:pPr>
            <a:r>
              <a:rPr lang="es-CL" sz="1200" i="1" dirty="0">
                <a:solidFill>
                  <a:schemeClr val="tx1"/>
                </a:solidFill>
                <a:latin typeface="Calibri" panose="020F0502020204030204" pitchFamily="34" charset="0"/>
                <a:cs typeface="Calibri" panose="020F0502020204030204" pitchFamily="34" charset="0"/>
              </a:rPr>
              <a:t>Viudez</a:t>
            </a:r>
          </a:p>
          <a:p>
            <a:pPr marL="285750" indent="-285750">
              <a:buClr>
                <a:schemeClr val="bg2"/>
              </a:buClr>
              <a:buSzPct val="150000"/>
              <a:buFont typeface="Courier New" panose="02070309020205020404" pitchFamily="49" charset="0"/>
              <a:buChar char="o"/>
            </a:pPr>
            <a:r>
              <a:rPr lang="es-CL" sz="1200" i="1" dirty="0">
                <a:solidFill>
                  <a:schemeClr val="tx1"/>
                </a:solidFill>
                <a:latin typeface="Calibri" panose="020F0502020204030204" pitchFamily="34" charset="0"/>
                <a:cs typeface="Calibri" panose="020F0502020204030204" pitchFamily="34" charset="0"/>
              </a:rPr>
              <a:t>Orfandad</a:t>
            </a:r>
          </a:p>
          <a:p>
            <a:pPr marL="285750" indent="-285750">
              <a:buClr>
                <a:schemeClr val="bg2"/>
              </a:buClr>
              <a:buSzPct val="150000"/>
              <a:buFont typeface="Courier New" panose="02070309020205020404" pitchFamily="49" charset="0"/>
              <a:buChar char="o"/>
            </a:pPr>
            <a:r>
              <a:rPr lang="es-CL" sz="1200" i="1" dirty="0">
                <a:solidFill>
                  <a:schemeClr val="tx1"/>
                </a:solidFill>
                <a:latin typeface="Calibri" panose="020F0502020204030204" pitchFamily="34" charset="0"/>
                <a:cs typeface="Calibri" panose="020F0502020204030204" pitchFamily="34" charset="0"/>
              </a:rPr>
              <a:t>Madre o Padre hijo no matrimonial</a:t>
            </a:r>
          </a:p>
          <a:p>
            <a:pPr marL="285750" indent="-285750">
              <a:buClr>
                <a:schemeClr val="bg2"/>
              </a:buClr>
              <a:buSzPct val="150000"/>
              <a:buFont typeface="Courier New" panose="02070309020205020404" pitchFamily="49" charset="0"/>
              <a:buChar char="o"/>
            </a:pPr>
            <a:r>
              <a:rPr lang="es-CL" sz="1200" i="1" dirty="0">
                <a:solidFill>
                  <a:schemeClr val="tx1"/>
                </a:solidFill>
                <a:latin typeface="Calibri" panose="020F0502020204030204" pitchFamily="34" charset="0"/>
                <a:cs typeface="Calibri" panose="020F0502020204030204" pitchFamily="34" charset="0"/>
              </a:rPr>
              <a:t>Padres a cargo</a:t>
            </a:r>
          </a:p>
        </p:txBody>
      </p:sp>
      <p:grpSp>
        <p:nvGrpSpPr>
          <p:cNvPr id="17" name="Gráfico 7">
            <a:extLst>
              <a:ext uri="{FF2B5EF4-FFF2-40B4-BE49-F238E27FC236}">
                <a16:creationId xmlns:a16="http://schemas.microsoft.com/office/drawing/2014/main" id="{A6F42F16-CB82-3E58-52A2-BFE0E24E3D72}"/>
              </a:ext>
            </a:extLst>
          </p:cNvPr>
          <p:cNvGrpSpPr/>
          <p:nvPr/>
        </p:nvGrpSpPr>
        <p:grpSpPr>
          <a:xfrm>
            <a:off x="1285605" y="1518306"/>
            <a:ext cx="1602270" cy="1046143"/>
            <a:chOff x="1285605" y="1518306"/>
            <a:chExt cx="1602270" cy="1046143"/>
          </a:xfrm>
          <a:solidFill>
            <a:srgbClr val="000000"/>
          </a:solidFill>
        </p:grpSpPr>
        <p:sp>
          <p:nvSpPr>
            <p:cNvPr id="18" name="Forma libre 17">
              <a:extLst>
                <a:ext uri="{FF2B5EF4-FFF2-40B4-BE49-F238E27FC236}">
                  <a16:creationId xmlns:a16="http://schemas.microsoft.com/office/drawing/2014/main" id="{52CAF652-3E43-2434-B636-169400EB0720}"/>
                </a:ext>
              </a:extLst>
            </p:cNvPr>
            <p:cNvSpPr/>
            <p:nvPr/>
          </p:nvSpPr>
          <p:spPr>
            <a:xfrm>
              <a:off x="2260552" y="1650036"/>
              <a:ext cx="498468" cy="711985"/>
            </a:xfrm>
            <a:custGeom>
              <a:avLst/>
              <a:gdLst>
                <a:gd name="connsiteX0" fmla="*/ 256723 w 498468"/>
                <a:gd name="connsiteY0" fmla="*/ 710028 h 711985"/>
                <a:gd name="connsiteX1" fmla="*/ 245735 w 498468"/>
                <a:gd name="connsiteY1" fmla="*/ 710028 h 711985"/>
                <a:gd name="connsiteX2" fmla="*/ 123866 w 498468"/>
                <a:gd name="connsiteY2" fmla="*/ 665470 h 711985"/>
                <a:gd name="connsiteX3" fmla="*/ 0 w 498468"/>
                <a:gd name="connsiteY3" fmla="*/ 389404 h 711985"/>
                <a:gd name="connsiteX4" fmla="*/ 0 w 498468"/>
                <a:gd name="connsiteY4" fmla="*/ 386498 h 711985"/>
                <a:gd name="connsiteX5" fmla="*/ 0 w 498468"/>
                <a:gd name="connsiteY5" fmla="*/ 239263 h 711985"/>
                <a:gd name="connsiteX6" fmla="*/ 251728 w 498468"/>
                <a:gd name="connsiteY6" fmla="*/ 6 h 711985"/>
                <a:gd name="connsiteX7" fmla="*/ 498462 w 498468"/>
                <a:gd name="connsiteY7" fmla="*/ 243138 h 711985"/>
                <a:gd name="connsiteX8" fmla="*/ 498462 w 498468"/>
                <a:gd name="connsiteY8" fmla="*/ 390373 h 711985"/>
                <a:gd name="connsiteX9" fmla="*/ 497463 w 498468"/>
                <a:gd name="connsiteY9" fmla="*/ 393279 h 711985"/>
                <a:gd name="connsiteX10" fmla="*/ 257722 w 498468"/>
                <a:gd name="connsiteY10" fmla="*/ 711965 h 711985"/>
                <a:gd name="connsiteX11" fmla="*/ 47948 w 498468"/>
                <a:gd name="connsiteY11" fmla="*/ 383592 h 711985"/>
                <a:gd name="connsiteX12" fmla="*/ 246734 w 498468"/>
                <a:gd name="connsiteY12" fmla="*/ 662564 h 711985"/>
                <a:gd name="connsiteX13" fmla="*/ 257722 w 498468"/>
                <a:gd name="connsiteY13" fmla="*/ 662564 h 711985"/>
                <a:gd name="connsiteX14" fmla="*/ 449515 w 498468"/>
                <a:gd name="connsiteY14" fmla="*/ 386498 h 711985"/>
                <a:gd name="connsiteX15" fmla="*/ 449515 w 498468"/>
                <a:gd name="connsiteY15" fmla="*/ 241201 h 711985"/>
                <a:gd name="connsiteX16" fmla="*/ 251728 w 498468"/>
                <a:gd name="connsiteY16" fmla="*/ 45533 h 711985"/>
                <a:gd name="connsiteX17" fmla="*/ 49946 w 498468"/>
                <a:gd name="connsiteY17" fmla="*/ 238295 h 711985"/>
                <a:gd name="connsiteX18" fmla="*/ 49946 w 498468"/>
                <a:gd name="connsiteY18" fmla="*/ 383592 h 71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8468" h="711985">
                  <a:moveTo>
                    <a:pt x="256723" y="710028"/>
                  </a:moveTo>
                  <a:lnTo>
                    <a:pt x="245735" y="710028"/>
                  </a:lnTo>
                  <a:cubicBezTo>
                    <a:pt x="200783" y="710028"/>
                    <a:pt x="159827" y="694529"/>
                    <a:pt x="123866" y="665470"/>
                  </a:cubicBezTo>
                  <a:cubicBezTo>
                    <a:pt x="59935" y="613163"/>
                    <a:pt x="17981" y="520172"/>
                    <a:pt x="0" y="389404"/>
                  </a:cubicBezTo>
                  <a:cubicBezTo>
                    <a:pt x="0" y="388436"/>
                    <a:pt x="0" y="387467"/>
                    <a:pt x="0" y="386498"/>
                  </a:cubicBezTo>
                  <a:lnTo>
                    <a:pt x="0" y="239263"/>
                  </a:lnTo>
                  <a:cubicBezTo>
                    <a:pt x="1998" y="106558"/>
                    <a:pt x="114876" y="-962"/>
                    <a:pt x="251728" y="6"/>
                  </a:cubicBezTo>
                  <a:cubicBezTo>
                    <a:pt x="388581" y="975"/>
                    <a:pt x="499461" y="110433"/>
                    <a:pt x="498462" y="243138"/>
                  </a:cubicBezTo>
                  <a:lnTo>
                    <a:pt x="498462" y="390373"/>
                  </a:lnTo>
                  <a:cubicBezTo>
                    <a:pt x="498462" y="390373"/>
                    <a:pt x="497463" y="392310"/>
                    <a:pt x="497463" y="393279"/>
                  </a:cubicBezTo>
                  <a:cubicBezTo>
                    <a:pt x="463500" y="679999"/>
                    <a:pt x="343629" y="712934"/>
                    <a:pt x="257722" y="711965"/>
                  </a:cubicBezTo>
                  <a:close/>
                  <a:moveTo>
                    <a:pt x="47948" y="383592"/>
                  </a:moveTo>
                  <a:cubicBezTo>
                    <a:pt x="72921" y="559887"/>
                    <a:pt x="145843" y="661595"/>
                    <a:pt x="246734" y="662564"/>
                  </a:cubicBezTo>
                  <a:lnTo>
                    <a:pt x="257722" y="662564"/>
                  </a:lnTo>
                  <a:cubicBezTo>
                    <a:pt x="304671" y="662564"/>
                    <a:pt x="416550" y="663532"/>
                    <a:pt x="449515" y="386498"/>
                  </a:cubicBezTo>
                  <a:lnTo>
                    <a:pt x="449515" y="241201"/>
                  </a:lnTo>
                  <a:cubicBezTo>
                    <a:pt x="451513" y="133680"/>
                    <a:pt x="362609" y="46502"/>
                    <a:pt x="251728" y="45533"/>
                  </a:cubicBezTo>
                  <a:cubicBezTo>
                    <a:pt x="140848" y="44564"/>
                    <a:pt x="50945" y="131743"/>
                    <a:pt x="49946" y="238295"/>
                  </a:cubicBezTo>
                  <a:lnTo>
                    <a:pt x="49946" y="383592"/>
                  </a:lnTo>
                  <a:close/>
                </a:path>
              </a:pathLst>
            </a:custGeom>
            <a:solidFill>
              <a:srgbClr val="000000"/>
            </a:solidFill>
            <a:ln w="99417" cap="flat">
              <a:noFill/>
              <a:prstDash val="solid"/>
              <a:miter/>
            </a:ln>
          </p:spPr>
          <p:txBody>
            <a:bodyPr rtlCol="0" anchor="ctr"/>
            <a:lstStyle/>
            <a:p>
              <a:endParaRPr lang="es-CL"/>
            </a:p>
          </p:txBody>
        </p:sp>
        <p:sp>
          <p:nvSpPr>
            <p:cNvPr id="19" name="Forma libre 18">
              <a:extLst>
                <a:ext uri="{FF2B5EF4-FFF2-40B4-BE49-F238E27FC236}">
                  <a16:creationId xmlns:a16="http://schemas.microsoft.com/office/drawing/2014/main" id="{949827A4-D0E0-C49D-B162-DDB1B816F8E4}"/>
                </a:ext>
              </a:extLst>
            </p:cNvPr>
            <p:cNvSpPr/>
            <p:nvPr/>
          </p:nvSpPr>
          <p:spPr>
            <a:xfrm>
              <a:off x="2361443" y="1518306"/>
              <a:ext cx="336646" cy="194698"/>
            </a:xfrm>
            <a:custGeom>
              <a:avLst/>
              <a:gdLst>
                <a:gd name="connsiteX0" fmla="*/ 311664 w 336646"/>
                <a:gd name="connsiteY0" fmla="*/ 194699 h 194698"/>
                <a:gd name="connsiteX1" fmla="*/ 287689 w 336646"/>
                <a:gd name="connsiteY1" fmla="*/ 171451 h 194698"/>
                <a:gd name="connsiteX2" fmla="*/ 168818 w 336646"/>
                <a:gd name="connsiteY2" fmla="*/ 47464 h 194698"/>
                <a:gd name="connsiteX3" fmla="*/ 47948 w 336646"/>
                <a:gd name="connsiteY3" fmla="*/ 170483 h 194698"/>
                <a:gd name="connsiteX4" fmla="*/ 23974 w 336646"/>
                <a:gd name="connsiteY4" fmla="*/ 193730 h 194698"/>
                <a:gd name="connsiteX5" fmla="*/ 0 w 336646"/>
                <a:gd name="connsiteY5" fmla="*/ 170483 h 194698"/>
                <a:gd name="connsiteX6" fmla="*/ 169817 w 336646"/>
                <a:gd name="connsiteY6" fmla="*/ 0 h 194698"/>
                <a:gd name="connsiteX7" fmla="*/ 336637 w 336646"/>
                <a:gd name="connsiteY7" fmla="*/ 171451 h 194698"/>
                <a:gd name="connsiteX8" fmla="*/ 312662 w 336646"/>
                <a:gd name="connsiteY8" fmla="*/ 194699 h 1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646" h="194698">
                  <a:moveTo>
                    <a:pt x="311664" y="194699"/>
                  </a:moveTo>
                  <a:cubicBezTo>
                    <a:pt x="298678" y="194699"/>
                    <a:pt x="287689" y="184044"/>
                    <a:pt x="287689" y="171451"/>
                  </a:cubicBezTo>
                  <a:cubicBezTo>
                    <a:pt x="287689" y="103646"/>
                    <a:pt x="234747" y="47464"/>
                    <a:pt x="168818" y="47464"/>
                  </a:cubicBezTo>
                  <a:cubicBezTo>
                    <a:pt x="102889" y="47464"/>
                    <a:pt x="48947" y="101708"/>
                    <a:pt x="47948" y="170483"/>
                  </a:cubicBezTo>
                  <a:cubicBezTo>
                    <a:pt x="47948" y="183075"/>
                    <a:pt x="36960" y="193730"/>
                    <a:pt x="23974" y="193730"/>
                  </a:cubicBezTo>
                  <a:cubicBezTo>
                    <a:pt x="10988" y="193730"/>
                    <a:pt x="0" y="183075"/>
                    <a:pt x="0" y="170483"/>
                  </a:cubicBezTo>
                  <a:cubicBezTo>
                    <a:pt x="999" y="75555"/>
                    <a:pt x="76917" y="0"/>
                    <a:pt x="169817" y="0"/>
                  </a:cubicBezTo>
                  <a:cubicBezTo>
                    <a:pt x="262716" y="0"/>
                    <a:pt x="337636" y="77492"/>
                    <a:pt x="336637" y="171451"/>
                  </a:cubicBezTo>
                  <a:cubicBezTo>
                    <a:pt x="336637" y="184044"/>
                    <a:pt x="325648" y="194699"/>
                    <a:pt x="312662" y="194699"/>
                  </a:cubicBezTo>
                  <a:close/>
                </a:path>
              </a:pathLst>
            </a:custGeom>
            <a:solidFill>
              <a:srgbClr val="000000"/>
            </a:solidFill>
            <a:ln w="99417" cap="flat">
              <a:noFill/>
              <a:prstDash val="solid"/>
              <a:miter/>
            </a:ln>
          </p:spPr>
          <p:txBody>
            <a:bodyPr rtlCol="0" anchor="ctr"/>
            <a:lstStyle/>
            <a:p>
              <a:endParaRPr lang="es-CL"/>
            </a:p>
          </p:txBody>
        </p:sp>
        <p:sp>
          <p:nvSpPr>
            <p:cNvPr id="20" name="Forma libre 19">
              <a:extLst>
                <a:ext uri="{FF2B5EF4-FFF2-40B4-BE49-F238E27FC236}">
                  <a16:creationId xmlns:a16="http://schemas.microsoft.com/office/drawing/2014/main" id="{DF4EC74D-F514-2B6E-B9EA-C8F7F1CE3905}"/>
                </a:ext>
              </a:extLst>
            </p:cNvPr>
            <p:cNvSpPr/>
            <p:nvPr/>
          </p:nvSpPr>
          <p:spPr>
            <a:xfrm>
              <a:off x="2317305" y="1981321"/>
              <a:ext cx="171001" cy="137548"/>
            </a:xfrm>
            <a:custGeom>
              <a:avLst/>
              <a:gdLst>
                <a:gd name="connsiteX0" fmla="*/ 84095 w 171001"/>
                <a:gd name="connsiteY0" fmla="*/ 137548 h 137548"/>
                <a:gd name="connsiteX1" fmla="*/ 186 w 171001"/>
                <a:gd name="connsiteY1" fmla="*/ 16467 h 137548"/>
                <a:gd name="connsiteX2" fmla="*/ 17168 w 171001"/>
                <a:gd name="connsiteY2" fmla="*/ 0 h 137548"/>
                <a:gd name="connsiteX3" fmla="*/ 154020 w 171001"/>
                <a:gd name="connsiteY3" fmla="*/ 0 h 137548"/>
                <a:gd name="connsiteX4" fmla="*/ 171002 w 171001"/>
                <a:gd name="connsiteY4" fmla="*/ 17436 h 137548"/>
                <a:gd name="connsiteX5" fmla="*/ 85094 w 171001"/>
                <a:gd name="connsiteY5" fmla="*/ 137548 h 137548"/>
                <a:gd name="connsiteX6" fmla="*/ 34149 w 171001"/>
                <a:gd name="connsiteY6" fmla="*/ 32934 h 137548"/>
                <a:gd name="connsiteX7" fmla="*/ 85094 w 171001"/>
                <a:gd name="connsiteY7" fmla="*/ 104614 h 137548"/>
                <a:gd name="connsiteX8" fmla="*/ 137038 w 171001"/>
                <a:gd name="connsiteY8" fmla="*/ 33903 h 137548"/>
                <a:gd name="connsiteX9" fmla="*/ 35148 w 171001"/>
                <a:gd name="connsiteY9" fmla="*/ 33903 h 13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01" h="137548">
                  <a:moveTo>
                    <a:pt x="84095" y="137548"/>
                  </a:moveTo>
                  <a:cubicBezTo>
                    <a:pt x="-813" y="137548"/>
                    <a:pt x="-813" y="55213"/>
                    <a:pt x="186" y="16467"/>
                  </a:cubicBezTo>
                  <a:cubicBezTo>
                    <a:pt x="186" y="7749"/>
                    <a:pt x="8177" y="0"/>
                    <a:pt x="17168" y="0"/>
                  </a:cubicBezTo>
                  <a:lnTo>
                    <a:pt x="154020" y="0"/>
                  </a:lnTo>
                  <a:cubicBezTo>
                    <a:pt x="163010" y="969"/>
                    <a:pt x="171002" y="8718"/>
                    <a:pt x="171002" y="17436"/>
                  </a:cubicBezTo>
                  <a:cubicBezTo>
                    <a:pt x="171002" y="56182"/>
                    <a:pt x="171002" y="137548"/>
                    <a:pt x="85094" y="137548"/>
                  </a:cubicBezTo>
                  <a:close/>
                  <a:moveTo>
                    <a:pt x="34149" y="32934"/>
                  </a:moveTo>
                  <a:cubicBezTo>
                    <a:pt x="36147" y="86210"/>
                    <a:pt x="49133" y="103646"/>
                    <a:pt x="85094" y="104614"/>
                  </a:cubicBezTo>
                  <a:cubicBezTo>
                    <a:pt x="124052" y="104614"/>
                    <a:pt x="135040" y="82335"/>
                    <a:pt x="137038" y="33903"/>
                  </a:cubicBezTo>
                  <a:lnTo>
                    <a:pt x="35148" y="33903"/>
                  </a:lnTo>
                  <a:close/>
                </a:path>
              </a:pathLst>
            </a:custGeom>
            <a:solidFill>
              <a:srgbClr val="000000"/>
            </a:solidFill>
            <a:ln w="99417" cap="flat">
              <a:noFill/>
              <a:prstDash val="solid"/>
              <a:miter/>
            </a:ln>
          </p:spPr>
          <p:txBody>
            <a:bodyPr rtlCol="0" anchor="ctr"/>
            <a:lstStyle/>
            <a:p>
              <a:endParaRPr lang="es-CL"/>
            </a:p>
          </p:txBody>
        </p:sp>
        <p:sp>
          <p:nvSpPr>
            <p:cNvPr id="21" name="Forma libre 20">
              <a:extLst>
                <a:ext uri="{FF2B5EF4-FFF2-40B4-BE49-F238E27FC236}">
                  <a16:creationId xmlns:a16="http://schemas.microsoft.com/office/drawing/2014/main" id="{634DE620-C6E1-1CB7-5BC3-890D07FB9679}"/>
                </a:ext>
              </a:extLst>
            </p:cNvPr>
            <p:cNvSpPr/>
            <p:nvPr/>
          </p:nvSpPr>
          <p:spPr>
            <a:xfrm>
              <a:off x="2533072" y="1983258"/>
              <a:ext cx="171001" cy="137548"/>
            </a:xfrm>
            <a:custGeom>
              <a:avLst/>
              <a:gdLst>
                <a:gd name="connsiteX0" fmla="*/ 84095 w 171001"/>
                <a:gd name="connsiteY0" fmla="*/ 137548 h 137548"/>
                <a:gd name="connsiteX1" fmla="*/ 186 w 171001"/>
                <a:gd name="connsiteY1" fmla="*/ 16467 h 137548"/>
                <a:gd name="connsiteX2" fmla="*/ 17168 w 171001"/>
                <a:gd name="connsiteY2" fmla="*/ 0 h 137548"/>
                <a:gd name="connsiteX3" fmla="*/ 154020 w 171001"/>
                <a:gd name="connsiteY3" fmla="*/ 0 h 137548"/>
                <a:gd name="connsiteX4" fmla="*/ 171002 w 171001"/>
                <a:gd name="connsiteY4" fmla="*/ 17436 h 137548"/>
                <a:gd name="connsiteX5" fmla="*/ 85094 w 171001"/>
                <a:gd name="connsiteY5" fmla="*/ 137548 h 137548"/>
                <a:gd name="connsiteX6" fmla="*/ 34149 w 171001"/>
                <a:gd name="connsiteY6" fmla="*/ 32934 h 137548"/>
                <a:gd name="connsiteX7" fmla="*/ 85094 w 171001"/>
                <a:gd name="connsiteY7" fmla="*/ 104614 h 137548"/>
                <a:gd name="connsiteX8" fmla="*/ 137038 w 171001"/>
                <a:gd name="connsiteY8" fmla="*/ 33903 h 137548"/>
                <a:gd name="connsiteX9" fmla="*/ 35148 w 171001"/>
                <a:gd name="connsiteY9" fmla="*/ 33903 h 13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01" h="137548">
                  <a:moveTo>
                    <a:pt x="84095" y="137548"/>
                  </a:moveTo>
                  <a:cubicBezTo>
                    <a:pt x="-813" y="137548"/>
                    <a:pt x="-813" y="55213"/>
                    <a:pt x="186" y="16467"/>
                  </a:cubicBezTo>
                  <a:cubicBezTo>
                    <a:pt x="186" y="7749"/>
                    <a:pt x="8177" y="0"/>
                    <a:pt x="17168" y="0"/>
                  </a:cubicBezTo>
                  <a:lnTo>
                    <a:pt x="154020" y="0"/>
                  </a:lnTo>
                  <a:cubicBezTo>
                    <a:pt x="163010" y="969"/>
                    <a:pt x="171002" y="8718"/>
                    <a:pt x="171002" y="17436"/>
                  </a:cubicBezTo>
                  <a:cubicBezTo>
                    <a:pt x="171002" y="56182"/>
                    <a:pt x="171002" y="137548"/>
                    <a:pt x="85094" y="137548"/>
                  </a:cubicBezTo>
                  <a:close/>
                  <a:moveTo>
                    <a:pt x="34149" y="32934"/>
                  </a:moveTo>
                  <a:cubicBezTo>
                    <a:pt x="35148" y="81367"/>
                    <a:pt x="45137" y="103646"/>
                    <a:pt x="85094" y="104614"/>
                  </a:cubicBezTo>
                  <a:cubicBezTo>
                    <a:pt x="121055" y="104614"/>
                    <a:pt x="134041" y="87179"/>
                    <a:pt x="137038" y="33903"/>
                  </a:cubicBezTo>
                  <a:lnTo>
                    <a:pt x="35148" y="33903"/>
                  </a:lnTo>
                  <a:close/>
                </a:path>
              </a:pathLst>
            </a:custGeom>
            <a:solidFill>
              <a:srgbClr val="000000"/>
            </a:solidFill>
            <a:ln w="99417" cap="flat">
              <a:noFill/>
              <a:prstDash val="solid"/>
              <a:miter/>
            </a:ln>
          </p:spPr>
          <p:txBody>
            <a:bodyPr rtlCol="0" anchor="ctr"/>
            <a:lstStyle/>
            <a:p>
              <a:endParaRPr lang="es-CL"/>
            </a:p>
          </p:txBody>
        </p:sp>
        <p:sp>
          <p:nvSpPr>
            <p:cNvPr id="22" name="Forma libre 21">
              <a:extLst>
                <a:ext uri="{FF2B5EF4-FFF2-40B4-BE49-F238E27FC236}">
                  <a16:creationId xmlns:a16="http://schemas.microsoft.com/office/drawing/2014/main" id="{20AD21CB-FBA7-67DB-2A3B-BDB81C376095}"/>
                </a:ext>
              </a:extLst>
            </p:cNvPr>
            <p:cNvSpPr/>
            <p:nvPr/>
          </p:nvSpPr>
          <p:spPr>
            <a:xfrm>
              <a:off x="2457284" y="1994882"/>
              <a:ext cx="104496" cy="48432"/>
            </a:xfrm>
            <a:custGeom>
              <a:avLst/>
              <a:gdLst>
                <a:gd name="connsiteX0" fmla="*/ 86962 w 104496"/>
                <a:gd name="connsiteY0" fmla="*/ 48433 h 48432"/>
                <a:gd name="connsiteX1" fmla="*/ 73976 w 104496"/>
                <a:gd name="connsiteY1" fmla="*/ 41652 h 48432"/>
                <a:gd name="connsiteX2" fmla="*/ 50002 w 104496"/>
                <a:gd name="connsiteY2" fmla="*/ 32934 h 48432"/>
                <a:gd name="connsiteX3" fmla="*/ 31023 w 104496"/>
                <a:gd name="connsiteY3" fmla="*/ 40683 h 48432"/>
                <a:gd name="connsiteX4" fmla="*/ 7049 w 104496"/>
                <a:gd name="connsiteY4" fmla="*/ 44558 h 48432"/>
                <a:gd name="connsiteX5" fmla="*/ 3053 w 104496"/>
                <a:gd name="connsiteY5" fmla="*/ 21310 h 48432"/>
                <a:gd name="connsiteX6" fmla="*/ 50002 w 104496"/>
                <a:gd name="connsiteY6" fmla="*/ 0 h 48432"/>
                <a:gd name="connsiteX7" fmla="*/ 100947 w 104496"/>
                <a:gd name="connsiteY7" fmla="*/ 22279 h 48432"/>
                <a:gd name="connsiteX8" fmla="*/ 97950 w 104496"/>
                <a:gd name="connsiteY8" fmla="*/ 45527 h 48432"/>
                <a:gd name="connsiteX9" fmla="*/ 87961 w 104496"/>
                <a:gd name="connsiteY9" fmla="*/ 48433 h 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496" h="48432">
                  <a:moveTo>
                    <a:pt x="86962" y="48433"/>
                  </a:moveTo>
                  <a:cubicBezTo>
                    <a:pt x="81968" y="48433"/>
                    <a:pt x="76973" y="46495"/>
                    <a:pt x="73976" y="41652"/>
                  </a:cubicBezTo>
                  <a:cubicBezTo>
                    <a:pt x="69981" y="35840"/>
                    <a:pt x="59991" y="32934"/>
                    <a:pt x="50002" y="32934"/>
                  </a:cubicBezTo>
                  <a:cubicBezTo>
                    <a:pt x="41012" y="32934"/>
                    <a:pt x="34019" y="35840"/>
                    <a:pt x="31023" y="40683"/>
                  </a:cubicBezTo>
                  <a:cubicBezTo>
                    <a:pt x="26028" y="48433"/>
                    <a:pt x="15040" y="49401"/>
                    <a:pt x="7049" y="44558"/>
                  </a:cubicBezTo>
                  <a:cubicBezTo>
                    <a:pt x="-943" y="39715"/>
                    <a:pt x="-1942" y="29060"/>
                    <a:pt x="3053" y="21310"/>
                  </a:cubicBezTo>
                  <a:cubicBezTo>
                    <a:pt x="13042" y="7749"/>
                    <a:pt x="30024" y="0"/>
                    <a:pt x="50002" y="0"/>
                  </a:cubicBezTo>
                  <a:cubicBezTo>
                    <a:pt x="70980" y="0"/>
                    <a:pt x="89959" y="7749"/>
                    <a:pt x="100947" y="22279"/>
                  </a:cubicBezTo>
                  <a:cubicBezTo>
                    <a:pt x="106941" y="29060"/>
                    <a:pt x="104943" y="39715"/>
                    <a:pt x="97950" y="45527"/>
                  </a:cubicBezTo>
                  <a:cubicBezTo>
                    <a:pt x="94954" y="47464"/>
                    <a:pt x="90958" y="48433"/>
                    <a:pt x="87961" y="48433"/>
                  </a:cubicBezTo>
                  <a:close/>
                </a:path>
              </a:pathLst>
            </a:custGeom>
            <a:solidFill>
              <a:srgbClr val="000000"/>
            </a:solidFill>
            <a:ln w="99417" cap="flat">
              <a:noFill/>
              <a:prstDash val="solid"/>
              <a:miter/>
            </a:ln>
          </p:spPr>
          <p:txBody>
            <a:bodyPr rtlCol="0" anchor="ctr"/>
            <a:lstStyle/>
            <a:p>
              <a:endParaRPr lang="es-CL"/>
            </a:p>
          </p:txBody>
        </p:sp>
        <p:sp>
          <p:nvSpPr>
            <p:cNvPr id="23" name="Forma libre 22">
              <a:extLst>
                <a:ext uri="{FF2B5EF4-FFF2-40B4-BE49-F238E27FC236}">
                  <a16:creationId xmlns:a16="http://schemas.microsoft.com/office/drawing/2014/main" id="{C2C748EF-E7E3-8B7D-65E9-B6A3805DA081}"/>
                </a:ext>
              </a:extLst>
            </p:cNvPr>
            <p:cNvSpPr/>
            <p:nvPr/>
          </p:nvSpPr>
          <p:spPr>
            <a:xfrm>
              <a:off x="2280531" y="1996819"/>
              <a:ext cx="63931" cy="32934"/>
            </a:xfrm>
            <a:custGeom>
              <a:avLst/>
              <a:gdLst>
                <a:gd name="connsiteX0" fmla="*/ 46949 w 63931"/>
                <a:gd name="connsiteY0" fmla="*/ 32934 h 32934"/>
                <a:gd name="connsiteX1" fmla="*/ 16982 w 63931"/>
                <a:gd name="connsiteY1" fmla="*/ 32934 h 32934"/>
                <a:gd name="connsiteX2" fmla="*/ 0 w 63931"/>
                <a:gd name="connsiteY2" fmla="*/ 16467 h 32934"/>
                <a:gd name="connsiteX3" fmla="*/ 16982 w 63931"/>
                <a:gd name="connsiteY3" fmla="*/ 0 h 32934"/>
                <a:gd name="connsiteX4" fmla="*/ 46949 w 63931"/>
                <a:gd name="connsiteY4" fmla="*/ 0 h 32934"/>
                <a:gd name="connsiteX5" fmla="*/ 63931 w 63931"/>
                <a:gd name="connsiteY5" fmla="*/ 16467 h 32934"/>
                <a:gd name="connsiteX6" fmla="*/ 46949 w 63931"/>
                <a:gd name="connsiteY6" fmla="*/ 32934 h 3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31" h="32934">
                  <a:moveTo>
                    <a:pt x="46949" y="32934"/>
                  </a:moveTo>
                  <a:lnTo>
                    <a:pt x="16982" y="32934"/>
                  </a:lnTo>
                  <a:cubicBezTo>
                    <a:pt x="7991" y="32934"/>
                    <a:pt x="0" y="25185"/>
                    <a:pt x="0" y="16467"/>
                  </a:cubicBezTo>
                  <a:cubicBezTo>
                    <a:pt x="0" y="7749"/>
                    <a:pt x="7991" y="0"/>
                    <a:pt x="16982" y="0"/>
                  </a:cubicBezTo>
                  <a:lnTo>
                    <a:pt x="46949" y="0"/>
                  </a:lnTo>
                  <a:cubicBezTo>
                    <a:pt x="55940" y="0"/>
                    <a:pt x="63931" y="7749"/>
                    <a:pt x="63931" y="16467"/>
                  </a:cubicBezTo>
                  <a:cubicBezTo>
                    <a:pt x="63931" y="25185"/>
                    <a:pt x="55940" y="32934"/>
                    <a:pt x="46949" y="32934"/>
                  </a:cubicBezTo>
                  <a:close/>
                </a:path>
              </a:pathLst>
            </a:custGeom>
            <a:solidFill>
              <a:srgbClr val="000000"/>
            </a:solidFill>
            <a:ln w="99417" cap="flat">
              <a:noFill/>
              <a:prstDash val="solid"/>
              <a:miter/>
            </a:ln>
          </p:spPr>
          <p:txBody>
            <a:bodyPr rtlCol="0" anchor="ctr"/>
            <a:lstStyle/>
            <a:p>
              <a:endParaRPr lang="es-CL"/>
            </a:p>
          </p:txBody>
        </p:sp>
        <p:sp>
          <p:nvSpPr>
            <p:cNvPr id="24" name="Forma libre 23">
              <a:extLst>
                <a:ext uri="{FF2B5EF4-FFF2-40B4-BE49-F238E27FC236}">
                  <a16:creationId xmlns:a16="http://schemas.microsoft.com/office/drawing/2014/main" id="{D929883C-71F9-EE8D-27E1-9B1E3D1EA480}"/>
                </a:ext>
              </a:extLst>
            </p:cNvPr>
            <p:cNvSpPr/>
            <p:nvPr/>
          </p:nvSpPr>
          <p:spPr>
            <a:xfrm>
              <a:off x="2682097" y="1999725"/>
              <a:ext cx="59935" cy="32934"/>
            </a:xfrm>
            <a:custGeom>
              <a:avLst/>
              <a:gdLst>
                <a:gd name="connsiteX0" fmla="*/ 42954 w 59935"/>
                <a:gd name="connsiteY0" fmla="*/ 32934 h 32934"/>
                <a:gd name="connsiteX1" fmla="*/ 16982 w 59935"/>
                <a:gd name="connsiteY1" fmla="*/ 32934 h 32934"/>
                <a:gd name="connsiteX2" fmla="*/ 0 w 59935"/>
                <a:gd name="connsiteY2" fmla="*/ 16467 h 32934"/>
                <a:gd name="connsiteX3" fmla="*/ 16982 w 59935"/>
                <a:gd name="connsiteY3" fmla="*/ 0 h 32934"/>
                <a:gd name="connsiteX4" fmla="*/ 42954 w 59935"/>
                <a:gd name="connsiteY4" fmla="*/ 0 h 32934"/>
                <a:gd name="connsiteX5" fmla="*/ 59935 w 59935"/>
                <a:gd name="connsiteY5" fmla="*/ 16467 h 32934"/>
                <a:gd name="connsiteX6" fmla="*/ 42954 w 59935"/>
                <a:gd name="connsiteY6" fmla="*/ 32934 h 3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35" h="32934">
                  <a:moveTo>
                    <a:pt x="42954" y="32934"/>
                  </a:moveTo>
                  <a:lnTo>
                    <a:pt x="16982" y="32934"/>
                  </a:lnTo>
                  <a:cubicBezTo>
                    <a:pt x="7991" y="32934"/>
                    <a:pt x="0" y="25185"/>
                    <a:pt x="0" y="16467"/>
                  </a:cubicBezTo>
                  <a:cubicBezTo>
                    <a:pt x="0" y="7749"/>
                    <a:pt x="7991" y="0"/>
                    <a:pt x="16982" y="0"/>
                  </a:cubicBezTo>
                  <a:lnTo>
                    <a:pt x="42954" y="0"/>
                  </a:lnTo>
                  <a:cubicBezTo>
                    <a:pt x="51944" y="0"/>
                    <a:pt x="59935" y="7749"/>
                    <a:pt x="59935" y="16467"/>
                  </a:cubicBezTo>
                  <a:cubicBezTo>
                    <a:pt x="59935" y="25185"/>
                    <a:pt x="51944" y="32934"/>
                    <a:pt x="42954" y="32934"/>
                  </a:cubicBezTo>
                  <a:close/>
                </a:path>
              </a:pathLst>
            </a:custGeom>
            <a:solidFill>
              <a:srgbClr val="000000"/>
            </a:solidFill>
            <a:ln w="99417" cap="flat">
              <a:noFill/>
              <a:prstDash val="solid"/>
              <a:miter/>
            </a:ln>
          </p:spPr>
          <p:txBody>
            <a:bodyPr rtlCol="0" anchor="ctr"/>
            <a:lstStyle/>
            <a:p>
              <a:endParaRPr lang="es-CL"/>
            </a:p>
          </p:txBody>
        </p:sp>
        <p:grpSp>
          <p:nvGrpSpPr>
            <p:cNvPr id="25" name="Gráfico 7">
              <a:extLst>
                <a:ext uri="{FF2B5EF4-FFF2-40B4-BE49-F238E27FC236}">
                  <a16:creationId xmlns:a16="http://schemas.microsoft.com/office/drawing/2014/main" id="{FF42161F-E1D7-028A-7255-5A94AF280BD8}"/>
                </a:ext>
              </a:extLst>
            </p:cNvPr>
            <p:cNvGrpSpPr/>
            <p:nvPr/>
          </p:nvGrpSpPr>
          <p:grpSpPr>
            <a:xfrm>
              <a:off x="1498375" y="1891236"/>
              <a:ext cx="461501" cy="138517"/>
              <a:chOff x="1498375" y="1891236"/>
              <a:chExt cx="461501" cy="138517"/>
            </a:xfrm>
            <a:solidFill>
              <a:srgbClr val="000000"/>
            </a:solidFill>
          </p:grpSpPr>
          <p:sp>
            <p:nvSpPr>
              <p:cNvPr id="26" name="Forma libre 25">
                <a:extLst>
                  <a:ext uri="{FF2B5EF4-FFF2-40B4-BE49-F238E27FC236}">
                    <a16:creationId xmlns:a16="http://schemas.microsoft.com/office/drawing/2014/main" id="{F02A6E1A-AAEC-A334-EAEE-0FE225C03659}"/>
                  </a:ext>
                </a:extLst>
              </p:cNvPr>
              <p:cNvSpPr/>
              <p:nvPr/>
            </p:nvSpPr>
            <p:spPr>
              <a:xfrm>
                <a:off x="1535149" y="1891236"/>
                <a:ext cx="171001" cy="137548"/>
              </a:xfrm>
              <a:custGeom>
                <a:avLst/>
                <a:gdLst>
                  <a:gd name="connsiteX0" fmla="*/ 84095 w 171001"/>
                  <a:gd name="connsiteY0" fmla="*/ 137548 h 137548"/>
                  <a:gd name="connsiteX1" fmla="*/ 186 w 171001"/>
                  <a:gd name="connsiteY1" fmla="*/ 16467 h 137548"/>
                  <a:gd name="connsiteX2" fmla="*/ 17168 w 171001"/>
                  <a:gd name="connsiteY2" fmla="*/ 0 h 137548"/>
                  <a:gd name="connsiteX3" fmla="*/ 154020 w 171001"/>
                  <a:gd name="connsiteY3" fmla="*/ 0 h 137548"/>
                  <a:gd name="connsiteX4" fmla="*/ 171002 w 171001"/>
                  <a:gd name="connsiteY4" fmla="*/ 17436 h 137548"/>
                  <a:gd name="connsiteX5" fmla="*/ 85094 w 171001"/>
                  <a:gd name="connsiteY5" fmla="*/ 137548 h 137548"/>
                  <a:gd name="connsiteX6" fmla="*/ 34149 w 171001"/>
                  <a:gd name="connsiteY6" fmla="*/ 32934 h 137548"/>
                  <a:gd name="connsiteX7" fmla="*/ 85094 w 171001"/>
                  <a:gd name="connsiteY7" fmla="*/ 104614 h 137548"/>
                  <a:gd name="connsiteX8" fmla="*/ 137038 w 171001"/>
                  <a:gd name="connsiteY8" fmla="*/ 33903 h 137548"/>
                  <a:gd name="connsiteX9" fmla="*/ 35148 w 171001"/>
                  <a:gd name="connsiteY9" fmla="*/ 33903 h 13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01" h="137548">
                    <a:moveTo>
                      <a:pt x="84095" y="137548"/>
                    </a:moveTo>
                    <a:cubicBezTo>
                      <a:pt x="-813" y="137548"/>
                      <a:pt x="-813" y="55213"/>
                      <a:pt x="186" y="16467"/>
                    </a:cubicBezTo>
                    <a:cubicBezTo>
                      <a:pt x="186" y="7749"/>
                      <a:pt x="8177" y="0"/>
                      <a:pt x="17168" y="0"/>
                    </a:cubicBezTo>
                    <a:lnTo>
                      <a:pt x="154020" y="0"/>
                    </a:lnTo>
                    <a:cubicBezTo>
                      <a:pt x="163010" y="969"/>
                      <a:pt x="171002" y="8718"/>
                      <a:pt x="171002" y="17436"/>
                    </a:cubicBezTo>
                    <a:cubicBezTo>
                      <a:pt x="171002" y="56182"/>
                      <a:pt x="171002" y="137548"/>
                      <a:pt x="85094" y="137548"/>
                    </a:cubicBezTo>
                    <a:close/>
                    <a:moveTo>
                      <a:pt x="34149" y="32934"/>
                    </a:moveTo>
                    <a:cubicBezTo>
                      <a:pt x="36147" y="86210"/>
                      <a:pt x="49133" y="103646"/>
                      <a:pt x="85094" y="104614"/>
                    </a:cubicBezTo>
                    <a:cubicBezTo>
                      <a:pt x="124052" y="104614"/>
                      <a:pt x="135040" y="82335"/>
                      <a:pt x="137038" y="33903"/>
                    </a:cubicBezTo>
                    <a:lnTo>
                      <a:pt x="35148" y="33903"/>
                    </a:lnTo>
                    <a:close/>
                  </a:path>
                </a:pathLst>
              </a:custGeom>
              <a:solidFill>
                <a:srgbClr val="000000"/>
              </a:solidFill>
              <a:ln w="99417" cap="flat">
                <a:noFill/>
                <a:prstDash val="solid"/>
                <a:miter/>
              </a:ln>
            </p:spPr>
            <p:txBody>
              <a:bodyPr rtlCol="0" anchor="ctr"/>
              <a:lstStyle/>
              <a:p>
                <a:endParaRPr lang="es-CL"/>
              </a:p>
            </p:txBody>
          </p:sp>
          <p:sp>
            <p:nvSpPr>
              <p:cNvPr id="27" name="Forma libre 26">
                <a:extLst>
                  <a:ext uri="{FF2B5EF4-FFF2-40B4-BE49-F238E27FC236}">
                    <a16:creationId xmlns:a16="http://schemas.microsoft.com/office/drawing/2014/main" id="{09A6362B-5226-86E6-580C-A262C72CDDD8}"/>
                  </a:ext>
                </a:extLst>
              </p:cNvPr>
              <p:cNvSpPr/>
              <p:nvPr/>
            </p:nvSpPr>
            <p:spPr>
              <a:xfrm>
                <a:off x="1750916" y="1892205"/>
                <a:ext cx="171001" cy="137548"/>
              </a:xfrm>
              <a:custGeom>
                <a:avLst/>
                <a:gdLst>
                  <a:gd name="connsiteX0" fmla="*/ 84095 w 171001"/>
                  <a:gd name="connsiteY0" fmla="*/ 137548 h 137548"/>
                  <a:gd name="connsiteX1" fmla="*/ 186 w 171001"/>
                  <a:gd name="connsiteY1" fmla="*/ 16467 h 137548"/>
                  <a:gd name="connsiteX2" fmla="*/ 17168 w 171001"/>
                  <a:gd name="connsiteY2" fmla="*/ 0 h 137548"/>
                  <a:gd name="connsiteX3" fmla="*/ 154020 w 171001"/>
                  <a:gd name="connsiteY3" fmla="*/ 0 h 137548"/>
                  <a:gd name="connsiteX4" fmla="*/ 171002 w 171001"/>
                  <a:gd name="connsiteY4" fmla="*/ 17436 h 137548"/>
                  <a:gd name="connsiteX5" fmla="*/ 85094 w 171001"/>
                  <a:gd name="connsiteY5" fmla="*/ 137548 h 137548"/>
                  <a:gd name="connsiteX6" fmla="*/ 34149 w 171001"/>
                  <a:gd name="connsiteY6" fmla="*/ 33903 h 137548"/>
                  <a:gd name="connsiteX7" fmla="*/ 85094 w 171001"/>
                  <a:gd name="connsiteY7" fmla="*/ 105583 h 137548"/>
                  <a:gd name="connsiteX8" fmla="*/ 137038 w 171001"/>
                  <a:gd name="connsiteY8" fmla="*/ 34871 h 137548"/>
                  <a:gd name="connsiteX9" fmla="*/ 35148 w 171001"/>
                  <a:gd name="connsiteY9" fmla="*/ 34871 h 13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01" h="137548">
                    <a:moveTo>
                      <a:pt x="84095" y="137548"/>
                    </a:moveTo>
                    <a:cubicBezTo>
                      <a:pt x="-813" y="137548"/>
                      <a:pt x="-813" y="55213"/>
                      <a:pt x="186" y="16467"/>
                    </a:cubicBezTo>
                    <a:cubicBezTo>
                      <a:pt x="186" y="7749"/>
                      <a:pt x="8177" y="0"/>
                      <a:pt x="17168" y="0"/>
                    </a:cubicBezTo>
                    <a:lnTo>
                      <a:pt x="154020" y="0"/>
                    </a:lnTo>
                    <a:cubicBezTo>
                      <a:pt x="163010" y="969"/>
                      <a:pt x="171002" y="8718"/>
                      <a:pt x="171002" y="17436"/>
                    </a:cubicBezTo>
                    <a:cubicBezTo>
                      <a:pt x="171002" y="56182"/>
                      <a:pt x="171002" y="137548"/>
                      <a:pt x="85094" y="137548"/>
                    </a:cubicBezTo>
                    <a:close/>
                    <a:moveTo>
                      <a:pt x="34149" y="33903"/>
                    </a:moveTo>
                    <a:cubicBezTo>
                      <a:pt x="35148" y="82335"/>
                      <a:pt x="45137" y="104614"/>
                      <a:pt x="85094" y="105583"/>
                    </a:cubicBezTo>
                    <a:cubicBezTo>
                      <a:pt x="121055" y="105583"/>
                      <a:pt x="134041" y="88147"/>
                      <a:pt x="137038" y="34871"/>
                    </a:cubicBezTo>
                    <a:lnTo>
                      <a:pt x="35148" y="34871"/>
                    </a:lnTo>
                    <a:close/>
                  </a:path>
                </a:pathLst>
              </a:custGeom>
              <a:solidFill>
                <a:srgbClr val="000000"/>
              </a:solidFill>
              <a:ln w="99417" cap="flat">
                <a:noFill/>
                <a:prstDash val="solid"/>
                <a:miter/>
              </a:ln>
            </p:spPr>
            <p:txBody>
              <a:bodyPr rtlCol="0" anchor="ctr"/>
              <a:lstStyle/>
              <a:p>
                <a:endParaRPr lang="es-CL"/>
              </a:p>
            </p:txBody>
          </p:sp>
          <p:sp>
            <p:nvSpPr>
              <p:cNvPr id="28" name="Forma libre 27">
                <a:extLst>
                  <a:ext uri="{FF2B5EF4-FFF2-40B4-BE49-F238E27FC236}">
                    <a16:creationId xmlns:a16="http://schemas.microsoft.com/office/drawing/2014/main" id="{23BFF6F5-5BBD-BA09-31FB-E569A19D0307}"/>
                  </a:ext>
                </a:extLst>
              </p:cNvPr>
              <p:cNvSpPr/>
              <p:nvPr/>
            </p:nvSpPr>
            <p:spPr>
              <a:xfrm>
                <a:off x="1674129" y="1904797"/>
                <a:ext cx="104496" cy="48432"/>
              </a:xfrm>
              <a:custGeom>
                <a:avLst/>
                <a:gdLst>
                  <a:gd name="connsiteX0" fmla="*/ 86962 w 104496"/>
                  <a:gd name="connsiteY0" fmla="*/ 48433 h 48432"/>
                  <a:gd name="connsiteX1" fmla="*/ 73976 w 104496"/>
                  <a:gd name="connsiteY1" fmla="*/ 41652 h 48432"/>
                  <a:gd name="connsiteX2" fmla="*/ 50002 w 104496"/>
                  <a:gd name="connsiteY2" fmla="*/ 32934 h 48432"/>
                  <a:gd name="connsiteX3" fmla="*/ 31023 w 104496"/>
                  <a:gd name="connsiteY3" fmla="*/ 40683 h 48432"/>
                  <a:gd name="connsiteX4" fmla="*/ 7049 w 104496"/>
                  <a:gd name="connsiteY4" fmla="*/ 44558 h 48432"/>
                  <a:gd name="connsiteX5" fmla="*/ 3053 w 104496"/>
                  <a:gd name="connsiteY5" fmla="*/ 21310 h 48432"/>
                  <a:gd name="connsiteX6" fmla="*/ 50002 w 104496"/>
                  <a:gd name="connsiteY6" fmla="*/ 0 h 48432"/>
                  <a:gd name="connsiteX7" fmla="*/ 100947 w 104496"/>
                  <a:gd name="connsiteY7" fmla="*/ 22279 h 48432"/>
                  <a:gd name="connsiteX8" fmla="*/ 97950 w 104496"/>
                  <a:gd name="connsiteY8" fmla="*/ 45527 h 48432"/>
                  <a:gd name="connsiteX9" fmla="*/ 87961 w 104496"/>
                  <a:gd name="connsiteY9" fmla="*/ 48433 h 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496" h="48432">
                    <a:moveTo>
                      <a:pt x="86962" y="48433"/>
                    </a:moveTo>
                    <a:cubicBezTo>
                      <a:pt x="81968" y="48433"/>
                      <a:pt x="76973" y="46495"/>
                      <a:pt x="73976" y="41652"/>
                    </a:cubicBezTo>
                    <a:cubicBezTo>
                      <a:pt x="69981" y="35840"/>
                      <a:pt x="59991" y="32934"/>
                      <a:pt x="50002" y="32934"/>
                    </a:cubicBezTo>
                    <a:cubicBezTo>
                      <a:pt x="41012" y="32934"/>
                      <a:pt x="34019" y="35840"/>
                      <a:pt x="31023" y="40683"/>
                    </a:cubicBezTo>
                    <a:cubicBezTo>
                      <a:pt x="26028" y="48433"/>
                      <a:pt x="15040" y="49401"/>
                      <a:pt x="7049" y="44558"/>
                    </a:cubicBezTo>
                    <a:cubicBezTo>
                      <a:pt x="-943" y="39715"/>
                      <a:pt x="-1942" y="29060"/>
                      <a:pt x="3053" y="21310"/>
                    </a:cubicBezTo>
                    <a:cubicBezTo>
                      <a:pt x="13042" y="7749"/>
                      <a:pt x="30024" y="0"/>
                      <a:pt x="50002" y="0"/>
                    </a:cubicBezTo>
                    <a:cubicBezTo>
                      <a:pt x="70980" y="0"/>
                      <a:pt x="89959" y="7749"/>
                      <a:pt x="100947" y="22279"/>
                    </a:cubicBezTo>
                    <a:cubicBezTo>
                      <a:pt x="106941" y="29060"/>
                      <a:pt x="104943" y="39715"/>
                      <a:pt x="97950" y="45527"/>
                    </a:cubicBezTo>
                    <a:cubicBezTo>
                      <a:pt x="94954" y="47464"/>
                      <a:pt x="90958" y="48433"/>
                      <a:pt x="87961" y="48433"/>
                    </a:cubicBezTo>
                    <a:close/>
                  </a:path>
                </a:pathLst>
              </a:custGeom>
              <a:solidFill>
                <a:srgbClr val="000000"/>
              </a:solidFill>
              <a:ln w="99417" cap="flat">
                <a:noFill/>
                <a:prstDash val="solid"/>
                <a:miter/>
              </a:ln>
            </p:spPr>
            <p:txBody>
              <a:bodyPr rtlCol="0" anchor="ctr"/>
              <a:lstStyle/>
              <a:p>
                <a:endParaRPr lang="es-CL"/>
              </a:p>
            </p:txBody>
          </p:sp>
          <p:sp>
            <p:nvSpPr>
              <p:cNvPr id="29" name="Forma libre 28">
                <a:extLst>
                  <a:ext uri="{FF2B5EF4-FFF2-40B4-BE49-F238E27FC236}">
                    <a16:creationId xmlns:a16="http://schemas.microsoft.com/office/drawing/2014/main" id="{EEE090AF-1A6F-B8BC-9B67-0D4E7D315B13}"/>
                  </a:ext>
                </a:extLst>
              </p:cNvPr>
              <p:cNvSpPr/>
              <p:nvPr/>
            </p:nvSpPr>
            <p:spPr>
              <a:xfrm>
                <a:off x="1498375" y="1906735"/>
                <a:ext cx="63930" cy="32934"/>
              </a:xfrm>
              <a:custGeom>
                <a:avLst/>
                <a:gdLst>
                  <a:gd name="connsiteX0" fmla="*/ 46949 w 63930"/>
                  <a:gd name="connsiteY0" fmla="*/ 32934 h 32934"/>
                  <a:gd name="connsiteX1" fmla="*/ 16982 w 63930"/>
                  <a:gd name="connsiteY1" fmla="*/ 32934 h 32934"/>
                  <a:gd name="connsiteX2" fmla="*/ 0 w 63930"/>
                  <a:gd name="connsiteY2" fmla="*/ 16467 h 32934"/>
                  <a:gd name="connsiteX3" fmla="*/ 16982 w 63930"/>
                  <a:gd name="connsiteY3" fmla="*/ 0 h 32934"/>
                  <a:gd name="connsiteX4" fmla="*/ 46949 w 63930"/>
                  <a:gd name="connsiteY4" fmla="*/ 0 h 32934"/>
                  <a:gd name="connsiteX5" fmla="*/ 63931 w 63930"/>
                  <a:gd name="connsiteY5" fmla="*/ 16467 h 32934"/>
                  <a:gd name="connsiteX6" fmla="*/ 46949 w 63930"/>
                  <a:gd name="connsiteY6" fmla="*/ 32934 h 3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30" h="32934">
                    <a:moveTo>
                      <a:pt x="46949" y="32934"/>
                    </a:moveTo>
                    <a:lnTo>
                      <a:pt x="16982" y="32934"/>
                    </a:lnTo>
                    <a:cubicBezTo>
                      <a:pt x="7991" y="32934"/>
                      <a:pt x="0" y="25185"/>
                      <a:pt x="0" y="16467"/>
                    </a:cubicBezTo>
                    <a:cubicBezTo>
                      <a:pt x="0" y="7749"/>
                      <a:pt x="7991" y="0"/>
                      <a:pt x="16982" y="0"/>
                    </a:cubicBezTo>
                    <a:lnTo>
                      <a:pt x="46949" y="0"/>
                    </a:lnTo>
                    <a:cubicBezTo>
                      <a:pt x="55940" y="0"/>
                      <a:pt x="63931" y="7749"/>
                      <a:pt x="63931" y="16467"/>
                    </a:cubicBezTo>
                    <a:cubicBezTo>
                      <a:pt x="63931" y="25185"/>
                      <a:pt x="55940" y="32934"/>
                      <a:pt x="46949" y="32934"/>
                    </a:cubicBezTo>
                    <a:close/>
                  </a:path>
                </a:pathLst>
              </a:custGeom>
              <a:solidFill>
                <a:srgbClr val="000000"/>
              </a:solidFill>
              <a:ln w="99417" cap="flat">
                <a:noFill/>
                <a:prstDash val="solid"/>
                <a:miter/>
              </a:ln>
            </p:spPr>
            <p:txBody>
              <a:bodyPr rtlCol="0" anchor="ctr"/>
              <a:lstStyle/>
              <a:p>
                <a:endParaRPr lang="es-CL"/>
              </a:p>
            </p:txBody>
          </p:sp>
          <p:sp>
            <p:nvSpPr>
              <p:cNvPr id="30" name="Forma libre 29">
                <a:extLst>
                  <a:ext uri="{FF2B5EF4-FFF2-40B4-BE49-F238E27FC236}">
                    <a16:creationId xmlns:a16="http://schemas.microsoft.com/office/drawing/2014/main" id="{4A75CB88-2C53-D1D7-67D1-85602850697F}"/>
                  </a:ext>
                </a:extLst>
              </p:cNvPr>
              <p:cNvSpPr/>
              <p:nvPr/>
            </p:nvSpPr>
            <p:spPr>
              <a:xfrm>
                <a:off x="1899941" y="1909640"/>
                <a:ext cx="59935" cy="32934"/>
              </a:xfrm>
              <a:custGeom>
                <a:avLst/>
                <a:gdLst>
                  <a:gd name="connsiteX0" fmla="*/ 42954 w 59935"/>
                  <a:gd name="connsiteY0" fmla="*/ 32934 h 32934"/>
                  <a:gd name="connsiteX1" fmla="*/ 16982 w 59935"/>
                  <a:gd name="connsiteY1" fmla="*/ 32934 h 32934"/>
                  <a:gd name="connsiteX2" fmla="*/ 0 w 59935"/>
                  <a:gd name="connsiteY2" fmla="*/ 16467 h 32934"/>
                  <a:gd name="connsiteX3" fmla="*/ 16982 w 59935"/>
                  <a:gd name="connsiteY3" fmla="*/ 0 h 32934"/>
                  <a:gd name="connsiteX4" fmla="*/ 42954 w 59935"/>
                  <a:gd name="connsiteY4" fmla="*/ 0 h 32934"/>
                  <a:gd name="connsiteX5" fmla="*/ 59935 w 59935"/>
                  <a:gd name="connsiteY5" fmla="*/ 16467 h 32934"/>
                  <a:gd name="connsiteX6" fmla="*/ 42954 w 59935"/>
                  <a:gd name="connsiteY6" fmla="*/ 32934 h 3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35" h="32934">
                    <a:moveTo>
                      <a:pt x="42954" y="32934"/>
                    </a:moveTo>
                    <a:lnTo>
                      <a:pt x="16982" y="32934"/>
                    </a:lnTo>
                    <a:cubicBezTo>
                      <a:pt x="7991" y="32934"/>
                      <a:pt x="0" y="25185"/>
                      <a:pt x="0" y="16467"/>
                    </a:cubicBezTo>
                    <a:cubicBezTo>
                      <a:pt x="0" y="7749"/>
                      <a:pt x="7991" y="0"/>
                      <a:pt x="16982" y="0"/>
                    </a:cubicBezTo>
                    <a:lnTo>
                      <a:pt x="42954" y="0"/>
                    </a:lnTo>
                    <a:cubicBezTo>
                      <a:pt x="51944" y="0"/>
                      <a:pt x="59935" y="7749"/>
                      <a:pt x="59935" y="16467"/>
                    </a:cubicBezTo>
                    <a:cubicBezTo>
                      <a:pt x="59935" y="25185"/>
                      <a:pt x="51944" y="32934"/>
                      <a:pt x="42954" y="32934"/>
                    </a:cubicBezTo>
                    <a:close/>
                  </a:path>
                </a:pathLst>
              </a:custGeom>
              <a:solidFill>
                <a:srgbClr val="000000"/>
              </a:solidFill>
              <a:ln w="99417" cap="flat">
                <a:noFill/>
                <a:prstDash val="solid"/>
                <a:miter/>
              </a:ln>
            </p:spPr>
            <p:txBody>
              <a:bodyPr rtlCol="0" anchor="ctr"/>
              <a:lstStyle/>
              <a:p>
                <a:endParaRPr lang="es-CL"/>
              </a:p>
            </p:txBody>
          </p:sp>
        </p:grpSp>
        <p:sp>
          <p:nvSpPr>
            <p:cNvPr id="31" name="Forma libre 30">
              <a:extLst>
                <a:ext uri="{FF2B5EF4-FFF2-40B4-BE49-F238E27FC236}">
                  <a16:creationId xmlns:a16="http://schemas.microsoft.com/office/drawing/2014/main" id="{03DC3105-CF42-951F-0CE6-B57E832020E9}"/>
                </a:ext>
              </a:extLst>
            </p:cNvPr>
            <p:cNvSpPr/>
            <p:nvPr/>
          </p:nvSpPr>
          <p:spPr>
            <a:xfrm>
              <a:off x="2268604" y="1820375"/>
              <a:ext cx="482196" cy="144478"/>
            </a:xfrm>
            <a:custGeom>
              <a:avLst/>
              <a:gdLst>
                <a:gd name="connsiteX0" fmla="*/ 465437 w 482196"/>
                <a:gd name="connsiteY0" fmla="*/ 143509 h 144478"/>
                <a:gd name="connsiteX1" fmla="*/ 451452 w 482196"/>
                <a:gd name="connsiteY1" fmla="*/ 136729 h 144478"/>
                <a:gd name="connsiteX2" fmla="*/ 399509 w 482196"/>
                <a:gd name="connsiteY2" fmla="*/ 64080 h 144478"/>
                <a:gd name="connsiteX3" fmla="*/ 336576 w 482196"/>
                <a:gd name="connsiteY3" fmla="*/ 45676 h 144478"/>
                <a:gd name="connsiteX4" fmla="*/ 276641 w 482196"/>
                <a:gd name="connsiteY4" fmla="*/ 67955 h 144478"/>
                <a:gd name="connsiteX5" fmla="*/ 206717 w 482196"/>
                <a:gd name="connsiteY5" fmla="*/ 65049 h 144478"/>
                <a:gd name="connsiteX6" fmla="*/ 152775 w 482196"/>
                <a:gd name="connsiteY6" fmla="*/ 38895 h 144478"/>
                <a:gd name="connsiteX7" fmla="*/ 87845 w 482196"/>
                <a:gd name="connsiteY7" fmla="*/ 52456 h 144478"/>
                <a:gd name="connsiteX8" fmla="*/ 29907 w 482196"/>
                <a:gd name="connsiteY8" fmla="*/ 122199 h 144478"/>
                <a:gd name="connsiteX9" fmla="*/ 5933 w 482196"/>
                <a:gd name="connsiteY9" fmla="*/ 124136 h 144478"/>
                <a:gd name="connsiteX10" fmla="*/ 3935 w 482196"/>
                <a:gd name="connsiteY10" fmla="*/ 100889 h 144478"/>
                <a:gd name="connsiteX11" fmla="*/ 61873 w 482196"/>
                <a:gd name="connsiteY11" fmla="*/ 31146 h 144478"/>
                <a:gd name="connsiteX12" fmla="*/ 167759 w 482196"/>
                <a:gd name="connsiteY12" fmla="*/ 8867 h 144478"/>
                <a:gd name="connsiteX13" fmla="*/ 221701 w 482196"/>
                <a:gd name="connsiteY13" fmla="*/ 35021 h 144478"/>
                <a:gd name="connsiteX14" fmla="*/ 264654 w 482196"/>
                <a:gd name="connsiteY14" fmla="*/ 36958 h 144478"/>
                <a:gd name="connsiteX15" fmla="*/ 324589 w 482196"/>
                <a:gd name="connsiteY15" fmla="*/ 14679 h 144478"/>
                <a:gd name="connsiteX16" fmla="*/ 427478 w 482196"/>
                <a:gd name="connsiteY16" fmla="*/ 45676 h 144478"/>
                <a:gd name="connsiteX17" fmla="*/ 479422 w 482196"/>
                <a:gd name="connsiteY17" fmla="*/ 118325 h 144478"/>
                <a:gd name="connsiteX18" fmla="*/ 475427 w 482196"/>
                <a:gd name="connsiteY18" fmla="*/ 141572 h 144478"/>
                <a:gd name="connsiteX19" fmla="*/ 465437 w 482196"/>
                <a:gd name="connsiteY19" fmla="*/ 144478 h 14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2196" h="144478">
                  <a:moveTo>
                    <a:pt x="465437" y="143509"/>
                  </a:moveTo>
                  <a:cubicBezTo>
                    <a:pt x="460443" y="143509"/>
                    <a:pt x="454449" y="140604"/>
                    <a:pt x="451452" y="136729"/>
                  </a:cubicBezTo>
                  <a:lnTo>
                    <a:pt x="399509" y="64080"/>
                  </a:lnTo>
                  <a:cubicBezTo>
                    <a:pt x="385524" y="44707"/>
                    <a:pt x="359552" y="36958"/>
                    <a:pt x="336576" y="45676"/>
                  </a:cubicBezTo>
                  <a:lnTo>
                    <a:pt x="276641" y="67955"/>
                  </a:lnTo>
                  <a:cubicBezTo>
                    <a:pt x="253666" y="76673"/>
                    <a:pt x="228693" y="75704"/>
                    <a:pt x="206717" y="65049"/>
                  </a:cubicBezTo>
                  <a:lnTo>
                    <a:pt x="152775" y="38895"/>
                  </a:lnTo>
                  <a:cubicBezTo>
                    <a:pt x="130799" y="28240"/>
                    <a:pt x="103828" y="34052"/>
                    <a:pt x="87845" y="52456"/>
                  </a:cubicBezTo>
                  <a:lnTo>
                    <a:pt x="29907" y="122199"/>
                  </a:lnTo>
                  <a:cubicBezTo>
                    <a:pt x="23914" y="128980"/>
                    <a:pt x="12926" y="129948"/>
                    <a:pt x="5933" y="124136"/>
                  </a:cubicBezTo>
                  <a:cubicBezTo>
                    <a:pt x="-1059" y="118325"/>
                    <a:pt x="-2058" y="107669"/>
                    <a:pt x="3935" y="100889"/>
                  </a:cubicBezTo>
                  <a:lnTo>
                    <a:pt x="61873" y="31146"/>
                  </a:lnTo>
                  <a:cubicBezTo>
                    <a:pt x="87845" y="149"/>
                    <a:pt x="131797" y="-8569"/>
                    <a:pt x="167759" y="8867"/>
                  </a:cubicBezTo>
                  <a:lnTo>
                    <a:pt x="221701" y="35021"/>
                  </a:lnTo>
                  <a:cubicBezTo>
                    <a:pt x="234686" y="41801"/>
                    <a:pt x="250669" y="41801"/>
                    <a:pt x="264654" y="36958"/>
                  </a:cubicBezTo>
                  <a:lnTo>
                    <a:pt x="324589" y="14679"/>
                  </a:lnTo>
                  <a:cubicBezTo>
                    <a:pt x="362548" y="1118"/>
                    <a:pt x="404503" y="13710"/>
                    <a:pt x="427478" y="45676"/>
                  </a:cubicBezTo>
                  <a:lnTo>
                    <a:pt x="479422" y="118325"/>
                  </a:lnTo>
                  <a:cubicBezTo>
                    <a:pt x="484417" y="126074"/>
                    <a:pt x="482419" y="135760"/>
                    <a:pt x="475427" y="141572"/>
                  </a:cubicBezTo>
                  <a:cubicBezTo>
                    <a:pt x="472430" y="143509"/>
                    <a:pt x="469433" y="144478"/>
                    <a:pt x="465437" y="144478"/>
                  </a:cubicBezTo>
                  <a:close/>
                </a:path>
              </a:pathLst>
            </a:custGeom>
            <a:solidFill>
              <a:srgbClr val="000000"/>
            </a:solidFill>
            <a:ln w="99417" cap="flat">
              <a:noFill/>
              <a:prstDash val="solid"/>
              <a:miter/>
            </a:ln>
          </p:spPr>
          <p:txBody>
            <a:bodyPr rtlCol="0" anchor="ctr"/>
            <a:lstStyle/>
            <a:p>
              <a:endParaRPr lang="es-CL"/>
            </a:p>
          </p:txBody>
        </p:sp>
        <p:sp>
          <p:nvSpPr>
            <p:cNvPr id="32" name="Forma libre 31">
              <a:extLst>
                <a:ext uri="{FF2B5EF4-FFF2-40B4-BE49-F238E27FC236}">
                  <a16:creationId xmlns:a16="http://schemas.microsoft.com/office/drawing/2014/main" id="{7FB056D0-65C8-3CD8-7B6A-BD01ECC45663}"/>
                </a:ext>
              </a:extLst>
            </p:cNvPr>
            <p:cNvSpPr/>
            <p:nvPr/>
          </p:nvSpPr>
          <p:spPr>
            <a:xfrm>
              <a:off x="2188611" y="1908654"/>
              <a:ext cx="112896" cy="185999"/>
            </a:xfrm>
            <a:custGeom>
              <a:avLst/>
              <a:gdLst>
                <a:gd name="connsiteX0" fmla="*/ 86925 w 112896"/>
                <a:gd name="connsiteY0" fmla="*/ 185999 h 185999"/>
                <a:gd name="connsiteX1" fmla="*/ 19 w 112896"/>
                <a:gd name="connsiteY1" fmla="*/ 99789 h 185999"/>
                <a:gd name="connsiteX2" fmla="*/ 19 w 112896"/>
                <a:gd name="connsiteY2" fmla="*/ 84291 h 185999"/>
                <a:gd name="connsiteX3" fmla="*/ 88923 w 112896"/>
                <a:gd name="connsiteY3" fmla="*/ 18 h 185999"/>
                <a:gd name="connsiteX4" fmla="*/ 112897 w 112896"/>
                <a:gd name="connsiteY4" fmla="*/ 23266 h 185999"/>
                <a:gd name="connsiteX5" fmla="*/ 88923 w 112896"/>
                <a:gd name="connsiteY5" fmla="*/ 46513 h 185999"/>
                <a:gd name="connsiteX6" fmla="*/ 48966 w 112896"/>
                <a:gd name="connsiteY6" fmla="*/ 84291 h 185999"/>
                <a:gd name="connsiteX7" fmla="*/ 48966 w 112896"/>
                <a:gd name="connsiteY7" fmla="*/ 99789 h 185999"/>
                <a:gd name="connsiteX8" fmla="*/ 87924 w 112896"/>
                <a:gd name="connsiteY8" fmla="*/ 138535 h 185999"/>
                <a:gd name="connsiteX9" fmla="*/ 111898 w 112896"/>
                <a:gd name="connsiteY9" fmla="*/ 161783 h 185999"/>
                <a:gd name="connsiteX10" fmla="*/ 87924 w 112896"/>
                <a:gd name="connsiteY10" fmla="*/ 185031 h 1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896" h="185999">
                  <a:moveTo>
                    <a:pt x="86925" y="185999"/>
                  </a:moveTo>
                  <a:cubicBezTo>
                    <a:pt x="37978" y="185999"/>
                    <a:pt x="-980" y="147253"/>
                    <a:pt x="19" y="99789"/>
                  </a:cubicBezTo>
                  <a:lnTo>
                    <a:pt x="19" y="84291"/>
                  </a:lnTo>
                  <a:cubicBezTo>
                    <a:pt x="19" y="36827"/>
                    <a:pt x="39976" y="-950"/>
                    <a:pt x="88923" y="18"/>
                  </a:cubicBezTo>
                  <a:cubicBezTo>
                    <a:pt x="101909" y="18"/>
                    <a:pt x="112897" y="10673"/>
                    <a:pt x="112897" y="23266"/>
                  </a:cubicBezTo>
                  <a:cubicBezTo>
                    <a:pt x="112897" y="35858"/>
                    <a:pt x="101909" y="46513"/>
                    <a:pt x="88923" y="46513"/>
                  </a:cubicBezTo>
                  <a:cubicBezTo>
                    <a:pt x="66947" y="46513"/>
                    <a:pt x="48966" y="62980"/>
                    <a:pt x="48966" y="84291"/>
                  </a:cubicBezTo>
                  <a:lnTo>
                    <a:pt x="48966" y="99789"/>
                  </a:lnTo>
                  <a:cubicBezTo>
                    <a:pt x="48966" y="121100"/>
                    <a:pt x="65948" y="138535"/>
                    <a:pt x="87924" y="138535"/>
                  </a:cubicBezTo>
                  <a:cubicBezTo>
                    <a:pt x="100910" y="138535"/>
                    <a:pt x="111898" y="149190"/>
                    <a:pt x="111898" y="161783"/>
                  </a:cubicBezTo>
                  <a:cubicBezTo>
                    <a:pt x="111898" y="174375"/>
                    <a:pt x="100910" y="185031"/>
                    <a:pt x="87924" y="185031"/>
                  </a:cubicBezTo>
                  <a:close/>
                </a:path>
              </a:pathLst>
            </a:custGeom>
            <a:solidFill>
              <a:srgbClr val="000000"/>
            </a:solidFill>
            <a:ln w="99417" cap="flat">
              <a:noFill/>
              <a:prstDash val="solid"/>
              <a:miter/>
            </a:ln>
          </p:spPr>
          <p:txBody>
            <a:bodyPr rtlCol="0" anchor="ctr"/>
            <a:lstStyle/>
            <a:p>
              <a:endParaRPr lang="es-CL"/>
            </a:p>
          </p:txBody>
        </p:sp>
        <p:sp>
          <p:nvSpPr>
            <p:cNvPr id="33" name="Forma libre 32">
              <a:extLst>
                <a:ext uri="{FF2B5EF4-FFF2-40B4-BE49-F238E27FC236}">
                  <a16:creationId xmlns:a16="http://schemas.microsoft.com/office/drawing/2014/main" id="{D5C021DC-7D24-D9CB-FB27-7E4460A85210}"/>
                </a:ext>
              </a:extLst>
            </p:cNvPr>
            <p:cNvSpPr/>
            <p:nvPr/>
          </p:nvSpPr>
          <p:spPr>
            <a:xfrm>
              <a:off x="2719057" y="1912546"/>
              <a:ext cx="111898" cy="185999"/>
            </a:xfrm>
            <a:custGeom>
              <a:avLst/>
              <a:gdLst>
                <a:gd name="connsiteX0" fmla="*/ 23974 w 111898"/>
                <a:gd name="connsiteY0" fmla="*/ 185012 h 185999"/>
                <a:gd name="connsiteX1" fmla="*/ 0 w 111898"/>
                <a:gd name="connsiteY1" fmla="*/ 161765 h 185999"/>
                <a:gd name="connsiteX2" fmla="*/ 23974 w 111898"/>
                <a:gd name="connsiteY2" fmla="*/ 138517 h 185999"/>
                <a:gd name="connsiteX3" fmla="*/ 63931 w 111898"/>
                <a:gd name="connsiteY3" fmla="*/ 100740 h 185999"/>
                <a:gd name="connsiteX4" fmla="*/ 63931 w 111898"/>
                <a:gd name="connsiteY4" fmla="*/ 85241 h 185999"/>
                <a:gd name="connsiteX5" fmla="*/ 24973 w 111898"/>
                <a:gd name="connsiteY5" fmla="*/ 46495 h 185999"/>
                <a:gd name="connsiteX6" fmla="*/ 999 w 111898"/>
                <a:gd name="connsiteY6" fmla="*/ 23248 h 185999"/>
                <a:gd name="connsiteX7" fmla="*/ 24973 w 111898"/>
                <a:gd name="connsiteY7" fmla="*/ 0 h 185999"/>
                <a:gd name="connsiteX8" fmla="*/ 111879 w 111898"/>
                <a:gd name="connsiteY8" fmla="*/ 86210 h 185999"/>
                <a:gd name="connsiteX9" fmla="*/ 111879 w 111898"/>
                <a:gd name="connsiteY9" fmla="*/ 101708 h 185999"/>
                <a:gd name="connsiteX10" fmla="*/ 22975 w 111898"/>
                <a:gd name="connsiteY10" fmla="*/ 185981 h 1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898" h="185999">
                  <a:moveTo>
                    <a:pt x="23974" y="185012"/>
                  </a:moveTo>
                  <a:cubicBezTo>
                    <a:pt x="10988" y="185012"/>
                    <a:pt x="0" y="174357"/>
                    <a:pt x="0" y="161765"/>
                  </a:cubicBezTo>
                  <a:cubicBezTo>
                    <a:pt x="0" y="149172"/>
                    <a:pt x="10988" y="138517"/>
                    <a:pt x="23974" y="138517"/>
                  </a:cubicBezTo>
                  <a:cubicBezTo>
                    <a:pt x="45950" y="138517"/>
                    <a:pt x="63931" y="122050"/>
                    <a:pt x="63931" y="100740"/>
                  </a:cubicBezTo>
                  <a:lnTo>
                    <a:pt x="63931" y="85241"/>
                  </a:lnTo>
                  <a:cubicBezTo>
                    <a:pt x="63931" y="63931"/>
                    <a:pt x="46949" y="46495"/>
                    <a:pt x="24973" y="46495"/>
                  </a:cubicBezTo>
                  <a:cubicBezTo>
                    <a:pt x="11987" y="46495"/>
                    <a:pt x="999" y="35840"/>
                    <a:pt x="999" y="23248"/>
                  </a:cubicBezTo>
                  <a:cubicBezTo>
                    <a:pt x="999" y="10655"/>
                    <a:pt x="11987" y="0"/>
                    <a:pt x="24973" y="0"/>
                  </a:cubicBezTo>
                  <a:cubicBezTo>
                    <a:pt x="73920" y="0"/>
                    <a:pt x="112878" y="38746"/>
                    <a:pt x="111879" y="86210"/>
                  </a:cubicBezTo>
                  <a:lnTo>
                    <a:pt x="111879" y="101708"/>
                  </a:lnTo>
                  <a:cubicBezTo>
                    <a:pt x="111879" y="149172"/>
                    <a:pt x="71922" y="186950"/>
                    <a:pt x="22975" y="185981"/>
                  </a:cubicBezTo>
                  <a:close/>
                </a:path>
              </a:pathLst>
            </a:custGeom>
            <a:solidFill>
              <a:srgbClr val="000000"/>
            </a:solidFill>
            <a:ln w="99417" cap="flat">
              <a:noFill/>
              <a:prstDash val="solid"/>
              <a:miter/>
            </a:ln>
          </p:spPr>
          <p:txBody>
            <a:bodyPr rtlCol="0" anchor="ctr"/>
            <a:lstStyle/>
            <a:p>
              <a:endParaRPr lang="es-CL"/>
            </a:p>
          </p:txBody>
        </p:sp>
        <p:sp>
          <p:nvSpPr>
            <p:cNvPr id="34" name="Forma libre 33">
              <a:extLst>
                <a:ext uri="{FF2B5EF4-FFF2-40B4-BE49-F238E27FC236}">
                  <a16:creationId xmlns:a16="http://schemas.microsoft.com/office/drawing/2014/main" id="{2009D2A0-280C-BC51-6796-782EFB10F641}"/>
                </a:ext>
              </a:extLst>
            </p:cNvPr>
            <p:cNvSpPr/>
            <p:nvPr/>
          </p:nvSpPr>
          <p:spPr>
            <a:xfrm>
              <a:off x="2376414" y="2317443"/>
              <a:ext cx="256735" cy="149172"/>
            </a:xfrm>
            <a:custGeom>
              <a:avLst/>
              <a:gdLst>
                <a:gd name="connsiteX0" fmla="*/ 127875 w 256735"/>
                <a:gd name="connsiteY0" fmla="*/ 149172 h 149172"/>
                <a:gd name="connsiteX1" fmla="*/ 13 w 256735"/>
                <a:gd name="connsiteY1" fmla="*/ 23248 h 149172"/>
                <a:gd name="connsiteX2" fmla="*/ 23987 w 256735"/>
                <a:gd name="connsiteY2" fmla="*/ 0 h 149172"/>
                <a:gd name="connsiteX3" fmla="*/ 47961 w 256735"/>
                <a:gd name="connsiteY3" fmla="*/ 23248 h 149172"/>
                <a:gd name="connsiteX4" fmla="*/ 127875 w 256735"/>
                <a:gd name="connsiteY4" fmla="*/ 101708 h 149172"/>
                <a:gd name="connsiteX5" fmla="*/ 208787 w 256735"/>
                <a:gd name="connsiteY5" fmla="*/ 24216 h 149172"/>
                <a:gd name="connsiteX6" fmla="*/ 232762 w 256735"/>
                <a:gd name="connsiteY6" fmla="*/ 969 h 149172"/>
                <a:gd name="connsiteX7" fmla="*/ 256736 w 256735"/>
                <a:gd name="connsiteY7" fmla="*/ 24216 h 149172"/>
                <a:gd name="connsiteX8" fmla="*/ 126876 w 256735"/>
                <a:gd name="connsiteY8" fmla="*/ 148204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735" h="149172">
                  <a:moveTo>
                    <a:pt x="127875" y="149172"/>
                  </a:moveTo>
                  <a:cubicBezTo>
                    <a:pt x="56951" y="149172"/>
                    <a:pt x="-986" y="92022"/>
                    <a:pt x="13" y="23248"/>
                  </a:cubicBezTo>
                  <a:cubicBezTo>
                    <a:pt x="13" y="10655"/>
                    <a:pt x="11001" y="0"/>
                    <a:pt x="23987" y="0"/>
                  </a:cubicBezTo>
                  <a:cubicBezTo>
                    <a:pt x="36973" y="0"/>
                    <a:pt x="47961" y="10655"/>
                    <a:pt x="47961" y="23248"/>
                  </a:cubicBezTo>
                  <a:cubicBezTo>
                    <a:pt x="47961" y="65868"/>
                    <a:pt x="83922" y="101708"/>
                    <a:pt x="127875" y="101708"/>
                  </a:cubicBezTo>
                  <a:cubicBezTo>
                    <a:pt x="171827" y="101708"/>
                    <a:pt x="208787" y="66837"/>
                    <a:pt x="208787" y="24216"/>
                  </a:cubicBezTo>
                  <a:cubicBezTo>
                    <a:pt x="208787" y="11624"/>
                    <a:pt x="219776" y="969"/>
                    <a:pt x="232762" y="969"/>
                  </a:cubicBezTo>
                  <a:cubicBezTo>
                    <a:pt x="245748" y="969"/>
                    <a:pt x="256736" y="11624"/>
                    <a:pt x="256736" y="24216"/>
                  </a:cubicBezTo>
                  <a:cubicBezTo>
                    <a:pt x="256736" y="92990"/>
                    <a:pt x="197799" y="149172"/>
                    <a:pt x="126876" y="148204"/>
                  </a:cubicBezTo>
                  <a:close/>
                </a:path>
              </a:pathLst>
            </a:custGeom>
            <a:solidFill>
              <a:srgbClr val="000000"/>
            </a:solidFill>
            <a:ln w="99417" cap="flat">
              <a:noFill/>
              <a:prstDash val="solid"/>
              <a:miter/>
            </a:ln>
          </p:spPr>
          <p:txBody>
            <a:bodyPr rtlCol="0" anchor="ctr"/>
            <a:lstStyle/>
            <a:p>
              <a:endParaRPr lang="es-CL"/>
            </a:p>
          </p:txBody>
        </p:sp>
        <p:sp>
          <p:nvSpPr>
            <p:cNvPr id="35" name="Forma libre 34">
              <a:extLst>
                <a:ext uri="{FF2B5EF4-FFF2-40B4-BE49-F238E27FC236}">
                  <a16:creationId xmlns:a16="http://schemas.microsoft.com/office/drawing/2014/main" id="{D53445FA-2FE4-6114-84DE-6222852B3843}"/>
                </a:ext>
              </a:extLst>
            </p:cNvPr>
            <p:cNvSpPr/>
            <p:nvPr/>
          </p:nvSpPr>
          <p:spPr>
            <a:xfrm>
              <a:off x="2145676" y="2295583"/>
              <a:ext cx="259286" cy="265959"/>
            </a:xfrm>
            <a:custGeom>
              <a:avLst/>
              <a:gdLst>
                <a:gd name="connsiteX0" fmla="*/ 255724 w 259286"/>
                <a:gd name="connsiteY0" fmla="*/ 12173 h 265959"/>
                <a:gd name="connsiteX1" fmla="*/ 225756 w 259286"/>
                <a:gd name="connsiteY1" fmla="*/ 2486 h 265959"/>
                <a:gd name="connsiteX2" fmla="*/ 127862 w 259286"/>
                <a:gd name="connsiteY2" fmla="*/ 50919 h 265959"/>
                <a:gd name="connsiteX3" fmla="*/ 1998 w 259286"/>
                <a:gd name="connsiteY3" fmla="*/ 198154 h 265959"/>
                <a:gd name="connsiteX4" fmla="*/ 1998 w 259286"/>
                <a:gd name="connsiteY4" fmla="*/ 201060 h 265959"/>
                <a:gd name="connsiteX5" fmla="*/ 0 w 259286"/>
                <a:gd name="connsiteY5" fmla="*/ 265959 h 265959"/>
                <a:gd name="connsiteX6" fmla="*/ 44952 w 259286"/>
                <a:gd name="connsiteY6" fmla="*/ 265959 h 265959"/>
                <a:gd name="connsiteX7" fmla="*/ 46949 w 259286"/>
                <a:gd name="connsiteY7" fmla="*/ 203966 h 265959"/>
                <a:gd name="connsiteX8" fmla="*/ 143845 w 259286"/>
                <a:gd name="connsiteY8" fmla="*/ 92571 h 265959"/>
                <a:gd name="connsiteX9" fmla="*/ 146842 w 259286"/>
                <a:gd name="connsiteY9" fmla="*/ 91602 h 265959"/>
                <a:gd name="connsiteX10" fmla="*/ 246734 w 259286"/>
                <a:gd name="connsiteY10" fmla="*/ 43170 h 265959"/>
                <a:gd name="connsiteX11" fmla="*/ 256723 w 259286"/>
                <a:gd name="connsiteY11" fmla="*/ 14110 h 26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286" h="265959">
                  <a:moveTo>
                    <a:pt x="255724" y="12173"/>
                  </a:moveTo>
                  <a:cubicBezTo>
                    <a:pt x="249730" y="1518"/>
                    <a:pt x="236744" y="-3326"/>
                    <a:pt x="225756" y="2486"/>
                  </a:cubicBezTo>
                  <a:lnTo>
                    <a:pt x="127862" y="50919"/>
                  </a:lnTo>
                  <a:cubicBezTo>
                    <a:pt x="60934" y="73198"/>
                    <a:pt x="12986" y="129380"/>
                    <a:pt x="1998" y="198154"/>
                  </a:cubicBezTo>
                  <a:cubicBezTo>
                    <a:pt x="1998" y="198154"/>
                    <a:pt x="1998" y="200091"/>
                    <a:pt x="1998" y="201060"/>
                  </a:cubicBezTo>
                  <a:lnTo>
                    <a:pt x="0" y="265959"/>
                  </a:lnTo>
                  <a:lnTo>
                    <a:pt x="44952" y="265959"/>
                  </a:lnTo>
                  <a:cubicBezTo>
                    <a:pt x="44952" y="265959"/>
                    <a:pt x="46949" y="203966"/>
                    <a:pt x="46949" y="203966"/>
                  </a:cubicBezTo>
                  <a:cubicBezTo>
                    <a:pt x="55940" y="152627"/>
                    <a:pt x="92900" y="110007"/>
                    <a:pt x="143845" y="92571"/>
                  </a:cubicBezTo>
                  <a:cubicBezTo>
                    <a:pt x="143845" y="92571"/>
                    <a:pt x="145843" y="92571"/>
                    <a:pt x="146842" y="91602"/>
                  </a:cubicBezTo>
                  <a:lnTo>
                    <a:pt x="246734" y="43170"/>
                  </a:lnTo>
                  <a:cubicBezTo>
                    <a:pt x="257722" y="37358"/>
                    <a:pt x="262716" y="24765"/>
                    <a:pt x="256723" y="14110"/>
                  </a:cubicBezTo>
                  <a:close/>
                </a:path>
              </a:pathLst>
            </a:custGeom>
            <a:solidFill>
              <a:srgbClr val="000000"/>
            </a:solidFill>
            <a:ln w="99417" cap="flat">
              <a:noFill/>
              <a:prstDash val="solid"/>
              <a:miter/>
            </a:ln>
          </p:spPr>
          <p:txBody>
            <a:bodyPr rtlCol="0" anchor="ctr"/>
            <a:lstStyle/>
            <a:p>
              <a:endParaRPr lang="es-CL"/>
            </a:p>
          </p:txBody>
        </p:sp>
        <p:sp>
          <p:nvSpPr>
            <p:cNvPr id="36" name="Forma libre 35">
              <a:extLst>
                <a:ext uri="{FF2B5EF4-FFF2-40B4-BE49-F238E27FC236}">
                  <a16:creationId xmlns:a16="http://schemas.microsoft.com/office/drawing/2014/main" id="{292A7AB4-74B9-5D31-F0E0-3E3018710A66}"/>
                </a:ext>
              </a:extLst>
            </p:cNvPr>
            <p:cNvSpPr/>
            <p:nvPr/>
          </p:nvSpPr>
          <p:spPr>
            <a:xfrm>
              <a:off x="2634021" y="2296977"/>
              <a:ext cx="253854" cy="267471"/>
            </a:xfrm>
            <a:custGeom>
              <a:avLst/>
              <a:gdLst>
                <a:gd name="connsiteX0" fmla="*/ 2126 w 253854"/>
                <a:gd name="connsiteY0" fmla="*/ 11748 h 267471"/>
                <a:gd name="connsiteX1" fmla="*/ 33093 w 253854"/>
                <a:gd name="connsiteY1" fmla="*/ 2062 h 267471"/>
                <a:gd name="connsiteX2" fmla="*/ 130987 w 253854"/>
                <a:gd name="connsiteY2" fmla="*/ 51463 h 267471"/>
                <a:gd name="connsiteX3" fmla="*/ 253854 w 253854"/>
                <a:gd name="connsiteY3" fmla="*/ 199666 h 267471"/>
                <a:gd name="connsiteX4" fmla="*/ 253854 w 253854"/>
                <a:gd name="connsiteY4" fmla="*/ 202572 h 267471"/>
                <a:gd name="connsiteX5" fmla="*/ 253854 w 253854"/>
                <a:gd name="connsiteY5" fmla="*/ 267472 h 267471"/>
                <a:gd name="connsiteX6" fmla="*/ 209902 w 253854"/>
                <a:gd name="connsiteY6" fmla="*/ 267472 h 267471"/>
                <a:gd name="connsiteX7" fmla="*/ 209902 w 253854"/>
                <a:gd name="connsiteY7" fmla="*/ 204510 h 267471"/>
                <a:gd name="connsiteX8" fmla="*/ 114005 w 253854"/>
                <a:gd name="connsiteY8" fmla="*/ 92146 h 267471"/>
                <a:gd name="connsiteX9" fmla="*/ 111008 w 253854"/>
                <a:gd name="connsiteY9" fmla="*/ 91177 h 267471"/>
                <a:gd name="connsiteX10" fmla="*/ 12115 w 253854"/>
                <a:gd name="connsiteY10" fmla="*/ 40808 h 267471"/>
                <a:gd name="connsiteX11" fmla="*/ 2126 w 253854"/>
                <a:gd name="connsiteY11" fmla="*/ 10779 h 26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854" h="267471">
                  <a:moveTo>
                    <a:pt x="2126" y="11748"/>
                  </a:moveTo>
                  <a:cubicBezTo>
                    <a:pt x="8120" y="1093"/>
                    <a:pt x="21106" y="-2782"/>
                    <a:pt x="33093" y="2062"/>
                  </a:cubicBezTo>
                  <a:lnTo>
                    <a:pt x="130987" y="51463"/>
                  </a:lnTo>
                  <a:cubicBezTo>
                    <a:pt x="197915" y="74710"/>
                    <a:pt x="244864" y="131861"/>
                    <a:pt x="253854" y="199666"/>
                  </a:cubicBezTo>
                  <a:cubicBezTo>
                    <a:pt x="253854" y="199666"/>
                    <a:pt x="253854" y="201604"/>
                    <a:pt x="253854" y="202572"/>
                  </a:cubicBezTo>
                  <a:lnTo>
                    <a:pt x="253854" y="267472"/>
                  </a:lnTo>
                  <a:cubicBezTo>
                    <a:pt x="239869" y="267472"/>
                    <a:pt x="224886" y="267472"/>
                    <a:pt x="209902" y="267472"/>
                  </a:cubicBezTo>
                  <a:lnTo>
                    <a:pt x="209902" y="204510"/>
                  </a:lnTo>
                  <a:cubicBezTo>
                    <a:pt x="200911" y="152202"/>
                    <a:pt x="164950" y="109582"/>
                    <a:pt x="114005" y="92146"/>
                  </a:cubicBezTo>
                  <a:cubicBezTo>
                    <a:pt x="114005" y="92146"/>
                    <a:pt x="112007" y="92146"/>
                    <a:pt x="111008" y="91177"/>
                  </a:cubicBezTo>
                  <a:lnTo>
                    <a:pt x="12115" y="40808"/>
                  </a:lnTo>
                  <a:cubicBezTo>
                    <a:pt x="1127" y="34996"/>
                    <a:pt x="-2869" y="22403"/>
                    <a:pt x="2126" y="10779"/>
                  </a:cubicBezTo>
                  <a:close/>
                </a:path>
              </a:pathLst>
            </a:custGeom>
            <a:solidFill>
              <a:srgbClr val="000000"/>
            </a:solidFill>
            <a:ln w="99417" cap="flat">
              <a:noFill/>
              <a:prstDash val="solid"/>
              <a:miter/>
            </a:ln>
          </p:spPr>
          <p:txBody>
            <a:bodyPr rtlCol="0" anchor="ctr"/>
            <a:lstStyle/>
            <a:p>
              <a:endParaRPr lang="es-CL"/>
            </a:p>
          </p:txBody>
        </p:sp>
        <p:sp>
          <p:nvSpPr>
            <p:cNvPr id="37" name="Forma libre 36">
              <a:extLst>
                <a:ext uri="{FF2B5EF4-FFF2-40B4-BE49-F238E27FC236}">
                  <a16:creationId xmlns:a16="http://schemas.microsoft.com/office/drawing/2014/main" id="{DBEEBECB-6533-09B1-FAD7-4B098BD224EE}"/>
                </a:ext>
              </a:extLst>
            </p:cNvPr>
            <p:cNvSpPr/>
            <p:nvPr/>
          </p:nvSpPr>
          <p:spPr>
            <a:xfrm>
              <a:off x="1456420" y="1652928"/>
              <a:ext cx="534608" cy="680046"/>
            </a:xfrm>
            <a:custGeom>
              <a:avLst/>
              <a:gdLst>
                <a:gd name="connsiteX0" fmla="*/ 264714 w 534608"/>
                <a:gd name="connsiteY0" fmla="*/ 679044 h 680046"/>
                <a:gd name="connsiteX1" fmla="*/ 37959 w 534608"/>
                <a:gd name="connsiteY1" fmla="*/ 572493 h 680046"/>
                <a:gd name="connsiteX2" fmla="*/ 0 w 534608"/>
                <a:gd name="connsiteY2" fmla="*/ 338079 h 680046"/>
                <a:gd name="connsiteX3" fmla="*/ 34962 w 534608"/>
                <a:gd name="connsiteY3" fmla="*/ 104634 h 680046"/>
                <a:gd name="connsiteX4" fmla="*/ 269709 w 534608"/>
                <a:gd name="connsiteY4" fmla="*/ 20 h 680046"/>
                <a:gd name="connsiteX5" fmla="*/ 501459 w 534608"/>
                <a:gd name="connsiteY5" fmla="*/ 107540 h 680046"/>
                <a:gd name="connsiteX6" fmla="*/ 534423 w 534608"/>
                <a:gd name="connsiteY6" fmla="*/ 341954 h 680046"/>
                <a:gd name="connsiteX7" fmla="*/ 534423 w 534608"/>
                <a:gd name="connsiteY7" fmla="*/ 362296 h 680046"/>
                <a:gd name="connsiteX8" fmla="*/ 470492 w 534608"/>
                <a:gd name="connsiteY8" fmla="*/ 619957 h 680046"/>
                <a:gd name="connsiteX9" fmla="*/ 264714 w 534608"/>
                <a:gd name="connsiteY9" fmla="*/ 680013 h 680046"/>
                <a:gd name="connsiteX10" fmla="*/ 269709 w 534608"/>
                <a:gd name="connsiteY10" fmla="*/ 50390 h 680046"/>
                <a:gd name="connsiteX11" fmla="*/ 52943 w 534608"/>
                <a:gd name="connsiteY11" fmla="*/ 338079 h 680046"/>
                <a:gd name="connsiteX12" fmla="*/ 265713 w 534608"/>
                <a:gd name="connsiteY12" fmla="*/ 628675 h 680046"/>
                <a:gd name="connsiteX13" fmla="*/ 434531 w 534608"/>
                <a:gd name="connsiteY13" fmla="*/ 583148 h 680046"/>
                <a:gd name="connsiteX14" fmla="*/ 482479 w 534608"/>
                <a:gd name="connsiteY14" fmla="*/ 361327 h 680046"/>
                <a:gd name="connsiteX15" fmla="*/ 482479 w 534608"/>
                <a:gd name="connsiteY15" fmla="*/ 340017 h 680046"/>
                <a:gd name="connsiteX16" fmla="*/ 269709 w 534608"/>
                <a:gd name="connsiteY16" fmla="*/ 49421 h 6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4608" h="680046">
                  <a:moveTo>
                    <a:pt x="264714" y="679044"/>
                  </a:moveTo>
                  <a:cubicBezTo>
                    <a:pt x="150837" y="679044"/>
                    <a:pt x="76917" y="643204"/>
                    <a:pt x="37959" y="572493"/>
                  </a:cubicBezTo>
                  <a:cubicBezTo>
                    <a:pt x="1998" y="507593"/>
                    <a:pt x="0" y="421383"/>
                    <a:pt x="0" y="338079"/>
                  </a:cubicBezTo>
                  <a:cubicBezTo>
                    <a:pt x="0" y="249932"/>
                    <a:pt x="999" y="166628"/>
                    <a:pt x="34962" y="104634"/>
                  </a:cubicBezTo>
                  <a:cubicBezTo>
                    <a:pt x="73920" y="32954"/>
                    <a:pt x="148839" y="-948"/>
                    <a:pt x="269709" y="20"/>
                  </a:cubicBezTo>
                  <a:cubicBezTo>
                    <a:pt x="390578" y="989"/>
                    <a:pt x="463500" y="35860"/>
                    <a:pt x="501459" y="107540"/>
                  </a:cubicBezTo>
                  <a:cubicBezTo>
                    <a:pt x="533424" y="167597"/>
                    <a:pt x="535422" y="246058"/>
                    <a:pt x="534423" y="341954"/>
                  </a:cubicBezTo>
                  <a:cubicBezTo>
                    <a:pt x="534423" y="348734"/>
                    <a:pt x="534423" y="355515"/>
                    <a:pt x="534423" y="362296"/>
                  </a:cubicBezTo>
                  <a:cubicBezTo>
                    <a:pt x="534423" y="464004"/>
                    <a:pt x="534423" y="559900"/>
                    <a:pt x="470492" y="619957"/>
                  </a:cubicBezTo>
                  <a:cubicBezTo>
                    <a:pt x="427539" y="660640"/>
                    <a:pt x="360611" y="680982"/>
                    <a:pt x="264714" y="680013"/>
                  </a:cubicBezTo>
                  <a:close/>
                  <a:moveTo>
                    <a:pt x="269709" y="50390"/>
                  </a:moveTo>
                  <a:cubicBezTo>
                    <a:pt x="54941" y="48453"/>
                    <a:pt x="53942" y="163722"/>
                    <a:pt x="52943" y="338079"/>
                  </a:cubicBezTo>
                  <a:cubicBezTo>
                    <a:pt x="51944" y="512437"/>
                    <a:pt x="65929" y="626737"/>
                    <a:pt x="265713" y="628675"/>
                  </a:cubicBezTo>
                  <a:cubicBezTo>
                    <a:pt x="346626" y="628675"/>
                    <a:pt x="402566" y="614145"/>
                    <a:pt x="434531" y="583148"/>
                  </a:cubicBezTo>
                  <a:cubicBezTo>
                    <a:pt x="481480" y="537621"/>
                    <a:pt x="481480" y="456255"/>
                    <a:pt x="482479" y="361327"/>
                  </a:cubicBezTo>
                  <a:cubicBezTo>
                    <a:pt x="482479" y="354546"/>
                    <a:pt x="482479" y="347766"/>
                    <a:pt x="482479" y="340017"/>
                  </a:cubicBezTo>
                  <a:cubicBezTo>
                    <a:pt x="483478" y="155004"/>
                    <a:pt x="474488" y="51359"/>
                    <a:pt x="269709" y="49421"/>
                  </a:cubicBezTo>
                  <a:close/>
                </a:path>
              </a:pathLst>
            </a:custGeom>
            <a:solidFill>
              <a:srgbClr val="000000"/>
            </a:solidFill>
            <a:ln w="99417" cap="flat">
              <a:noFill/>
              <a:prstDash val="solid"/>
              <a:miter/>
            </a:ln>
          </p:spPr>
          <p:txBody>
            <a:bodyPr rtlCol="0" anchor="ctr"/>
            <a:lstStyle/>
            <a:p>
              <a:endParaRPr lang="es-CL"/>
            </a:p>
          </p:txBody>
        </p:sp>
        <p:sp>
          <p:nvSpPr>
            <p:cNvPr id="38" name="Forma libre 37">
              <a:extLst>
                <a:ext uri="{FF2B5EF4-FFF2-40B4-BE49-F238E27FC236}">
                  <a16:creationId xmlns:a16="http://schemas.microsoft.com/office/drawing/2014/main" id="{9BAD651F-5F53-8BC3-5F83-4997A86DCAAF}"/>
                </a:ext>
              </a:extLst>
            </p:cNvPr>
            <p:cNvSpPr/>
            <p:nvPr/>
          </p:nvSpPr>
          <p:spPr>
            <a:xfrm>
              <a:off x="1351521" y="1931907"/>
              <a:ext cx="157842" cy="242175"/>
            </a:xfrm>
            <a:custGeom>
              <a:avLst/>
              <a:gdLst>
                <a:gd name="connsiteX0" fmla="*/ 129872 w 157842"/>
                <a:gd name="connsiteY0" fmla="*/ 242176 h 242175"/>
                <a:gd name="connsiteX1" fmla="*/ 13 w 157842"/>
                <a:gd name="connsiteY1" fmla="*/ 120126 h 242175"/>
                <a:gd name="connsiteX2" fmla="*/ 131870 w 157842"/>
                <a:gd name="connsiteY2" fmla="*/ 13 h 242175"/>
                <a:gd name="connsiteX3" fmla="*/ 157842 w 157842"/>
                <a:gd name="connsiteY3" fmla="*/ 25198 h 242175"/>
                <a:gd name="connsiteX4" fmla="*/ 131870 w 157842"/>
                <a:gd name="connsiteY4" fmla="*/ 50383 h 242175"/>
                <a:gd name="connsiteX5" fmla="*/ 52955 w 157842"/>
                <a:gd name="connsiteY5" fmla="*/ 120126 h 242175"/>
                <a:gd name="connsiteX6" fmla="*/ 130871 w 157842"/>
                <a:gd name="connsiteY6" fmla="*/ 190837 h 242175"/>
                <a:gd name="connsiteX7" fmla="*/ 156843 w 157842"/>
                <a:gd name="connsiteY7" fmla="*/ 216022 h 242175"/>
                <a:gd name="connsiteX8" fmla="*/ 130871 w 157842"/>
                <a:gd name="connsiteY8" fmla="*/ 241207 h 24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842" h="242175">
                  <a:moveTo>
                    <a:pt x="129872" y="242176"/>
                  </a:moveTo>
                  <a:cubicBezTo>
                    <a:pt x="57950" y="242176"/>
                    <a:pt x="-986" y="186962"/>
                    <a:pt x="13" y="120126"/>
                  </a:cubicBezTo>
                  <a:cubicBezTo>
                    <a:pt x="1011" y="53289"/>
                    <a:pt x="59948" y="-956"/>
                    <a:pt x="131870" y="13"/>
                  </a:cubicBezTo>
                  <a:cubicBezTo>
                    <a:pt x="146854" y="13"/>
                    <a:pt x="157842" y="11637"/>
                    <a:pt x="157842" y="25198"/>
                  </a:cubicBezTo>
                  <a:cubicBezTo>
                    <a:pt x="157842" y="38759"/>
                    <a:pt x="145855" y="50383"/>
                    <a:pt x="131870" y="50383"/>
                  </a:cubicBezTo>
                  <a:cubicBezTo>
                    <a:pt x="88917" y="50383"/>
                    <a:pt x="52955" y="81379"/>
                    <a:pt x="52955" y="120126"/>
                  </a:cubicBezTo>
                  <a:cubicBezTo>
                    <a:pt x="52955" y="158872"/>
                    <a:pt x="87918" y="190837"/>
                    <a:pt x="130871" y="190837"/>
                  </a:cubicBezTo>
                  <a:cubicBezTo>
                    <a:pt x="145855" y="190837"/>
                    <a:pt x="156843" y="202461"/>
                    <a:pt x="156843" y="216022"/>
                  </a:cubicBezTo>
                  <a:cubicBezTo>
                    <a:pt x="156843" y="229583"/>
                    <a:pt x="144856" y="241207"/>
                    <a:pt x="130871" y="241207"/>
                  </a:cubicBezTo>
                  <a:close/>
                </a:path>
              </a:pathLst>
            </a:custGeom>
            <a:solidFill>
              <a:srgbClr val="000000"/>
            </a:solidFill>
            <a:ln w="99417" cap="flat">
              <a:noFill/>
              <a:prstDash val="solid"/>
              <a:miter/>
            </a:ln>
          </p:spPr>
          <p:txBody>
            <a:bodyPr rtlCol="0" anchor="ctr"/>
            <a:lstStyle/>
            <a:p>
              <a:endParaRPr lang="es-CL"/>
            </a:p>
          </p:txBody>
        </p:sp>
        <p:sp>
          <p:nvSpPr>
            <p:cNvPr id="39" name="Forma libre 38">
              <a:extLst>
                <a:ext uri="{FF2B5EF4-FFF2-40B4-BE49-F238E27FC236}">
                  <a16:creationId xmlns:a16="http://schemas.microsoft.com/office/drawing/2014/main" id="{200FAF38-9541-B920-1106-AAE9707122F4}"/>
                </a:ext>
              </a:extLst>
            </p:cNvPr>
            <p:cNvSpPr/>
            <p:nvPr/>
          </p:nvSpPr>
          <p:spPr>
            <a:xfrm>
              <a:off x="1356380" y="1727053"/>
              <a:ext cx="177452" cy="291076"/>
            </a:xfrm>
            <a:custGeom>
              <a:avLst/>
              <a:gdLst>
                <a:gd name="connsiteX0" fmla="*/ 31114 w 177452"/>
                <a:gd name="connsiteY0" fmla="*/ 291076 h 291076"/>
                <a:gd name="connsiteX1" fmla="*/ 5142 w 177452"/>
                <a:gd name="connsiteY1" fmla="*/ 269766 h 291076"/>
                <a:gd name="connsiteX2" fmla="*/ 1147 w 177452"/>
                <a:gd name="connsiteY2" fmla="*/ 242644 h 291076"/>
                <a:gd name="connsiteX3" fmla="*/ 1147 w 177452"/>
                <a:gd name="connsiteY3" fmla="*/ 236832 h 291076"/>
                <a:gd name="connsiteX4" fmla="*/ 142994 w 177452"/>
                <a:gd name="connsiteY4" fmla="*/ 1450 h 291076"/>
                <a:gd name="connsiteX5" fmla="*/ 175958 w 177452"/>
                <a:gd name="connsiteY5" fmla="*/ 17917 h 291076"/>
                <a:gd name="connsiteX6" fmla="*/ 158976 w 177452"/>
                <a:gd name="connsiteY6" fmla="*/ 49882 h 291076"/>
                <a:gd name="connsiteX7" fmla="*/ 53091 w 177452"/>
                <a:gd name="connsiteY7" fmla="*/ 232957 h 291076"/>
                <a:gd name="connsiteX8" fmla="*/ 53091 w 177452"/>
                <a:gd name="connsiteY8" fmla="*/ 234894 h 291076"/>
                <a:gd name="connsiteX9" fmla="*/ 57086 w 177452"/>
                <a:gd name="connsiteY9" fmla="*/ 262017 h 291076"/>
                <a:gd name="connsiteX10" fmla="*/ 35110 w 177452"/>
                <a:gd name="connsiteY10" fmla="*/ 291076 h 291076"/>
                <a:gd name="connsiteX11" fmla="*/ 31114 w 177452"/>
                <a:gd name="connsiteY11" fmla="*/ 291076 h 29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452" h="291076">
                  <a:moveTo>
                    <a:pt x="31114" y="291076"/>
                  </a:moveTo>
                  <a:cubicBezTo>
                    <a:pt x="18128" y="291076"/>
                    <a:pt x="7140" y="282358"/>
                    <a:pt x="5142" y="269766"/>
                  </a:cubicBezTo>
                  <a:lnTo>
                    <a:pt x="1147" y="242644"/>
                  </a:lnTo>
                  <a:cubicBezTo>
                    <a:pt x="1147" y="242644"/>
                    <a:pt x="1147" y="238769"/>
                    <a:pt x="1147" y="236832"/>
                  </a:cubicBezTo>
                  <a:cubicBezTo>
                    <a:pt x="-8843" y="124468"/>
                    <a:pt x="47097" y="32446"/>
                    <a:pt x="142994" y="1450"/>
                  </a:cubicBezTo>
                  <a:cubicBezTo>
                    <a:pt x="156979" y="-3394"/>
                    <a:pt x="171962" y="4355"/>
                    <a:pt x="175958" y="17917"/>
                  </a:cubicBezTo>
                  <a:cubicBezTo>
                    <a:pt x="180953" y="31478"/>
                    <a:pt x="172961" y="46007"/>
                    <a:pt x="158976" y="49882"/>
                  </a:cubicBezTo>
                  <a:cubicBezTo>
                    <a:pt x="102038" y="68286"/>
                    <a:pt x="44100" y="126405"/>
                    <a:pt x="53091" y="232957"/>
                  </a:cubicBezTo>
                  <a:cubicBezTo>
                    <a:pt x="53091" y="232957"/>
                    <a:pt x="53091" y="233926"/>
                    <a:pt x="53091" y="234894"/>
                  </a:cubicBezTo>
                  <a:lnTo>
                    <a:pt x="57086" y="262017"/>
                  </a:lnTo>
                  <a:cubicBezTo>
                    <a:pt x="59084" y="275578"/>
                    <a:pt x="49095" y="289139"/>
                    <a:pt x="35110" y="291076"/>
                  </a:cubicBezTo>
                  <a:cubicBezTo>
                    <a:pt x="34111" y="291076"/>
                    <a:pt x="32113" y="291076"/>
                    <a:pt x="31114" y="291076"/>
                  </a:cubicBezTo>
                  <a:close/>
                </a:path>
              </a:pathLst>
            </a:custGeom>
            <a:solidFill>
              <a:srgbClr val="000000"/>
            </a:solidFill>
            <a:ln w="99417" cap="flat">
              <a:noFill/>
              <a:prstDash val="solid"/>
              <a:miter/>
            </a:ln>
          </p:spPr>
          <p:txBody>
            <a:bodyPr rtlCol="0" anchor="ctr"/>
            <a:lstStyle/>
            <a:p>
              <a:endParaRPr lang="es-CL"/>
            </a:p>
          </p:txBody>
        </p:sp>
        <p:sp>
          <p:nvSpPr>
            <p:cNvPr id="40" name="Forma libre 39">
              <a:extLst>
                <a:ext uri="{FF2B5EF4-FFF2-40B4-BE49-F238E27FC236}">
                  <a16:creationId xmlns:a16="http://schemas.microsoft.com/office/drawing/2014/main" id="{49EC791D-E29E-6247-C458-18E22DE8AE33}"/>
                </a:ext>
              </a:extLst>
            </p:cNvPr>
            <p:cNvSpPr/>
            <p:nvPr/>
          </p:nvSpPr>
          <p:spPr>
            <a:xfrm>
              <a:off x="1942895" y="1936763"/>
              <a:ext cx="156843" cy="242175"/>
            </a:xfrm>
            <a:custGeom>
              <a:avLst/>
              <a:gdLst>
                <a:gd name="connsiteX0" fmla="*/ 25972 w 156843"/>
                <a:gd name="connsiteY0" fmla="*/ 241194 h 242175"/>
                <a:gd name="connsiteX1" fmla="*/ 0 w 156843"/>
                <a:gd name="connsiteY1" fmla="*/ 216009 h 242175"/>
                <a:gd name="connsiteX2" fmla="*/ 25972 w 156843"/>
                <a:gd name="connsiteY2" fmla="*/ 190824 h 242175"/>
                <a:gd name="connsiteX3" fmla="*/ 104887 w 156843"/>
                <a:gd name="connsiteY3" fmla="*/ 121081 h 242175"/>
                <a:gd name="connsiteX4" fmla="*/ 26971 w 156843"/>
                <a:gd name="connsiteY4" fmla="*/ 50370 h 242175"/>
                <a:gd name="connsiteX5" fmla="*/ 999 w 156843"/>
                <a:gd name="connsiteY5" fmla="*/ 25185 h 242175"/>
                <a:gd name="connsiteX6" fmla="*/ 26971 w 156843"/>
                <a:gd name="connsiteY6" fmla="*/ 0 h 242175"/>
                <a:gd name="connsiteX7" fmla="*/ 156831 w 156843"/>
                <a:gd name="connsiteY7" fmla="*/ 122050 h 242175"/>
                <a:gd name="connsiteX8" fmla="*/ 24973 w 156843"/>
                <a:gd name="connsiteY8" fmla="*/ 242163 h 24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43" h="242175">
                  <a:moveTo>
                    <a:pt x="25972" y="241194"/>
                  </a:moveTo>
                  <a:cubicBezTo>
                    <a:pt x="10988" y="241194"/>
                    <a:pt x="0" y="229570"/>
                    <a:pt x="0" y="216009"/>
                  </a:cubicBezTo>
                  <a:cubicBezTo>
                    <a:pt x="0" y="202448"/>
                    <a:pt x="11987" y="190824"/>
                    <a:pt x="25972" y="190824"/>
                  </a:cubicBezTo>
                  <a:cubicBezTo>
                    <a:pt x="68926" y="190824"/>
                    <a:pt x="104887" y="159827"/>
                    <a:pt x="104887" y="121081"/>
                  </a:cubicBezTo>
                  <a:cubicBezTo>
                    <a:pt x="104887" y="82335"/>
                    <a:pt x="69925" y="50370"/>
                    <a:pt x="26971" y="50370"/>
                  </a:cubicBezTo>
                  <a:cubicBezTo>
                    <a:pt x="11987" y="50370"/>
                    <a:pt x="999" y="38746"/>
                    <a:pt x="999" y="25185"/>
                  </a:cubicBezTo>
                  <a:cubicBezTo>
                    <a:pt x="999" y="11624"/>
                    <a:pt x="12986" y="0"/>
                    <a:pt x="26971" y="0"/>
                  </a:cubicBezTo>
                  <a:cubicBezTo>
                    <a:pt x="98893" y="0"/>
                    <a:pt x="157830" y="55213"/>
                    <a:pt x="156831" y="122050"/>
                  </a:cubicBezTo>
                  <a:cubicBezTo>
                    <a:pt x="155832" y="188887"/>
                    <a:pt x="96895" y="243131"/>
                    <a:pt x="24973" y="242163"/>
                  </a:cubicBezTo>
                  <a:close/>
                </a:path>
              </a:pathLst>
            </a:custGeom>
            <a:solidFill>
              <a:srgbClr val="000000"/>
            </a:solidFill>
            <a:ln w="99417" cap="flat">
              <a:noFill/>
              <a:prstDash val="solid"/>
              <a:miter/>
            </a:ln>
          </p:spPr>
          <p:txBody>
            <a:bodyPr rtlCol="0" anchor="ctr"/>
            <a:lstStyle/>
            <a:p>
              <a:endParaRPr lang="es-CL"/>
            </a:p>
          </p:txBody>
        </p:sp>
        <p:sp>
          <p:nvSpPr>
            <p:cNvPr id="41" name="Forma libre 40">
              <a:extLst>
                <a:ext uri="{FF2B5EF4-FFF2-40B4-BE49-F238E27FC236}">
                  <a16:creationId xmlns:a16="http://schemas.microsoft.com/office/drawing/2014/main" id="{D413D758-97AC-E130-BE5C-236BD65485E0}"/>
                </a:ext>
              </a:extLst>
            </p:cNvPr>
            <p:cNvSpPr/>
            <p:nvPr/>
          </p:nvSpPr>
          <p:spPr>
            <a:xfrm>
              <a:off x="1909320" y="1733723"/>
              <a:ext cx="196623" cy="287312"/>
            </a:xfrm>
            <a:custGeom>
              <a:avLst/>
              <a:gdLst>
                <a:gd name="connsiteX0" fmla="*/ 167430 w 196623"/>
                <a:gd name="connsiteY0" fmla="*/ 286344 h 287312"/>
                <a:gd name="connsiteX1" fmla="*/ 164433 w 196623"/>
                <a:gd name="connsiteY1" fmla="*/ 286344 h 287312"/>
                <a:gd name="connsiteX2" fmla="*/ 141458 w 196623"/>
                <a:gd name="connsiteY2" fmla="*/ 258253 h 287312"/>
                <a:gd name="connsiteX3" fmla="*/ 143456 w 196623"/>
                <a:gd name="connsiteY3" fmla="*/ 235974 h 287312"/>
                <a:gd name="connsiteX4" fmla="*/ 22587 w 196623"/>
                <a:gd name="connsiteY4" fmla="*/ 50962 h 287312"/>
                <a:gd name="connsiteX5" fmla="*/ 17592 w 196623"/>
                <a:gd name="connsiteY5" fmla="*/ 49024 h 287312"/>
                <a:gd name="connsiteX6" fmla="*/ 1609 w 196623"/>
                <a:gd name="connsiteY6" fmla="*/ 17059 h 287312"/>
                <a:gd name="connsiteX7" fmla="*/ 34574 w 196623"/>
                <a:gd name="connsiteY7" fmla="*/ 1560 h 287312"/>
                <a:gd name="connsiteX8" fmla="*/ 39568 w 196623"/>
                <a:gd name="connsiteY8" fmla="*/ 3498 h 287312"/>
                <a:gd name="connsiteX9" fmla="*/ 195400 w 196623"/>
                <a:gd name="connsiteY9" fmla="*/ 241786 h 287312"/>
                <a:gd name="connsiteX10" fmla="*/ 193402 w 196623"/>
                <a:gd name="connsiteY10" fmla="*/ 264065 h 287312"/>
                <a:gd name="connsiteX11" fmla="*/ 167430 w 196623"/>
                <a:gd name="connsiteY11" fmla="*/ 287312 h 2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623" h="287312">
                  <a:moveTo>
                    <a:pt x="167430" y="286344"/>
                  </a:moveTo>
                  <a:cubicBezTo>
                    <a:pt x="167430" y="286344"/>
                    <a:pt x="165432" y="286344"/>
                    <a:pt x="164433" y="286344"/>
                  </a:cubicBezTo>
                  <a:cubicBezTo>
                    <a:pt x="150449" y="284407"/>
                    <a:pt x="139460" y="272783"/>
                    <a:pt x="141458" y="258253"/>
                  </a:cubicBezTo>
                  <a:lnTo>
                    <a:pt x="143456" y="235974"/>
                  </a:lnTo>
                  <a:cubicBezTo>
                    <a:pt x="152446" y="154607"/>
                    <a:pt x="102500" y="78084"/>
                    <a:pt x="22587" y="50962"/>
                  </a:cubicBezTo>
                  <a:lnTo>
                    <a:pt x="17592" y="49024"/>
                  </a:lnTo>
                  <a:cubicBezTo>
                    <a:pt x="3607" y="44181"/>
                    <a:pt x="-3385" y="29651"/>
                    <a:pt x="1609" y="17059"/>
                  </a:cubicBezTo>
                  <a:cubicBezTo>
                    <a:pt x="6604" y="3498"/>
                    <a:pt x="21588" y="-3283"/>
                    <a:pt x="34574" y="1560"/>
                  </a:cubicBezTo>
                  <a:lnTo>
                    <a:pt x="39568" y="3498"/>
                  </a:lnTo>
                  <a:cubicBezTo>
                    <a:pt x="142457" y="38369"/>
                    <a:pt x="206388" y="136203"/>
                    <a:pt x="195400" y="241786"/>
                  </a:cubicBezTo>
                  <a:lnTo>
                    <a:pt x="193402" y="264065"/>
                  </a:lnTo>
                  <a:cubicBezTo>
                    <a:pt x="192403" y="277626"/>
                    <a:pt x="180416" y="287312"/>
                    <a:pt x="167430" y="287312"/>
                  </a:cubicBezTo>
                  <a:close/>
                </a:path>
              </a:pathLst>
            </a:custGeom>
            <a:solidFill>
              <a:srgbClr val="000000"/>
            </a:solidFill>
            <a:ln w="99417" cap="flat">
              <a:noFill/>
              <a:prstDash val="solid"/>
              <a:miter/>
            </a:ln>
          </p:spPr>
          <p:txBody>
            <a:bodyPr rtlCol="0" anchor="ctr"/>
            <a:lstStyle/>
            <a:p>
              <a:endParaRPr lang="es-CL"/>
            </a:p>
          </p:txBody>
        </p:sp>
        <p:sp>
          <p:nvSpPr>
            <p:cNvPr id="42" name="Forma libre 41">
              <a:extLst>
                <a:ext uri="{FF2B5EF4-FFF2-40B4-BE49-F238E27FC236}">
                  <a16:creationId xmlns:a16="http://schemas.microsoft.com/office/drawing/2014/main" id="{F905480A-FE4C-240E-EF51-FD27059727B0}"/>
                </a:ext>
              </a:extLst>
            </p:cNvPr>
            <p:cNvSpPr/>
            <p:nvPr/>
          </p:nvSpPr>
          <p:spPr>
            <a:xfrm>
              <a:off x="1547322" y="2028785"/>
              <a:ext cx="352619" cy="162975"/>
            </a:xfrm>
            <a:custGeom>
              <a:avLst/>
              <a:gdLst>
                <a:gd name="connsiteX0" fmla="*/ 25972 w 352619"/>
                <a:gd name="connsiteY0" fmla="*/ 160796 h 162975"/>
                <a:gd name="connsiteX1" fmla="*/ 10988 w 352619"/>
                <a:gd name="connsiteY1" fmla="*/ 155953 h 162975"/>
                <a:gd name="connsiteX2" fmla="*/ 0 w 352619"/>
                <a:gd name="connsiteY2" fmla="*/ 134642 h 162975"/>
                <a:gd name="connsiteX3" fmla="*/ 150837 w 352619"/>
                <a:gd name="connsiteY3" fmla="*/ 0 h 162975"/>
                <a:gd name="connsiteX4" fmla="*/ 203780 w 352619"/>
                <a:gd name="connsiteY4" fmla="*/ 0 h 162975"/>
                <a:gd name="connsiteX5" fmla="*/ 352619 w 352619"/>
                <a:gd name="connsiteY5" fmla="*/ 134642 h 162975"/>
                <a:gd name="connsiteX6" fmla="*/ 352619 w 352619"/>
                <a:gd name="connsiteY6" fmla="*/ 137548 h 162975"/>
                <a:gd name="connsiteX7" fmla="*/ 326647 w 352619"/>
                <a:gd name="connsiteY7" fmla="*/ 162733 h 162975"/>
                <a:gd name="connsiteX8" fmla="*/ 326647 w 352619"/>
                <a:gd name="connsiteY8" fmla="*/ 162733 h 162975"/>
                <a:gd name="connsiteX9" fmla="*/ 316658 w 352619"/>
                <a:gd name="connsiteY9" fmla="*/ 160796 h 162975"/>
                <a:gd name="connsiteX10" fmla="*/ 275702 w 352619"/>
                <a:gd name="connsiteY10" fmla="*/ 145298 h 162975"/>
                <a:gd name="connsiteX11" fmla="*/ 239741 w 352619"/>
                <a:gd name="connsiteY11" fmla="*/ 160796 h 162975"/>
                <a:gd name="connsiteX12" fmla="*/ 219763 w 352619"/>
                <a:gd name="connsiteY12" fmla="*/ 160796 h 162975"/>
                <a:gd name="connsiteX13" fmla="*/ 179806 w 352619"/>
                <a:gd name="connsiteY13" fmla="*/ 144329 h 162975"/>
                <a:gd name="connsiteX14" fmla="*/ 132857 w 352619"/>
                <a:gd name="connsiteY14" fmla="*/ 159827 h 162975"/>
                <a:gd name="connsiteX15" fmla="*/ 112878 w 352619"/>
                <a:gd name="connsiteY15" fmla="*/ 158859 h 162975"/>
                <a:gd name="connsiteX16" fmla="*/ 79914 w 352619"/>
                <a:gd name="connsiteY16" fmla="*/ 143360 h 162975"/>
                <a:gd name="connsiteX17" fmla="*/ 34962 w 352619"/>
                <a:gd name="connsiteY17" fmla="*/ 158859 h 162975"/>
                <a:gd name="connsiteX18" fmla="*/ 25972 w 352619"/>
                <a:gd name="connsiteY18" fmla="*/ 160796 h 162975"/>
                <a:gd name="connsiteX19" fmla="*/ 81912 w 352619"/>
                <a:gd name="connsiteY19" fmla="*/ 91053 h 162975"/>
                <a:gd name="connsiteX20" fmla="*/ 92900 w 352619"/>
                <a:gd name="connsiteY20" fmla="*/ 93959 h 162975"/>
                <a:gd name="connsiteX21" fmla="*/ 125864 w 352619"/>
                <a:gd name="connsiteY21" fmla="*/ 109458 h 162975"/>
                <a:gd name="connsiteX22" fmla="*/ 172813 w 352619"/>
                <a:gd name="connsiteY22" fmla="*/ 93959 h 162975"/>
                <a:gd name="connsiteX23" fmla="*/ 191793 w 352619"/>
                <a:gd name="connsiteY23" fmla="*/ 93959 h 162975"/>
                <a:gd name="connsiteX24" fmla="*/ 230751 w 352619"/>
                <a:gd name="connsiteY24" fmla="*/ 109458 h 162975"/>
                <a:gd name="connsiteX25" fmla="*/ 266712 w 352619"/>
                <a:gd name="connsiteY25" fmla="*/ 94928 h 162975"/>
                <a:gd name="connsiteX26" fmla="*/ 286691 w 352619"/>
                <a:gd name="connsiteY26" fmla="*/ 94928 h 162975"/>
                <a:gd name="connsiteX27" fmla="*/ 290686 w 352619"/>
                <a:gd name="connsiteY27" fmla="*/ 96865 h 162975"/>
                <a:gd name="connsiteX28" fmla="*/ 203780 w 352619"/>
                <a:gd name="connsiteY28" fmla="*/ 53276 h 162975"/>
                <a:gd name="connsiteX29" fmla="*/ 150837 w 352619"/>
                <a:gd name="connsiteY29" fmla="*/ 53276 h 162975"/>
                <a:gd name="connsiteX30" fmla="*/ 62932 w 352619"/>
                <a:gd name="connsiteY30" fmla="*/ 96865 h 162975"/>
                <a:gd name="connsiteX31" fmla="*/ 72921 w 352619"/>
                <a:gd name="connsiteY31" fmla="*/ 93959 h 162975"/>
                <a:gd name="connsiteX32" fmla="*/ 81912 w 352619"/>
                <a:gd name="connsiteY32" fmla="*/ 92022 h 16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2619" h="162975">
                  <a:moveTo>
                    <a:pt x="25972" y="160796"/>
                  </a:moveTo>
                  <a:cubicBezTo>
                    <a:pt x="20977" y="160796"/>
                    <a:pt x="14984" y="158859"/>
                    <a:pt x="10988" y="155953"/>
                  </a:cubicBezTo>
                  <a:cubicBezTo>
                    <a:pt x="3996" y="151110"/>
                    <a:pt x="0" y="143360"/>
                    <a:pt x="0" y="134642"/>
                  </a:cubicBezTo>
                  <a:cubicBezTo>
                    <a:pt x="0" y="57150"/>
                    <a:pt x="65929" y="0"/>
                    <a:pt x="150837" y="0"/>
                  </a:cubicBezTo>
                  <a:lnTo>
                    <a:pt x="203780" y="0"/>
                  </a:lnTo>
                  <a:cubicBezTo>
                    <a:pt x="288688" y="0"/>
                    <a:pt x="352619" y="58119"/>
                    <a:pt x="352619" y="134642"/>
                  </a:cubicBezTo>
                  <a:cubicBezTo>
                    <a:pt x="352619" y="134642"/>
                    <a:pt x="352619" y="136580"/>
                    <a:pt x="352619" y="137548"/>
                  </a:cubicBezTo>
                  <a:cubicBezTo>
                    <a:pt x="352619" y="152078"/>
                    <a:pt x="340632" y="162733"/>
                    <a:pt x="326647" y="162733"/>
                  </a:cubicBezTo>
                  <a:cubicBezTo>
                    <a:pt x="326647" y="162733"/>
                    <a:pt x="326647" y="162733"/>
                    <a:pt x="326647" y="162733"/>
                  </a:cubicBezTo>
                  <a:cubicBezTo>
                    <a:pt x="323651" y="162733"/>
                    <a:pt x="320654" y="162733"/>
                    <a:pt x="316658" y="160796"/>
                  </a:cubicBezTo>
                  <a:lnTo>
                    <a:pt x="275702" y="145298"/>
                  </a:lnTo>
                  <a:lnTo>
                    <a:pt x="239741" y="160796"/>
                  </a:lnTo>
                  <a:cubicBezTo>
                    <a:pt x="232749" y="163702"/>
                    <a:pt x="225756" y="163702"/>
                    <a:pt x="219763" y="160796"/>
                  </a:cubicBezTo>
                  <a:lnTo>
                    <a:pt x="179806" y="144329"/>
                  </a:lnTo>
                  <a:lnTo>
                    <a:pt x="132857" y="159827"/>
                  </a:lnTo>
                  <a:cubicBezTo>
                    <a:pt x="125864" y="161765"/>
                    <a:pt x="118872" y="161765"/>
                    <a:pt x="112878" y="158859"/>
                  </a:cubicBezTo>
                  <a:lnTo>
                    <a:pt x="79914" y="143360"/>
                  </a:lnTo>
                  <a:lnTo>
                    <a:pt x="34962" y="158859"/>
                  </a:lnTo>
                  <a:cubicBezTo>
                    <a:pt x="34962" y="158859"/>
                    <a:pt x="28969" y="160796"/>
                    <a:pt x="25972" y="160796"/>
                  </a:cubicBezTo>
                  <a:close/>
                  <a:moveTo>
                    <a:pt x="81912" y="91053"/>
                  </a:moveTo>
                  <a:cubicBezTo>
                    <a:pt x="81912" y="91053"/>
                    <a:pt x="89903" y="91053"/>
                    <a:pt x="92900" y="93959"/>
                  </a:cubicBezTo>
                  <a:lnTo>
                    <a:pt x="125864" y="109458"/>
                  </a:lnTo>
                  <a:lnTo>
                    <a:pt x="172813" y="93959"/>
                  </a:lnTo>
                  <a:cubicBezTo>
                    <a:pt x="178807" y="92022"/>
                    <a:pt x="185799" y="92022"/>
                    <a:pt x="191793" y="93959"/>
                  </a:cubicBezTo>
                  <a:lnTo>
                    <a:pt x="230751" y="109458"/>
                  </a:lnTo>
                  <a:lnTo>
                    <a:pt x="266712" y="94928"/>
                  </a:lnTo>
                  <a:cubicBezTo>
                    <a:pt x="272706" y="92022"/>
                    <a:pt x="280697" y="92022"/>
                    <a:pt x="286691" y="94928"/>
                  </a:cubicBezTo>
                  <a:lnTo>
                    <a:pt x="290686" y="96865"/>
                  </a:lnTo>
                  <a:cubicBezTo>
                    <a:pt x="274704" y="69743"/>
                    <a:pt x="243737" y="53276"/>
                    <a:pt x="203780" y="53276"/>
                  </a:cubicBezTo>
                  <a:lnTo>
                    <a:pt x="150837" y="53276"/>
                  </a:lnTo>
                  <a:cubicBezTo>
                    <a:pt x="110880" y="53276"/>
                    <a:pt x="78915" y="69743"/>
                    <a:pt x="62932" y="96865"/>
                  </a:cubicBezTo>
                  <a:lnTo>
                    <a:pt x="72921" y="93959"/>
                  </a:lnTo>
                  <a:cubicBezTo>
                    <a:pt x="72921" y="93959"/>
                    <a:pt x="78915" y="92022"/>
                    <a:pt x="81912" y="92022"/>
                  </a:cubicBezTo>
                  <a:close/>
                </a:path>
              </a:pathLst>
            </a:custGeom>
            <a:solidFill>
              <a:srgbClr val="000000"/>
            </a:solidFill>
            <a:ln w="99417" cap="flat">
              <a:noFill/>
              <a:prstDash val="solid"/>
              <a:miter/>
            </a:ln>
          </p:spPr>
          <p:txBody>
            <a:bodyPr rtlCol="0" anchor="ctr"/>
            <a:lstStyle/>
            <a:p>
              <a:endParaRPr lang="es-CL"/>
            </a:p>
          </p:txBody>
        </p:sp>
        <p:sp>
          <p:nvSpPr>
            <p:cNvPr id="43" name="Forma libre 42">
              <a:extLst>
                <a:ext uri="{FF2B5EF4-FFF2-40B4-BE49-F238E27FC236}">
                  <a16:creationId xmlns:a16="http://schemas.microsoft.com/office/drawing/2014/main" id="{1895C276-CCDE-E567-80B8-9D25D15E5DE0}"/>
                </a:ext>
              </a:extLst>
            </p:cNvPr>
            <p:cNvSpPr/>
            <p:nvPr/>
          </p:nvSpPr>
          <p:spPr>
            <a:xfrm>
              <a:off x="1607257" y="2269979"/>
              <a:ext cx="239741" cy="121081"/>
            </a:xfrm>
            <a:custGeom>
              <a:avLst/>
              <a:gdLst>
                <a:gd name="connsiteX0" fmla="*/ 118872 w 239741"/>
                <a:gd name="connsiteY0" fmla="*/ 120113 h 121081"/>
                <a:gd name="connsiteX1" fmla="*/ 0 w 239741"/>
                <a:gd name="connsiteY1" fmla="*/ 62962 h 121081"/>
                <a:gd name="connsiteX2" fmla="*/ 0 w 239741"/>
                <a:gd name="connsiteY2" fmla="*/ 14530 h 121081"/>
                <a:gd name="connsiteX3" fmla="*/ 22975 w 239741"/>
                <a:gd name="connsiteY3" fmla="*/ 0 h 121081"/>
                <a:gd name="connsiteX4" fmla="*/ 45950 w 239741"/>
                <a:gd name="connsiteY4" fmla="*/ 15498 h 121081"/>
                <a:gd name="connsiteX5" fmla="*/ 45950 w 239741"/>
                <a:gd name="connsiteY5" fmla="*/ 63931 h 121081"/>
                <a:gd name="connsiteX6" fmla="*/ 119871 w 239741"/>
                <a:gd name="connsiteY6" fmla="*/ 91053 h 121081"/>
                <a:gd name="connsiteX7" fmla="*/ 193791 w 239741"/>
                <a:gd name="connsiteY7" fmla="*/ 64900 h 121081"/>
                <a:gd name="connsiteX8" fmla="*/ 193791 w 239741"/>
                <a:gd name="connsiteY8" fmla="*/ 55213 h 121081"/>
                <a:gd name="connsiteX9" fmla="*/ 216766 w 239741"/>
                <a:gd name="connsiteY9" fmla="*/ 40683 h 121081"/>
                <a:gd name="connsiteX10" fmla="*/ 239741 w 239741"/>
                <a:gd name="connsiteY10" fmla="*/ 56182 h 121081"/>
                <a:gd name="connsiteX11" fmla="*/ 239741 w 239741"/>
                <a:gd name="connsiteY11" fmla="*/ 65868 h 121081"/>
                <a:gd name="connsiteX12" fmla="*/ 119871 w 239741"/>
                <a:gd name="connsiteY12" fmla="*/ 121081 h 1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741" h="121081">
                  <a:moveTo>
                    <a:pt x="118872" y="120113"/>
                  </a:moveTo>
                  <a:cubicBezTo>
                    <a:pt x="51944" y="120113"/>
                    <a:pt x="0" y="94928"/>
                    <a:pt x="0" y="62962"/>
                  </a:cubicBezTo>
                  <a:lnTo>
                    <a:pt x="0" y="14530"/>
                  </a:lnTo>
                  <a:cubicBezTo>
                    <a:pt x="0" y="6781"/>
                    <a:pt x="10988" y="0"/>
                    <a:pt x="22975" y="0"/>
                  </a:cubicBezTo>
                  <a:cubicBezTo>
                    <a:pt x="34962" y="0"/>
                    <a:pt x="45950" y="6781"/>
                    <a:pt x="45950" y="15498"/>
                  </a:cubicBezTo>
                  <a:lnTo>
                    <a:pt x="45950" y="63931"/>
                  </a:lnTo>
                  <a:cubicBezTo>
                    <a:pt x="45950" y="76523"/>
                    <a:pt x="76917" y="90084"/>
                    <a:pt x="119871" y="91053"/>
                  </a:cubicBezTo>
                  <a:cubicBezTo>
                    <a:pt x="162824" y="92022"/>
                    <a:pt x="193791" y="77492"/>
                    <a:pt x="193791" y="64900"/>
                  </a:cubicBezTo>
                  <a:lnTo>
                    <a:pt x="193791" y="55213"/>
                  </a:lnTo>
                  <a:cubicBezTo>
                    <a:pt x="193791" y="47464"/>
                    <a:pt x="203780" y="40683"/>
                    <a:pt x="216766" y="40683"/>
                  </a:cubicBezTo>
                  <a:cubicBezTo>
                    <a:pt x="229752" y="40683"/>
                    <a:pt x="239741" y="47464"/>
                    <a:pt x="239741" y="56182"/>
                  </a:cubicBezTo>
                  <a:lnTo>
                    <a:pt x="239741" y="65868"/>
                  </a:lnTo>
                  <a:cubicBezTo>
                    <a:pt x="239741" y="96865"/>
                    <a:pt x="186798" y="121081"/>
                    <a:pt x="119871" y="121081"/>
                  </a:cubicBezTo>
                  <a:close/>
                </a:path>
              </a:pathLst>
            </a:custGeom>
            <a:solidFill>
              <a:srgbClr val="000000"/>
            </a:solidFill>
            <a:ln w="99417" cap="flat">
              <a:noFill/>
              <a:prstDash val="solid"/>
              <a:miter/>
            </a:ln>
          </p:spPr>
          <p:txBody>
            <a:bodyPr rtlCol="0" anchor="ctr"/>
            <a:lstStyle/>
            <a:p>
              <a:endParaRPr lang="es-CL"/>
            </a:p>
          </p:txBody>
        </p:sp>
        <p:sp>
          <p:nvSpPr>
            <p:cNvPr id="44" name="Forma libre 43">
              <a:extLst>
                <a:ext uri="{FF2B5EF4-FFF2-40B4-BE49-F238E27FC236}">
                  <a16:creationId xmlns:a16="http://schemas.microsoft.com/office/drawing/2014/main" id="{9CE54834-2471-B5D5-943D-9A358E3EFB8C}"/>
                </a:ext>
              </a:extLst>
            </p:cNvPr>
            <p:cNvSpPr/>
            <p:nvPr/>
          </p:nvSpPr>
          <p:spPr>
            <a:xfrm>
              <a:off x="1285605" y="2286670"/>
              <a:ext cx="325417" cy="242906"/>
            </a:xfrm>
            <a:custGeom>
              <a:avLst/>
              <a:gdLst>
                <a:gd name="connsiteX0" fmla="*/ 324650 w 325417"/>
                <a:gd name="connsiteY0" fmla="*/ 14305 h 242906"/>
                <a:gd name="connsiteX1" fmla="*/ 295681 w 325417"/>
                <a:gd name="connsiteY1" fmla="*/ 1713 h 242906"/>
                <a:gd name="connsiteX2" fmla="*/ 133856 w 325417"/>
                <a:gd name="connsiteY2" fmla="*/ 59832 h 242906"/>
                <a:gd name="connsiteX3" fmla="*/ 6992 w 325417"/>
                <a:gd name="connsiteY3" fmla="*/ 207067 h 242906"/>
                <a:gd name="connsiteX4" fmla="*/ 0 w 325417"/>
                <a:gd name="connsiteY4" fmla="*/ 242907 h 242906"/>
                <a:gd name="connsiteX5" fmla="*/ 45950 w 325417"/>
                <a:gd name="connsiteY5" fmla="*/ 242907 h 242906"/>
                <a:gd name="connsiteX6" fmla="*/ 51944 w 325417"/>
                <a:gd name="connsiteY6" fmla="*/ 214816 h 242906"/>
                <a:gd name="connsiteX7" fmla="*/ 51944 w 325417"/>
                <a:gd name="connsiteY7" fmla="*/ 214816 h 242906"/>
                <a:gd name="connsiteX8" fmla="*/ 148839 w 325417"/>
                <a:gd name="connsiteY8" fmla="*/ 102453 h 242906"/>
                <a:gd name="connsiteX9" fmla="*/ 148839 w 325417"/>
                <a:gd name="connsiteY9" fmla="*/ 102453 h 242906"/>
                <a:gd name="connsiteX10" fmla="*/ 310665 w 325417"/>
                <a:gd name="connsiteY10" fmla="*/ 44334 h 242906"/>
                <a:gd name="connsiteX11" fmla="*/ 323651 w 325417"/>
                <a:gd name="connsiteY11" fmla="*/ 16243 h 24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417" h="242906">
                  <a:moveTo>
                    <a:pt x="324650" y="14305"/>
                  </a:moveTo>
                  <a:cubicBezTo>
                    <a:pt x="320654" y="2682"/>
                    <a:pt x="307668" y="-3130"/>
                    <a:pt x="295681" y="1713"/>
                  </a:cubicBezTo>
                  <a:lnTo>
                    <a:pt x="133856" y="59832"/>
                  </a:lnTo>
                  <a:cubicBezTo>
                    <a:pt x="66928" y="82111"/>
                    <a:pt x="17981" y="138293"/>
                    <a:pt x="6992" y="207067"/>
                  </a:cubicBezTo>
                  <a:lnTo>
                    <a:pt x="0" y="242907"/>
                  </a:lnTo>
                  <a:lnTo>
                    <a:pt x="45950" y="242907"/>
                  </a:lnTo>
                  <a:cubicBezTo>
                    <a:pt x="45950" y="242907"/>
                    <a:pt x="51944" y="214816"/>
                    <a:pt x="51944" y="214816"/>
                  </a:cubicBezTo>
                  <a:cubicBezTo>
                    <a:pt x="51944" y="214816"/>
                    <a:pt x="51944" y="214816"/>
                    <a:pt x="51944" y="214816"/>
                  </a:cubicBezTo>
                  <a:cubicBezTo>
                    <a:pt x="59935" y="162509"/>
                    <a:pt x="96895" y="119888"/>
                    <a:pt x="148839" y="102453"/>
                  </a:cubicBezTo>
                  <a:cubicBezTo>
                    <a:pt x="148839" y="102453"/>
                    <a:pt x="148839" y="102453"/>
                    <a:pt x="148839" y="102453"/>
                  </a:cubicBezTo>
                  <a:lnTo>
                    <a:pt x="310665" y="44334"/>
                  </a:lnTo>
                  <a:cubicBezTo>
                    <a:pt x="322652" y="40459"/>
                    <a:pt x="328645" y="27866"/>
                    <a:pt x="323651" y="16243"/>
                  </a:cubicBezTo>
                  <a:close/>
                </a:path>
              </a:pathLst>
            </a:custGeom>
            <a:solidFill>
              <a:srgbClr val="000000"/>
            </a:solidFill>
            <a:ln w="99417" cap="flat">
              <a:noFill/>
              <a:prstDash val="solid"/>
              <a:miter/>
            </a:ln>
          </p:spPr>
          <p:txBody>
            <a:bodyPr rtlCol="0" anchor="ctr"/>
            <a:lstStyle/>
            <a:p>
              <a:endParaRPr lang="es-CL"/>
            </a:p>
          </p:txBody>
        </p:sp>
        <p:sp>
          <p:nvSpPr>
            <p:cNvPr id="45" name="Forma libre 44">
              <a:extLst>
                <a:ext uri="{FF2B5EF4-FFF2-40B4-BE49-F238E27FC236}">
                  <a16:creationId xmlns:a16="http://schemas.microsoft.com/office/drawing/2014/main" id="{01C04668-1FB3-35CD-CF98-7AADD6BDC494}"/>
                </a:ext>
              </a:extLst>
            </p:cNvPr>
            <p:cNvSpPr/>
            <p:nvPr/>
          </p:nvSpPr>
          <p:spPr>
            <a:xfrm>
              <a:off x="1824255" y="2272140"/>
              <a:ext cx="367371" cy="285527"/>
            </a:xfrm>
            <a:custGeom>
              <a:avLst/>
              <a:gdLst>
                <a:gd name="connsiteX0" fmla="*/ 359380 w 367371"/>
                <a:gd name="connsiteY0" fmla="*/ 229346 h 285527"/>
                <a:gd name="connsiteX1" fmla="*/ 234515 w 367371"/>
                <a:gd name="connsiteY1" fmla="*/ 80174 h 285527"/>
                <a:gd name="connsiteX2" fmla="*/ 30735 w 367371"/>
                <a:gd name="connsiteY2" fmla="*/ 1713 h 285527"/>
                <a:gd name="connsiteX3" fmla="*/ 1766 w 367371"/>
                <a:gd name="connsiteY3" fmla="*/ 14305 h 285527"/>
                <a:gd name="connsiteX4" fmla="*/ 14752 w 367371"/>
                <a:gd name="connsiteY4" fmla="*/ 42396 h 285527"/>
                <a:gd name="connsiteX5" fmla="*/ 219531 w 367371"/>
                <a:gd name="connsiteY5" fmla="*/ 121826 h 285527"/>
                <a:gd name="connsiteX6" fmla="*/ 219531 w 367371"/>
                <a:gd name="connsiteY6" fmla="*/ 121826 h 285527"/>
                <a:gd name="connsiteX7" fmla="*/ 314429 w 367371"/>
                <a:gd name="connsiteY7" fmla="*/ 236126 h 285527"/>
                <a:gd name="connsiteX8" fmla="*/ 321421 w 367371"/>
                <a:gd name="connsiteY8" fmla="*/ 285528 h 285527"/>
                <a:gd name="connsiteX9" fmla="*/ 367372 w 367371"/>
                <a:gd name="connsiteY9" fmla="*/ 285528 h 285527"/>
                <a:gd name="connsiteX10" fmla="*/ 359380 w 367371"/>
                <a:gd name="connsiteY10" fmla="*/ 230314 h 28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371" h="285527">
                  <a:moveTo>
                    <a:pt x="359380" y="229346"/>
                  </a:moveTo>
                  <a:cubicBezTo>
                    <a:pt x="349391" y="160572"/>
                    <a:pt x="302442" y="103421"/>
                    <a:pt x="234515" y="80174"/>
                  </a:cubicBezTo>
                  <a:lnTo>
                    <a:pt x="30735" y="1713"/>
                  </a:lnTo>
                  <a:cubicBezTo>
                    <a:pt x="18748" y="-3130"/>
                    <a:pt x="5762" y="2682"/>
                    <a:pt x="1766" y="14305"/>
                  </a:cubicBezTo>
                  <a:cubicBezTo>
                    <a:pt x="-3228" y="25929"/>
                    <a:pt x="2765" y="38522"/>
                    <a:pt x="14752" y="42396"/>
                  </a:cubicBezTo>
                  <a:lnTo>
                    <a:pt x="219531" y="121826"/>
                  </a:lnTo>
                  <a:cubicBezTo>
                    <a:pt x="219531" y="121826"/>
                    <a:pt x="219531" y="121826"/>
                    <a:pt x="219531" y="121826"/>
                  </a:cubicBezTo>
                  <a:cubicBezTo>
                    <a:pt x="270476" y="139261"/>
                    <a:pt x="307437" y="182851"/>
                    <a:pt x="314429" y="236126"/>
                  </a:cubicBezTo>
                  <a:lnTo>
                    <a:pt x="321421" y="285528"/>
                  </a:lnTo>
                  <a:lnTo>
                    <a:pt x="367372" y="285528"/>
                  </a:lnTo>
                  <a:cubicBezTo>
                    <a:pt x="367372" y="285528"/>
                    <a:pt x="359380" y="230314"/>
                    <a:pt x="359380" y="230314"/>
                  </a:cubicBezTo>
                  <a:close/>
                </a:path>
              </a:pathLst>
            </a:custGeom>
            <a:solidFill>
              <a:srgbClr val="000000"/>
            </a:solidFill>
            <a:ln w="99417" cap="flat">
              <a:noFill/>
              <a:prstDash val="solid"/>
              <a:miter/>
            </a:ln>
          </p:spPr>
          <p:txBody>
            <a:bodyPr rtlCol="0" anchor="ctr"/>
            <a:lstStyle/>
            <a:p>
              <a:endParaRPr lang="es-CL"/>
            </a:p>
          </p:txBody>
        </p:sp>
      </p:grpSp>
      <p:grpSp>
        <p:nvGrpSpPr>
          <p:cNvPr id="151" name="Gráfico 9">
            <a:extLst>
              <a:ext uri="{FF2B5EF4-FFF2-40B4-BE49-F238E27FC236}">
                <a16:creationId xmlns:a16="http://schemas.microsoft.com/office/drawing/2014/main" id="{70700EE8-12B7-5BA6-D3F1-98FB23B18005}"/>
              </a:ext>
            </a:extLst>
          </p:cNvPr>
          <p:cNvGrpSpPr/>
          <p:nvPr/>
        </p:nvGrpSpPr>
        <p:grpSpPr>
          <a:xfrm>
            <a:off x="6010417" y="1420178"/>
            <a:ext cx="956149" cy="1184225"/>
            <a:chOff x="6010417" y="1420178"/>
            <a:chExt cx="956149" cy="1184225"/>
          </a:xfrm>
          <a:solidFill>
            <a:srgbClr val="000000"/>
          </a:solidFill>
        </p:grpSpPr>
        <p:sp>
          <p:nvSpPr>
            <p:cNvPr id="152" name="Forma libre 151">
              <a:extLst>
                <a:ext uri="{FF2B5EF4-FFF2-40B4-BE49-F238E27FC236}">
                  <a16:creationId xmlns:a16="http://schemas.microsoft.com/office/drawing/2014/main" id="{3E5AC931-D187-A25A-3B74-E24C44E2A27E}"/>
                </a:ext>
              </a:extLst>
            </p:cNvPr>
            <p:cNvSpPr/>
            <p:nvPr/>
          </p:nvSpPr>
          <p:spPr>
            <a:xfrm>
              <a:off x="6010417" y="1420178"/>
              <a:ext cx="647079" cy="1184225"/>
            </a:xfrm>
            <a:custGeom>
              <a:avLst/>
              <a:gdLst>
                <a:gd name="connsiteX0" fmla="*/ 504699 w 647079"/>
                <a:gd name="connsiteY0" fmla="*/ 115616 h 1184225"/>
                <a:gd name="connsiteX1" fmla="*/ 504699 w 647079"/>
                <a:gd name="connsiteY1" fmla="*/ 106636 h 1184225"/>
                <a:gd name="connsiteX2" fmla="*/ 364633 w 647079"/>
                <a:gd name="connsiteY2" fmla="*/ 0 h 1184225"/>
                <a:gd name="connsiteX3" fmla="*/ 224568 w 647079"/>
                <a:gd name="connsiteY3" fmla="*/ 106636 h 1184225"/>
                <a:gd name="connsiteX4" fmla="*/ 224568 w 647079"/>
                <a:gd name="connsiteY4" fmla="*/ 115616 h 1184225"/>
                <a:gd name="connsiteX5" fmla="*/ 81030 w 647079"/>
                <a:gd name="connsiteY5" fmla="*/ 354706 h 1184225"/>
                <a:gd name="connsiteX6" fmla="*/ 81030 w 647079"/>
                <a:gd name="connsiteY6" fmla="*/ 453485 h 1184225"/>
                <a:gd name="connsiteX7" fmla="*/ 122702 w 647079"/>
                <a:gd name="connsiteY7" fmla="*/ 508487 h 1184225"/>
                <a:gd name="connsiteX8" fmla="*/ 211835 w 647079"/>
                <a:gd name="connsiteY8" fmla="*/ 675738 h 1184225"/>
                <a:gd name="connsiteX9" fmla="*/ 245404 w 647079"/>
                <a:gd name="connsiteY9" fmla="*/ 698188 h 1184225"/>
                <a:gd name="connsiteX10" fmla="*/ 245404 w 647079"/>
                <a:gd name="connsiteY10" fmla="*/ 734107 h 1184225"/>
                <a:gd name="connsiteX11" fmla="*/ 221095 w 647079"/>
                <a:gd name="connsiteY11" fmla="*/ 772272 h 1184225"/>
                <a:gd name="connsiteX12" fmla="*/ 43988 w 647079"/>
                <a:gd name="connsiteY12" fmla="*/ 858704 h 1184225"/>
                <a:gd name="connsiteX13" fmla="*/ 0 w 647079"/>
                <a:gd name="connsiteY13" fmla="*/ 927175 h 1184225"/>
                <a:gd name="connsiteX14" fmla="*/ 0 w 647079"/>
                <a:gd name="connsiteY14" fmla="*/ 1009117 h 1184225"/>
                <a:gd name="connsiteX15" fmla="*/ 20836 w 647079"/>
                <a:gd name="connsiteY15" fmla="*/ 1041669 h 1184225"/>
                <a:gd name="connsiteX16" fmla="*/ 20836 w 647079"/>
                <a:gd name="connsiteY16" fmla="*/ 1167388 h 1184225"/>
                <a:gd name="connsiteX17" fmla="*/ 38200 w 647079"/>
                <a:gd name="connsiteY17" fmla="*/ 1184225 h 1184225"/>
                <a:gd name="connsiteX18" fmla="*/ 55563 w 647079"/>
                <a:gd name="connsiteY18" fmla="*/ 1167388 h 1184225"/>
                <a:gd name="connsiteX19" fmla="*/ 55563 w 647079"/>
                <a:gd name="connsiteY19" fmla="*/ 1046159 h 1184225"/>
                <a:gd name="connsiteX20" fmla="*/ 121544 w 647079"/>
                <a:gd name="connsiteY20" fmla="*/ 1046159 h 1184225"/>
                <a:gd name="connsiteX21" fmla="*/ 121544 w 647079"/>
                <a:gd name="connsiteY21" fmla="*/ 1167388 h 1184225"/>
                <a:gd name="connsiteX22" fmla="*/ 138908 w 647079"/>
                <a:gd name="connsiteY22" fmla="*/ 1184225 h 1184225"/>
                <a:gd name="connsiteX23" fmla="*/ 156271 w 647079"/>
                <a:gd name="connsiteY23" fmla="*/ 1167388 h 1184225"/>
                <a:gd name="connsiteX24" fmla="*/ 156271 w 647079"/>
                <a:gd name="connsiteY24" fmla="*/ 988912 h 1184225"/>
                <a:gd name="connsiteX25" fmla="*/ 138908 w 647079"/>
                <a:gd name="connsiteY25" fmla="*/ 972075 h 1184225"/>
                <a:gd name="connsiteX26" fmla="*/ 121544 w 647079"/>
                <a:gd name="connsiteY26" fmla="*/ 988912 h 1184225"/>
                <a:gd name="connsiteX27" fmla="*/ 121544 w 647079"/>
                <a:gd name="connsiteY27" fmla="*/ 1011362 h 1184225"/>
                <a:gd name="connsiteX28" fmla="*/ 37042 w 647079"/>
                <a:gd name="connsiteY28" fmla="*/ 1011362 h 1184225"/>
                <a:gd name="connsiteX29" fmla="*/ 34727 w 647079"/>
                <a:gd name="connsiteY29" fmla="*/ 1009117 h 1184225"/>
                <a:gd name="connsiteX30" fmla="*/ 34727 w 647079"/>
                <a:gd name="connsiteY30" fmla="*/ 927175 h 1184225"/>
                <a:gd name="connsiteX31" fmla="*/ 59036 w 647079"/>
                <a:gd name="connsiteY31" fmla="*/ 889011 h 1184225"/>
                <a:gd name="connsiteX32" fmla="*/ 188683 w 647079"/>
                <a:gd name="connsiteY32" fmla="*/ 826151 h 1184225"/>
                <a:gd name="connsiteX33" fmla="*/ 269713 w 647079"/>
                <a:gd name="connsiteY33" fmla="*/ 922685 h 1184225"/>
                <a:gd name="connsiteX34" fmla="*/ 282446 w 647079"/>
                <a:gd name="connsiteY34" fmla="*/ 927175 h 1184225"/>
                <a:gd name="connsiteX35" fmla="*/ 295179 w 647079"/>
                <a:gd name="connsiteY35" fmla="*/ 921563 h 1184225"/>
                <a:gd name="connsiteX36" fmla="*/ 295179 w 647079"/>
                <a:gd name="connsiteY36" fmla="*/ 896868 h 1184225"/>
                <a:gd name="connsiteX37" fmla="*/ 221095 w 647079"/>
                <a:gd name="connsiteY37" fmla="*/ 810436 h 1184225"/>
                <a:gd name="connsiteX38" fmla="*/ 236144 w 647079"/>
                <a:gd name="connsiteY38" fmla="*/ 802579 h 1184225"/>
                <a:gd name="connsiteX39" fmla="*/ 280131 w 647079"/>
                <a:gd name="connsiteY39" fmla="*/ 734107 h 1184225"/>
                <a:gd name="connsiteX40" fmla="*/ 280131 w 647079"/>
                <a:gd name="connsiteY40" fmla="*/ 713903 h 1184225"/>
                <a:gd name="connsiteX41" fmla="*/ 364633 w 647079"/>
                <a:gd name="connsiteY41" fmla="*/ 728495 h 1184225"/>
                <a:gd name="connsiteX42" fmla="*/ 415566 w 647079"/>
                <a:gd name="connsiteY42" fmla="*/ 724005 h 1184225"/>
                <a:gd name="connsiteX43" fmla="*/ 553317 w 647079"/>
                <a:gd name="connsiteY43" fmla="*/ 642063 h 1184225"/>
                <a:gd name="connsiteX44" fmla="*/ 607722 w 647079"/>
                <a:gd name="connsiteY44" fmla="*/ 493895 h 1184225"/>
                <a:gd name="connsiteX45" fmla="*/ 434087 w 647079"/>
                <a:gd name="connsiteY45" fmla="*/ 352461 h 1184225"/>
                <a:gd name="connsiteX46" fmla="*/ 285919 w 647079"/>
                <a:gd name="connsiteY46" fmla="*/ 307562 h 1184225"/>
                <a:gd name="connsiteX47" fmla="*/ 238459 w 647079"/>
                <a:gd name="connsiteY47" fmla="*/ 319909 h 1184225"/>
                <a:gd name="connsiteX48" fmla="*/ 140066 w 647079"/>
                <a:gd name="connsiteY48" fmla="*/ 397361 h 1184225"/>
                <a:gd name="connsiteX49" fmla="*/ 116914 w 647079"/>
                <a:gd name="connsiteY49" fmla="*/ 401851 h 1184225"/>
                <a:gd name="connsiteX50" fmla="*/ 116914 w 647079"/>
                <a:gd name="connsiteY50" fmla="*/ 354706 h 1184225"/>
                <a:gd name="connsiteX51" fmla="*/ 364633 w 647079"/>
                <a:gd name="connsiteY51" fmla="*/ 114494 h 1184225"/>
                <a:gd name="connsiteX52" fmla="*/ 612353 w 647079"/>
                <a:gd name="connsiteY52" fmla="*/ 354706 h 1184225"/>
                <a:gd name="connsiteX53" fmla="*/ 612353 w 647079"/>
                <a:gd name="connsiteY53" fmla="*/ 393993 h 1184225"/>
                <a:gd name="connsiteX54" fmla="*/ 629716 w 647079"/>
                <a:gd name="connsiteY54" fmla="*/ 410831 h 1184225"/>
                <a:gd name="connsiteX55" fmla="*/ 647080 w 647079"/>
                <a:gd name="connsiteY55" fmla="*/ 393993 h 1184225"/>
                <a:gd name="connsiteX56" fmla="*/ 647080 w 647079"/>
                <a:gd name="connsiteY56" fmla="*/ 354706 h 1184225"/>
                <a:gd name="connsiteX57" fmla="*/ 503541 w 647079"/>
                <a:gd name="connsiteY57" fmla="*/ 115616 h 1184225"/>
                <a:gd name="connsiteX58" fmla="*/ 138908 w 647079"/>
                <a:gd name="connsiteY58" fmla="*/ 431035 h 1184225"/>
                <a:gd name="connsiteX59" fmla="*/ 267398 w 647079"/>
                <a:gd name="connsiteY59" fmla="*/ 337869 h 1184225"/>
                <a:gd name="connsiteX60" fmla="*/ 269713 w 647079"/>
                <a:gd name="connsiteY60" fmla="*/ 337869 h 1184225"/>
                <a:gd name="connsiteX61" fmla="*/ 270871 w 647079"/>
                <a:gd name="connsiteY61" fmla="*/ 337869 h 1184225"/>
                <a:gd name="connsiteX62" fmla="*/ 424827 w 647079"/>
                <a:gd name="connsiteY62" fmla="*/ 383891 h 1184225"/>
                <a:gd name="connsiteX63" fmla="*/ 570680 w 647079"/>
                <a:gd name="connsiteY63" fmla="*/ 491650 h 1184225"/>
                <a:gd name="connsiteX64" fmla="*/ 524378 w 647079"/>
                <a:gd name="connsiteY64" fmla="*/ 618491 h 1184225"/>
                <a:gd name="connsiteX65" fmla="*/ 407463 w 647079"/>
                <a:gd name="connsiteY65" fmla="*/ 688085 h 1184225"/>
                <a:gd name="connsiteX66" fmla="*/ 232671 w 647079"/>
                <a:gd name="connsiteY66" fmla="*/ 647676 h 1184225"/>
                <a:gd name="connsiteX67" fmla="*/ 156271 w 647079"/>
                <a:gd name="connsiteY67" fmla="*/ 491650 h 1184225"/>
                <a:gd name="connsiteX68" fmla="*/ 138908 w 647079"/>
                <a:gd name="connsiteY68" fmla="*/ 474813 h 1184225"/>
                <a:gd name="connsiteX69" fmla="*/ 115757 w 647079"/>
                <a:gd name="connsiteY69" fmla="*/ 452363 h 1184225"/>
                <a:gd name="connsiteX70" fmla="*/ 138908 w 647079"/>
                <a:gd name="connsiteY70" fmla="*/ 429913 h 1184225"/>
                <a:gd name="connsiteX71" fmla="*/ 364633 w 647079"/>
                <a:gd name="connsiteY71" fmla="*/ 79697 h 1184225"/>
                <a:gd name="connsiteX72" fmla="*/ 260452 w 647079"/>
                <a:gd name="connsiteY72" fmla="*/ 98779 h 1184225"/>
                <a:gd name="connsiteX73" fmla="*/ 364633 w 647079"/>
                <a:gd name="connsiteY73" fmla="*/ 34797 h 1184225"/>
                <a:gd name="connsiteX74" fmla="*/ 468814 w 647079"/>
                <a:gd name="connsiteY74" fmla="*/ 98779 h 1184225"/>
                <a:gd name="connsiteX75" fmla="*/ 364633 w 647079"/>
                <a:gd name="connsiteY75" fmla="*/ 79697 h 118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47079" h="1184225">
                  <a:moveTo>
                    <a:pt x="504699" y="115616"/>
                  </a:moveTo>
                  <a:cubicBezTo>
                    <a:pt x="504699" y="115616"/>
                    <a:pt x="504699" y="110004"/>
                    <a:pt x="504699" y="106636"/>
                  </a:cubicBezTo>
                  <a:cubicBezTo>
                    <a:pt x="504699" y="48267"/>
                    <a:pt x="442190" y="0"/>
                    <a:pt x="364633" y="0"/>
                  </a:cubicBezTo>
                  <a:cubicBezTo>
                    <a:pt x="287076" y="0"/>
                    <a:pt x="224568" y="48267"/>
                    <a:pt x="224568" y="106636"/>
                  </a:cubicBezTo>
                  <a:cubicBezTo>
                    <a:pt x="224568" y="110004"/>
                    <a:pt x="224568" y="112249"/>
                    <a:pt x="224568" y="115616"/>
                  </a:cubicBezTo>
                  <a:cubicBezTo>
                    <a:pt x="138908" y="162761"/>
                    <a:pt x="81030" y="252560"/>
                    <a:pt x="81030" y="354706"/>
                  </a:cubicBezTo>
                  <a:lnTo>
                    <a:pt x="81030" y="453485"/>
                  </a:lnTo>
                  <a:cubicBezTo>
                    <a:pt x="81030" y="479302"/>
                    <a:pt x="98393" y="500630"/>
                    <a:pt x="122702" y="508487"/>
                  </a:cubicBezTo>
                  <a:cubicBezTo>
                    <a:pt x="127332" y="573592"/>
                    <a:pt x="158587" y="634206"/>
                    <a:pt x="211835" y="675738"/>
                  </a:cubicBezTo>
                  <a:cubicBezTo>
                    <a:pt x="222253" y="683595"/>
                    <a:pt x="233828" y="691453"/>
                    <a:pt x="245404" y="698188"/>
                  </a:cubicBezTo>
                  <a:lnTo>
                    <a:pt x="245404" y="734107"/>
                  </a:lnTo>
                  <a:cubicBezTo>
                    <a:pt x="245404" y="749822"/>
                    <a:pt x="236144" y="764414"/>
                    <a:pt x="221095" y="772272"/>
                  </a:cubicBezTo>
                  <a:lnTo>
                    <a:pt x="43988" y="858704"/>
                  </a:lnTo>
                  <a:cubicBezTo>
                    <a:pt x="17363" y="872173"/>
                    <a:pt x="0" y="897991"/>
                    <a:pt x="0" y="927175"/>
                  </a:cubicBezTo>
                  <a:lnTo>
                    <a:pt x="0" y="1009117"/>
                  </a:lnTo>
                  <a:cubicBezTo>
                    <a:pt x="0" y="1023709"/>
                    <a:pt x="8103" y="1036057"/>
                    <a:pt x="20836" y="1041669"/>
                  </a:cubicBezTo>
                  <a:lnTo>
                    <a:pt x="20836" y="1167388"/>
                  </a:lnTo>
                  <a:cubicBezTo>
                    <a:pt x="20836" y="1177490"/>
                    <a:pt x="28939" y="1184225"/>
                    <a:pt x="38200" y="1184225"/>
                  </a:cubicBezTo>
                  <a:cubicBezTo>
                    <a:pt x="47460" y="1184225"/>
                    <a:pt x="55563" y="1176368"/>
                    <a:pt x="55563" y="1167388"/>
                  </a:cubicBezTo>
                  <a:lnTo>
                    <a:pt x="55563" y="1046159"/>
                  </a:lnTo>
                  <a:lnTo>
                    <a:pt x="121544" y="1046159"/>
                  </a:lnTo>
                  <a:lnTo>
                    <a:pt x="121544" y="1167388"/>
                  </a:lnTo>
                  <a:cubicBezTo>
                    <a:pt x="121544" y="1177490"/>
                    <a:pt x="129647" y="1184225"/>
                    <a:pt x="138908" y="1184225"/>
                  </a:cubicBezTo>
                  <a:cubicBezTo>
                    <a:pt x="148168" y="1184225"/>
                    <a:pt x="156271" y="1176368"/>
                    <a:pt x="156271" y="1167388"/>
                  </a:cubicBezTo>
                  <a:lnTo>
                    <a:pt x="156271" y="988912"/>
                  </a:lnTo>
                  <a:cubicBezTo>
                    <a:pt x="156271" y="978810"/>
                    <a:pt x="148168" y="972075"/>
                    <a:pt x="138908" y="972075"/>
                  </a:cubicBezTo>
                  <a:cubicBezTo>
                    <a:pt x="129647" y="972075"/>
                    <a:pt x="121544" y="979932"/>
                    <a:pt x="121544" y="988912"/>
                  </a:cubicBezTo>
                  <a:lnTo>
                    <a:pt x="121544" y="1011362"/>
                  </a:lnTo>
                  <a:lnTo>
                    <a:pt x="37042" y="1011362"/>
                  </a:lnTo>
                  <a:cubicBezTo>
                    <a:pt x="37042" y="1011362"/>
                    <a:pt x="34727" y="1011362"/>
                    <a:pt x="34727" y="1009117"/>
                  </a:cubicBezTo>
                  <a:lnTo>
                    <a:pt x="34727" y="927175"/>
                  </a:lnTo>
                  <a:cubicBezTo>
                    <a:pt x="34727" y="911460"/>
                    <a:pt x="43988" y="896868"/>
                    <a:pt x="59036" y="889011"/>
                  </a:cubicBezTo>
                  <a:lnTo>
                    <a:pt x="188683" y="826151"/>
                  </a:lnTo>
                  <a:cubicBezTo>
                    <a:pt x="215307" y="872173"/>
                    <a:pt x="267398" y="920440"/>
                    <a:pt x="269713" y="922685"/>
                  </a:cubicBezTo>
                  <a:cubicBezTo>
                    <a:pt x="273186" y="926053"/>
                    <a:pt x="277816" y="927175"/>
                    <a:pt x="282446" y="927175"/>
                  </a:cubicBezTo>
                  <a:cubicBezTo>
                    <a:pt x="287076" y="927175"/>
                    <a:pt x="291707" y="924930"/>
                    <a:pt x="295179" y="921563"/>
                  </a:cubicBezTo>
                  <a:cubicBezTo>
                    <a:pt x="302125" y="914828"/>
                    <a:pt x="302125" y="903603"/>
                    <a:pt x="295179" y="896868"/>
                  </a:cubicBezTo>
                  <a:cubicBezTo>
                    <a:pt x="295179" y="896868"/>
                    <a:pt x="245404" y="850846"/>
                    <a:pt x="221095" y="810436"/>
                  </a:cubicBezTo>
                  <a:lnTo>
                    <a:pt x="236144" y="802579"/>
                  </a:lnTo>
                  <a:cubicBezTo>
                    <a:pt x="262768" y="789109"/>
                    <a:pt x="280131" y="763292"/>
                    <a:pt x="280131" y="734107"/>
                  </a:cubicBezTo>
                  <a:lnTo>
                    <a:pt x="280131" y="713903"/>
                  </a:lnTo>
                  <a:cubicBezTo>
                    <a:pt x="306755" y="724005"/>
                    <a:pt x="335694" y="728495"/>
                    <a:pt x="364633" y="728495"/>
                  </a:cubicBezTo>
                  <a:cubicBezTo>
                    <a:pt x="380839" y="728495"/>
                    <a:pt x="398203" y="727372"/>
                    <a:pt x="415566" y="724005"/>
                  </a:cubicBezTo>
                  <a:cubicBezTo>
                    <a:pt x="469972" y="713903"/>
                    <a:pt x="518590" y="683595"/>
                    <a:pt x="553317" y="642063"/>
                  </a:cubicBezTo>
                  <a:cubicBezTo>
                    <a:pt x="588044" y="599409"/>
                    <a:pt x="607722" y="546652"/>
                    <a:pt x="607722" y="493895"/>
                  </a:cubicBezTo>
                  <a:cubicBezTo>
                    <a:pt x="607722" y="391748"/>
                    <a:pt x="526693" y="372666"/>
                    <a:pt x="434087" y="352461"/>
                  </a:cubicBezTo>
                  <a:cubicBezTo>
                    <a:pt x="388942" y="342359"/>
                    <a:pt x="336852" y="331134"/>
                    <a:pt x="285919" y="307562"/>
                  </a:cubicBezTo>
                  <a:cubicBezTo>
                    <a:pt x="268555" y="299704"/>
                    <a:pt x="248877" y="305317"/>
                    <a:pt x="238459" y="319909"/>
                  </a:cubicBezTo>
                  <a:cubicBezTo>
                    <a:pt x="203732" y="368176"/>
                    <a:pt x="166690" y="397361"/>
                    <a:pt x="140066" y="397361"/>
                  </a:cubicBezTo>
                  <a:cubicBezTo>
                    <a:pt x="131963" y="397361"/>
                    <a:pt x="123860" y="398483"/>
                    <a:pt x="116914" y="401851"/>
                  </a:cubicBezTo>
                  <a:lnTo>
                    <a:pt x="116914" y="354706"/>
                  </a:lnTo>
                  <a:cubicBezTo>
                    <a:pt x="116914" y="222253"/>
                    <a:pt x="228041" y="114494"/>
                    <a:pt x="364633" y="114494"/>
                  </a:cubicBezTo>
                  <a:cubicBezTo>
                    <a:pt x="501226" y="114494"/>
                    <a:pt x="612353" y="222253"/>
                    <a:pt x="612353" y="354706"/>
                  </a:cubicBezTo>
                  <a:lnTo>
                    <a:pt x="612353" y="393993"/>
                  </a:lnTo>
                  <a:cubicBezTo>
                    <a:pt x="612353" y="404096"/>
                    <a:pt x="620456" y="410831"/>
                    <a:pt x="629716" y="410831"/>
                  </a:cubicBezTo>
                  <a:cubicBezTo>
                    <a:pt x="638977" y="410831"/>
                    <a:pt x="647080" y="402973"/>
                    <a:pt x="647080" y="393993"/>
                  </a:cubicBezTo>
                  <a:lnTo>
                    <a:pt x="647080" y="354706"/>
                  </a:lnTo>
                  <a:cubicBezTo>
                    <a:pt x="647080" y="252560"/>
                    <a:pt x="589201" y="162761"/>
                    <a:pt x="503541" y="115616"/>
                  </a:cubicBezTo>
                  <a:close/>
                  <a:moveTo>
                    <a:pt x="138908" y="431035"/>
                  </a:moveTo>
                  <a:cubicBezTo>
                    <a:pt x="192156" y="431035"/>
                    <a:pt x="241931" y="372666"/>
                    <a:pt x="267398" y="337869"/>
                  </a:cubicBezTo>
                  <a:cubicBezTo>
                    <a:pt x="267398" y="337869"/>
                    <a:pt x="268555" y="337869"/>
                    <a:pt x="269713" y="337869"/>
                  </a:cubicBezTo>
                  <a:cubicBezTo>
                    <a:pt x="269713" y="337869"/>
                    <a:pt x="269713" y="337869"/>
                    <a:pt x="270871" y="337869"/>
                  </a:cubicBezTo>
                  <a:cubicBezTo>
                    <a:pt x="325276" y="361441"/>
                    <a:pt x="378524" y="373789"/>
                    <a:pt x="424827" y="383891"/>
                  </a:cubicBezTo>
                  <a:cubicBezTo>
                    <a:pt x="523220" y="406341"/>
                    <a:pt x="570680" y="419811"/>
                    <a:pt x="570680" y="491650"/>
                  </a:cubicBezTo>
                  <a:cubicBezTo>
                    <a:pt x="570680" y="537672"/>
                    <a:pt x="554474" y="582571"/>
                    <a:pt x="524378" y="618491"/>
                  </a:cubicBezTo>
                  <a:cubicBezTo>
                    <a:pt x="494281" y="654411"/>
                    <a:pt x="452608" y="679105"/>
                    <a:pt x="407463" y="688085"/>
                  </a:cubicBezTo>
                  <a:cubicBezTo>
                    <a:pt x="344955" y="700433"/>
                    <a:pt x="281289" y="685840"/>
                    <a:pt x="232671" y="647676"/>
                  </a:cubicBezTo>
                  <a:cubicBezTo>
                    <a:pt x="184053" y="609511"/>
                    <a:pt x="156271" y="552264"/>
                    <a:pt x="156271" y="491650"/>
                  </a:cubicBezTo>
                  <a:cubicBezTo>
                    <a:pt x="156271" y="481547"/>
                    <a:pt x="148168" y="474813"/>
                    <a:pt x="138908" y="474813"/>
                  </a:cubicBezTo>
                  <a:cubicBezTo>
                    <a:pt x="126175" y="474813"/>
                    <a:pt x="115757" y="464710"/>
                    <a:pt x="115757" y="452363"/>
                  </a:cubicBezTo>
                  <a:cubicBezTo>
                    <a:pt x="115757" y="440015"/>
                    <a:pt x="126175" y="429913"/>
                    <a:pt x="138908" y="429913"/>
                  </a:cubicBezTo>
                  <a:close/>
                  <a:moveTo>
                    <a:pt x="364633" y="79697"/>
                  </a:moveTo>
                  <a:cubicBezTo>
                    <a:pt x="327591" y="79697"/>
                    <a:pt x="292864" y="86432"/>
                    <a:pt x="260452" y="98779"/>
                  </a:cubicBezTo>
                  <a:cubicBezTo>
                    <a:pt x="266240" y="62859"/>
                    <a:pt x="310228" y="34797"/>
                    <a:pt x="364633" y="34797"/>
                  </a:cubicBezTo>
                  <a:cubicBezTo>
                    <a:pt x="419039" y="34797"/>
                    <a:pt x="463027" y="62859"/>
                    <a:pt x="468814" y="98779"/>
                  </a:cubicBezTo>
                  <a:cubicBezTo>
                    <a:pt x="436402" y="86432"/>
                    <a:pt x="401676" y="79697"/>
                    <a:pt x="364633" y="79697"/>
                  </a:cubicBezTo>
                  <a:close/>
                </a:path>
              </a:pathLst>
            </a:custGeom>
            <a:solidFill>
              <a:srgbClr val="000000"/>
            </a:solidFill>
            <a:ln w="115491" cap="flat">
              <a:noFill/>
              <a:prstDash val="solid"/>
              <a:miter/>
            </a:ln>
          </p:spPr>
          <p:txBody>
            <a:bodyPr rtlCol="0" anchor="ctr"/>
            <a:lstStyle/>
            <a:p>
              <a:endParaRPr lang="es-CL"/>
            </a:p>
          </p:txBody>
        </p:sp>
        <p:sp>
          <p:nvSpPr>
            <p:cNvPr id="153" name="Forma libre 152">
              <a:extLst>
                <a:ext uri="{FF2B5EF4-FFF2-40B4-BE49-F238E27FC236}">
                  <a16:creationId xmlns:a16="http://schemas.microsoft.com/office/drawing/2014/main" id="{E12B83CD-0C13-D936-2F14-34D43E8C65C9}"/>
                </a:ext>
              </a:extLst>
            </p:cNvPr>
            <p:cNvSpPr/>
            <p:nvPr/>
          </p:nvSpPr>
          <p:spPr>
            <a:xfrm>
              <a:off x="6336851" y="1994891"/>
              <a:ext cx="629716" cy="609511"/>
            </a:xfrm>
            <a:custGeom>
              <a:avLst/>
              <a:gdLst>
                <a:gd name="connsiteX0" fmla="*/ 569523 w 629716"/>
                <a:gd name="connsiteY0" fmla="*/ 57247 h 609511"/>
                <a:gd name="connsiteX1" fmla="*/ 283604 w 629716"/>
                <a:gd name="connsiteY1" fmla="*/ 57247 h 609511"/>
                <a:gd name="connsiteX2" fmla="*/ 59036 w 629716"/>
                <a:gd name="connsiteY2" fmla="*/ 275010 h 609511"/>
                <a:gd name="connsiteX3" fmla="*/ 59036 w 629716"/>
                <a:gd name="connsiteY3" fmla="*/ 552264 h 609511"/>
                <a:gd name="connsiteX4" fmla="*/ 201417 w 629716"/>
                <a:gd name="connsiteY4" fmla="*/ 609511 h 609511"/>
                <a:gd name="connsiteX5" fmla="*/ 341482 w 629716"/>
                <a:gd name="connsiteY5" fmla="*/ 554509 h 609511"/>
                <a:gd name="connsiteX6" fmla="*/ 370421 w 629716"/>
                <a:gd name="connsiteY6" fmla="*/ 600531 h 609511"/>
                <a:gd name="connsiteX7" fmla="*/ 394730 w 629716"/>
                <a:gd name="connsiteY7" fmla="*/ 606144 h 609511"/>
                <a:gd name="connsiteX8" fmla="*/ 400518 w 629716"/>
                <a:gd name="connsiteY8" fmla="*/ 582571 h 609511"/>
                <a:gd name="connsiteX9" fmla="*/ 344955 w 629716"/>
                <a:gd name="connsiteY9" fmla="*/ 492772 h 609511"/>
                <a:gd name="connsiteX10" fmla="*/ 312543 w 629716"/>
                <a:gd name="connsiteY10" fmla="*/ 474813 h 609511"/>
                <a:gd name="connsiteX11" fmla="*/ 283604 w 629716"/>
                <a:gd name="connsiteY11" fmla="*/ 474813 h 609511"/>
                <a:gd name="connsiteX12" fmla="*/ 236144 w 629716"/>
                <a:gd name="connsiteY12" fmla="*/ 454608 h 609511"/>
                <a:gd name="connsiteX13" fmla="*/ 219938 w 629716"/>
                <a:gd name="connsiteY13" fmla="*/ 406341 h 609511"/>
                <a:gd name="connsiteX14" fmla="*/ 287076 w 629716"/>
                <a:gd name="connsiteY14" fmla="*/ 350216 h 609511"/>
                <a:gd name="connsiteX15" fmla="*/ 325276 w 629716"/>
                <a:gd name="connsiteY15" fmla="*/ 350216 h 609511"/>
                <a:gd name="connsiteX16" fmla="*/ 399360 w 629716"/>
                <a:gd name="connsiteY16" fmla="*/ 392871 h 609511"/>
                <a:gd name="connsiteX17" fmla="*/ 513959 w 629716"/>
                <a:gd name="connsiteY17" fmla="*/ 598286 h 609511"/>
                <a:gd name="connsiteX18" fmla="*/ 530165 w 629716"/>
                <a:gd name="connsiteY18" fmla="*/ 607266 h 609511"/>
                <a:gd name="connsiteX19" fmla="*/ 538268 w 629716"/>
                <a:gd name="connsiteY19" fmla="*/ 605021 h 609511"/>
                <a:gd name="connsiteX20" fmla="*/ 545214 w 629716"/>
                <a:gd name="connsiteY20" fmla="*/ 581449 h 609511"/>
                <a:gd name="connsiteX21" fmla="*/ 464184 w 629716"/>
                <a:gd name="connsiteY21" fmla="*/ 434403 h 609511"/>
                <a:gd name="connsiteX22" fmla="*/ 570680 w 629716"/>
                <a:gd name="connsiteY22" fmla="*/ 331134 h 609511"/>
                <a:gd name="connsiteX23" fmla="*/ 570680 w 629716"/>
                <a:gd name="connsiteY23" fmla="*/ 53879 h 609511"/>
                <a:gd name="connsiteX24" fmla="*/ 184053 w 629716"/>
                <a:gd name="connsiteY24" fmla="*/ 405218 h 609511"/>
                <a:gd name="connsiteX25" fmla="*/ 209519 w 629716"/>
                <a:gd name="connsiteY25" fmla="*/ 479303 h 609511"/>
                <a:gd name="connsiteX26" fmla="*/ 283604 w 629716"/>
                <a:gd name="connsiteY26" fmla="*/ 510732 h 609511"/>
                <a:gd name="connsiteX27" fmla="*/ 312543 w 629716"/>
                <a:gd name="connsiteY27" fmla="*/ 510732 h 609511"/>
                <a:gd name="connsiteX28" fmla="*/ 314858 w 629716"/>
                <a:gd name="connsiteY28" fmla="*/ 511855 h 609511"/>
                <a:gd name="connsiteX29" fmla="*/ 322961 w 629716"/>
                <a:gd name="connsiteY29" fmla="*/ 524202 h 609511"/>
                <a:gd name="connsiteX30" fmla="*/ 319488 w 629716"/>
                <a:gd name="connsiteY30" fmla="*/ 527569 h 609511"/>
                <a:gd name="connsiteX31" fmla="*/ 84502 w 629716"/>
                <a:gd name="connsiteY31" fmla="*/ 527569 h 609511"/>
                <a:gd name="connsiteX32" fmla="*/ 84502 w 629716"/>
                <a:gd name="connsiteY32" fmla="*/ 299704 h 609511"/>
                <a:gd name="connsiteX33" fmla="*/ 137750 w 629716"/>
                <a:gd name="connsiteY33" fmla="*/ 248070 h 609511"/>
                <a:gd name="connsiteX34" fmla="*/ 233828 w 629716"/>
                <a:gd name="connsiteY34" fmla="*/ 331134 h 609511"/>
                <a:gd name="connsiteX35" fmla="*/ 184053 w 629716"/>
                <a:gd name="connsiteY35" fmla="*/ 404096 h 609511"/>
                <a:gd name="connsiteX36" fmla="*/ 445663 w 629716"/>
                <a:gd name="connsiteY36" fmla="*/ 405218 h 609511"/>
                <a:gd name="connsiteX37" fmla="*/ 430615 w 629716"/>
                <a:gd name="connsiteY37" fmla="*/ 378279 h 609511"/>
                <a:gd name="connsiteX38" fmla="*/ 325276 w 629716"/>
                <a:gd name="connsiteY38" fmla="*/ 316542 h 609511"/>
                <a:gd name="connsiteX39" fmla="*/ 287076 w 629716"/>
                <a:gd name="connsiteY39" fmla="*/ 316542 h 609511"/>
                <a:gd name="connsiteX40" fmla="*/ 275501 w 629716"/>
                <a:gd name="connsiteY40" fmla="*/ 316542 h 609511"/>
                <a:gd name="connsiteX41" fmla="*/ 163217 w 629716"/>
                <a:gd name="connsiteY41" fmla="*/ 222253 h 609511"/>
                <a:gd name="connsiteX42" fmla="*/ 310228 w 629716"/>
                <a:gd name="connsiteY42" fmla="*/ 79697 h 609511"/>
                <a:gd name="connsiteX43" fmla="*/ 545214 w 629716"/>
                <a:gd name="connsiteY43" fmla="*/ 79697 h 609511"/>
                <a:gd name="connsiteX44" fmla="*/ 593832 w 629716"/>
                <a:gd name="connsiteY44" fmla="*/ 193068 h 609511"/>
                <a:gd name="connsiteX45" fmla="*/ 545214 w 629716"/>
                <a:gd name="connsiteY45" fmla="*/ 306439 h 609511"/>
                <a:gd name="connsiteX46" fmla="*/ 446821 w 629716"/>
                <a:gd name="connsiteY46" fmla="*/ 401851 h 60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9716" h="609511">
                  <a:moveTo>
                    <a:pt x="569523" y="57247"/>
                  </a:moveTo>
                  <a:cubicBezTo>
                    <a:pt x="490808" y="-19082"/>
                    <a:pt x="362318" y="-19082"/>
                    <a:pt x="283604" y="57247"/>
                  </a:cubicBezTo>
                  <a:lnTo>
                    <a:pt x="59036" y="275010"/>
                  </a:lnTo>
                  <a:cubicBezTo>
                    <a:pt x="-19679" y="351339"/>
                    <a:pt x="-19679" y="475935"/>
                    <a:pt x="59036" y="552264"/>
                  </a:cubicBezTo>
                  <a:cubicBezTo>
                    <a:pt x="98393" y="590429"/>
                    <a:pt x="150484" y="609511"/>
                    <a:pt x="201417" y="609511"/>
                  </a:cubicBezTo>
                  <a:cubicBezTo>
                    <a:pt x="252349" y="609511"/>
                    <a:pt x="302125" y="591551"/>
                    <a:pt x="341482" y="554509"/>
                  </a:cubicBezTo>
                  <a:lnTo>
                    <a:pt x="370421" y="600531"/>
                  </a:lnTo>
                  <a:cubicBezTo>
                    <a:pt x="375051" y="608389"/>
                    <a:pt x="386627" y="611756"/>
                    <a:pt x="394730" y="606144"/>
                  </a:cubicBezTo>
                  <a:cubicBezTo>
                    <a:pt x="402833" y="600531"/>
                    <a:pt x="406306" y="590429"/>
                    <a:pt x="400518" y="582571"/>
                  </a:cubicBezTo>
                  <a:lnTo>
                    <a:pt x="344955" y="492772"/>
                  </a:lnTo>
                  <a:cubicBezTo>
                    <a:pt x="338009" y="481547"/>
                    <a:pt x="325276" y="474813"/>
                    <a:pt x="312543" y="474813"/>
                  </a:cubicBezTo>
                  <a:lnTo>
                    <a:pt x="283604" y="474813"/>
                  </a:lnTo>
                  <a:cubicBezTo>
                    <a:pt x="265083" y="474813"/>
                    <a:pt x="248877" y="466955"/>
                    <a:pt x="236144" y="454608"/>
                  </a:cubicBezTo>
                  <a:cubicBezTo>
                    <a:pt x="223410" y="441138"/>
                    <a:pt x="217622" y="424301"/>
                    <a:pt x="219938" y="406341"/>
                  </a:cubicBezTo>
                  <a:cubicBezTo>
                    <a:pt x="223410" y="374911"/>
                    <a:pt x="252349" y="350216"/>
                    <a:pt x="287076" y="350216"/>
                  </a:cubicBezTo>
                  <a:lnTo>
                    <a:pt x="325276" y="350216"/>
                  </a:lnTo>
                  <a:cubicBezTo>
                    <a:pt x="356530" y="350216"/>
                    <a:pt x="384312" y="367054"/>
                    <a:pt x="399360" y="392871"/>
                  </a:cubicBezTo>
                  <a:lnTo>
                    <a:pt x="513959" y="598286"/>
                  </a:lnTo>
                  <a:cubicBezTo>
                    <a:pt x="517432" y="603899"/>
                    <a:pt x="523220" y="607266"/>
                    <a:pt x="530165" y="607266"/>
                  </a:cubicBezTo>
                  <a:cubicBezTo>
                    <a:pt x="532480" y="607266"/>
                    <a:pt x="535953" y="607266"/>
                    <a:pt x="538268" y="605021"/>
                  </a:cubicBezTo>
                  <a:cubicBezTo>
                    <a:pt x="547529" y="600531"/>
                    <a:pt x="549844" y="590429"/>
                    <a:pt x="545214" y="581449"/>
                  </a:cubicBezTo>
                  <a:lnTo>
                    <a:pt x="464184" y="434403"/>
                  </a:lnTo>
                  <a:lnTo>
                    <a:pt x="570680" y="331134"/>
                  </a:lnTo>
                  <a:cubicBezTo>
                    <a:pt x="649395" y="254805"/>
                    <a:pt x="649395" y="130209"/>
                    <a:pt x="570680" y="53879"/>
                  </a:cubicBezTo>
                  <a:close/>
                  <a:moveTo>
                    <a:pt x="184053" y="405218"/>
                  </a:moveTo>
                  <a:cubicBezTo>
                    <a:pt x="181738" y="432158"/>
                    <a:pt x="190998" y="459098"/>
                    <a:pt x="209519" y="479303"/>
                  </a:cubicBezTo>
                  <a:cubicBezTo>
                    <a:pt x="228041" y="499507"/>
                    <a:pt x="255822" y="510732"/>
                    <a:pt x="283604" y="510732"/>
                  </a:cubicBezTo>
                  <a:lnTo>
                    <a:pt x="312543" y="510732"/>
                  </a:lnTo>
                  <a:cubicBezTo>
                    <a:pt x="312543" y="510732"/>
                    <a:pt x="313700" y="510732"/>
                    <a:pt x="314858" y="511855"/>
                  </a:cubicBezTo>
                  <a:lnTo>
                    <a:pt x="322961" y="524202"/>
                  </a:lnTo>
                  <a:lnTo>
                    <a:pt x="319488" y="527569"/>
                  </a:lnTo>
                  <a:cubicBezTo>
                    <a:pt x="254665" y="590429"/>
                    <a:pt x="149326" y="590429"/>
                    <a:pt x="84502" y="527569"/>
                  </a:cubicBezTo>
                  <a:cubicBezTo>
                    <a:pt x="19679" y="464710"/>
                    <a:pt x="19679" y="362564"/>
                    <a:pt x="84502" y="299704"/>
                  </a:cubicBezTo>
                  <a:lnTo>
                    <a:pt x="137750" y="248070"/>
                  </a:lnTo>
                  <a:cubicBezTo>
                    <a:pt x="156271" y="266030"/>
                    <a:pt x="190998" y="298582"/>
                    <a:pt x="233828" y="331134"/>
                  </a:cubicBezTo>
                  <a:cubicBezTo>
                    <a:pt x="206047" y="346849"/>
                    <a:pt x="187526" y="373789"/>
                    <a:pt x="184053" y="404096"/>
                  </a:cubicBezTo>
                  <a:close/>
                  <a:moveTo>
                    <a:pt x="445663" y="405218"/>
                  </a:moveTo>
                  <a:lnTo>
                    <a:pt x="430615" y="378279"/>
                  </a:lnTo>
                  <a:cubicBezTo>
                    <a:pt x="409778" y="340114"/>
                    <a:pt x="369264" y="316542"/>
                    <a:pt x="325276" y="316542"/>
                  </a:cubicBezTo>
                  <a:lnTo>
                    <a:pt x="287076" y="316542"/>
                  </a:lnTo>
                  <a:cubicBezTo>
                    <a:pt x="287076" y="316542"/>
                    <a:pt x="278973" y="316542"/>
                    <a:pt x="275501" y="316542"/>
                  </a:cubicBezTo>
                  <a:cubicBezTo>
                    <a:pt x="226883" y="281745"/>
                    <a:pt x="182895" y="242457"/>
                    <a:pt x="163217" y="222253"/>
                  </a:cubicBezTo>
                  <a:lnTo>
                    <a:pt x="310228" y="79697"/>
                  </a:lnTo>
                  <a:cubicBezTo>
                    <a:pt x="375051" y="16837"/>
                    <a:pt x="480390" y="16837"/>
                    <a:pt x="545214" y="79697"/>
                  </a:cubicBezTo>
                  <a:cubicBezTo>
                    <a:pt x="576468" y="110004"/>
                    <a:pt x="593832" y="150413"/>
                    <a:pt x="593832" y="193068"/>
                  </a:cubicBezTo>
                  <a:cubicBezTo>
                    <a:pt x="593832" y="235723"/>
                    <a:pt x="576468" y="276132"/>
                    <a:pt x="545214" y="306439"/>
                  </a:cubicBezTo>
                  <a:lnTo>
                    <a:pt x="446821" y="401851"/>
                  </a:lnTo>
                  <a:close/>
                </a:path>
              </a:pathLst>
            </a:custGeom>
            <a:solidFill>
              <a:srgbClr val="000000"/>
            </a:solidFill>
            <a:ln w="115491" cap="flat">
              <a:noFill/>
              <a:prstDash val="solid"/>
              <a:miter/>
            </a:ln>
          </p:spPr>
          <p:txBody>
            <a:bodyPr rtlCol="0" anchor="ctr"/>
            <a:lstStyle/>
            <a:p>
              <a:endParaRPr lang="es-CL"/>
            </a:p>
          </p:txBody>
        </p:sp>
        <p:sp>
          <p:nvSpPr>
            <p:cNvPr id="154" name="Forma libre 153">
              <a:extLst>
                <a:ext uri="{FF2B5EF4-FFF2-40B4-BE49-F238E27FC236}">
                  <a16:creationId xmlns:a16="http://schemas.microsoft.com/office/drawing/2014/main" id="{B66112AC-B74A-FBD9-EF8B-AE3F99A035D9}"/>
                </a:ext>
              </a:extLst>
            </p:cNvPr>
            <p:cNvSpPr/>
            <p:nvPr/>
          </p:nvSpPr>
          <p:spPr>
            <a:xfrm>
              <a:off x="6643606" y="2074588"/>
              <a:ext cx="238458" cy="232355"/>
            </a:xfrm>
            <a:custGeom>
              <a:avLst/>
              <a:gdLst>
                <a:gd name="connsiteX0" fmla="*/ 204889 w 238458"/>
                <a:gd name="connsiteY0" fmla="*/ 33675 h 232355"/>
                <a:gd name="connsiteX1" fmla="*/ 34727 w 238458"/>
                <a:gd name="connsiteY1" fmla="*/ 33675 h 232355"/>
                <a:gd name="connsiteX2" fmla="*/ 34727 w 238458"/>
                <a:gd name="connsiteY2" fmla="*/ 198680 h 232355"/>
                <a:gd name="connsiteX3" fmla="*/ 119229 w 238458"/>
                <a:gd name="connsiteY3" fmla="*/ 232355 h 232355"/>
                <a:gd name="connsiteX4" fmla="*/ 203732 w 238458"/>
                <a:gd name="connsiteY4" fmla="*/ 198680 h 232355"/>
                <a:gd name="connsiteX5" fmla="*/ 203732 w 238458"/>
                <a:gd name="connsiteY5" fmla="*/ 33675 h 232355"/>
                <a:gd name="connsiteX6" fmla="*/ 179423 w 238458"/>
                <a:gd name="connsiteY6" fmla="*/ 173986 h 232355"/>
                <a:gd name="connsiteX7" fmla="*/ 60193 w 238458"/>
                <a:gd name="connsiteY7" fmla="*/ 173986 h 232355"/>
                <a:gd name="connsiteX8" fmla="*/ 60193 w 238458"/>
                <a:gd name="connsiteY8" fmla="*/ 58369 h 232355"/>
                <a:gd name="connsiteX9" fmla="*/ 120387 w 238458"/>
                <a:gd name="connsiteY9" fmla="*/ 34797 h 232355"/>
                <a:gd name="connsiteX10" fmla="*/ 180580 w 238458"/>
                <a:gd name="connsiteY10" fmla="*/ 58369 h 232355"/>
                <a:gd name="connsiteX11" fmla="*/ 180580 w 238458"/>
                <a:gd name="connsiteY11" fmla="*/ 173986 h 23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458" h="232355">
                  <a:moveTo>
                    <a:pt x="204889" y="33675"/>
                  </a:moveTo>
                  <a:cubicBezTo>
                    <a:pt x="158587" y="-11225"/>
                    <a:pt x="82187" y="-11225"/>
                    <a:pt x="34727" y="33675"/>
                  </a:cubicBezTo>
                  <a:cubicBezTo>
                    <a:pt x="-11576" y="78574"/>
                    <a:pt x="-11576" y="152658"/>
                    <a:pt x="34727" y="198680"/>
                  </a:cubicBezTo>
                  <a:cubicBezTo>
                    <a:pt x="57878" y="221130"/>
                    <a:pt x="89133" y="232355"/>
                    <a:pt x="119229" y="232355"/>
                  </a:cubicBezTo>
                  <a:cubicBezTo>
                    <a:pt x="149326" y="232355"/>
                    <a:pt x="180580" y="221130"/>
                    <a:pt x="203732" y="198680"/>
                  </a:cubicBezTo>
                  <a:cubicBezTo>
                    <a:pt x="250034" y="153781"/>
                    <a:pt x="250034" y="79697"/>
                    <a:pt x="203732" y="33675"/>
                  </a:cubicBezTo>
                  <a:close/>
                  <a:moveTo>
                    <a:pt x="179423" y="173986"/>
                  </a:moveTo>
                  <a:cubicBezTo>
                    <a:pt x="147011" y="205415"/>
                    <a:pt x="92605" y="205415"/>
                    <a:pt x="60193" y="173986"/>
                  </a:cubicBezTo>
                  <a:cubicBezTo>
                    <a:pt x="27782" y="142556"/>
                    <a:pt x="27782" y="89799"/>
                    <a:pt x="60193" y="58369"/>
                  </a:cubicBezTo>
                  <a:cubicBezTo>
                    <a:pt x="76399" y="42655"/>
                    <a:pt x="98393" y="34797"/>
                    <a:pt x="120387" y="34797"/>
                  </a:cubicBezTo>
                  <a:cubicBezTo>
                    <a:pt x="142381" y="34797"/>
                    <a:pt x="163217" y="42655"/>
                    <a:pt x="180580" y="58369"/>
                  </a:cubicBezTo>
                  <a:cubicBezTo>
                    <a:pt x="212992" y="89799"/>
                    <a:pt x="212992" y="142556"/>
                    <a:pt x="180580" y="173986"/>
                  </a:cubicBezTo>
                  <a:close/>
                </a:path>
              </a:pathLst>
            </a:custGeom>
            <a:solidFill>
              <a:srgbClr val="000000"/>
            </a:solidFill>
            <a:ln w="115491" cap="flat">
              <a:noFill/>
              <a:prstDash val="solid"/>
              <a:miter/>
            </a:ln>
          </p:spPr>
          <p:txBody>
            <a:bodyPr rtlCol="0" anchor="ctr"/>
            <a:lstStyle/>
            <a:p>
              <a:endParaRPr lang="es-CL"/>
            </a:p>
          </p:txBody>
        </p:sp>
        <p:sp>
          <p:nvSpPr>
            <p:cNvPr id="155" name="Forma libre 154">
              <a:extLst>
                <a:ext uri="{FF2B5EF4-FFF2-40B4-BE49-F238E27FC236}">
                  <a16:creationId xmlns:a16="http://schemas.microsoft.com/office/drawing/2014/main" id="{2DBF570D-3D3C-8818-8930-BF17CFE50311}"/>
                </a:ext>
              </a:extLst>
            </p:cNvPr>
            <p:cNvSpPr/>
            <p:nvPr/>
          </p:nvSpPr>
          <p:spPr>
            <a:xfrm>
              <a:off x="6716532" y="2146427"/>
              <a:ext cx="34726" cy="33674"/>
            </a:xfrm>
            <a:custGeom>
              <a:avLst/>
              <a:gdLst>
                <a:gd name="connsiteX0" fmla="*/ 34727 w 34726"/>
                <a:gd name="connsiteY0" fmla="*/ 16837 h 33674"/>
                <a:gd name="connsiteX1" fmla="*/ 17363 w 34726"/>
                <a:gd name="connsiteY1" fmla="*/ 33675 h 33674"/>
                <a:gd name="connsiteX2" fmla="*/ 0 w 34726"/>
                <a:gd name="connsiteY2" fmla="*/ 16837 h 33674"/>
                <a:gd name="connsiteX3" fmla="*/ 17363 w 34726"/>
                <a:gd name="connsiteY3" fmla="*/ 0 h 33674"/>
                <a:gd name="connsiteX4" fmla="*/ 34727 w 34726"/>
                <a:gd name="connsiteY4" fmla="*/ 16837 h 33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6" h="33674">
                  <a:moveTo>
                    <a:pt x="34727" y="16837"/>
                  </a:moveTo>
                  <a:cubicBezTo>
                    <a:pt x="34727" y="26136"/>
                    <a:pt x="26953" y="33675"/>
                    <a:pt x="17363" y="33675"/>
                  </a:cubicBezTo>
                  <a:cubicBezTo>
                    <a:pt x="7774" y="33675"/>
                    <a:pt x="0" y="26136"/>
                    <a:pt x="0" y="16837"/>
                  </a:cubicBezTo>
                  <a:cubicBezTo>
                    <a:pt x="0" y="7538"/>
                    <a:pt x="7774" y="0"/>
                    <a:pt x="17363" y="0"/>
                  </a:cubicBezTo>
                  <a:cubicBezTo>
                    <a:pt x="26953" y="0"/>
                    <a:pt x="34727" y="7538"/>
                    <a:pt x="34727" y="16837"/>
                  </a:cubicBezTo>
                  <a:close/>
                </a:path>
              </a:pathLst>
            </a:custGeom>
            <a:solidFill>
              <a:srgbClr val="000000"/>
            </a:solidFill>
            <a:ln w="115491" cap="flat">
              <a:noFill/>
              <a:prstDash val="solid"/>
              <a:miter/>
            </a:ln>
          </p:spPr>
          <p:txBody>
            <a:bodyPr rtlCol="0" anchor="ctr"/>
            <a:lstStyle/>
            <a:p>
              <a:endParaRPr lang="es-CL"/>
            </a:p>
          </p:txBody>
        </p:sp>
        <p:sp>
          <p:nvSpPr>
            <p:cNvPr id="156" name="Forma libre 155">
              <a:extLst>
                <a:ext uri="{FF2B5EF4-FFF2-40B4-BE49-F238E27FC236}">
                  <a16:creationId xmlns:a16="http://schemas.microsoft.com/office/drawing/2014/main" id="{B4B69522-34DF-8422-93D7-FE33E941C06C}"/>
                </a:ext>
              </a:extLst>
            </p:cNvPr>
            <p:cNvSpPr/>
            <p:nvPr/>
          </p:nvSpPr>
          <p:spPr>
            <a:xfrm>
              <a:off x="6774411" y="2201429"/>
              <a:ext cx="34726" cy="33674"/>
            </a:xfrm>
            <a:custGeom>
              <a:avLst/>
              <a:gdLst>
                <a:gd name="connsiteX0" fmla="*/ 34727 w 34726"/>
                <a:gd name="connsiteY0" fmla="*/ 16837 h 33674"/>
                <a:gd name="connsiteX1" fmla="*/ 17363 w 34726"/>
                <a:gd name="connsiteY1" fmla="*/ 33675 h 33674"/>
                <a:gd name="connsiteX2" fmla="*/ 0 w 34726"/>
                <a:gd name="connsiteY2" fmla="*/ 16837 h 33674"/>
                <a:gd name="connsiteX3" fmla="*/ 17363 w 34726"/>
                <a:gd name="connsiteY3" fmla="*/ 0 h 33674"/>
                <a:gd name="connsiteX4" fmla="*/ 34727 w 34726"/>
                <a:gd name="connsiteY4" fmla="*/ 16837 h 33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6" h="33674">
                  <a:moveTo>
                    <a:pt x="34727" y="16837"/>
                  </a:moveTo>
                  <a:cubicBezTo>
                    <a:pt x="34727" y="26136"/>
                    <a:pt x="26953" y="33675"/>
                    <a:pt x="17363" y="33675"/>
                  </a:cubicBezTo>
                  <a:cubicBezTo>
                    <a:pt x="7774" y="33675"/>
                    <a:pt x="0" y="26136"/>
                    <a:pt x="0" y="16837"/>
                  </a:cubicBezTo>
                  <a:cubicBezTo>
                    <a:pt x="0" y="7538"/>
                    <a:pt x="7774" y="0"/>
                    <a:pt x="17363" y="0"/>
                  </a:cubicBezTo>
                  <a:cubicBezTo>
                    <a:pt x="26953" y="0"/>
                    <a:pt x="34727" y="7538"/>
                    <a:pt x="34727" y="16837"/>
                  </a:cubicBezTo>
                  <a:close/>
                </a:path>
              </a:pathLst>
            </a:custGeom>
            <a:solidFill>
              <a:srgbClr val="000000"/>
            </a:solidFill>
            <a:ln w="115491" cap="flat">
              <a:noFill/>
              <a:prstDash val="solid"/>
              <a:miter/>
            </a:ln>
          </p:spPr>
          <p:txBody>
            <a:bodyPr rtlCol="0" anchor="ctr"/>
            <a:lstStyle/>
            <a:p>
              <a:endParaRPr lang="es-CL"/>
            </a:p>
          </p:txBody>
        </p:sp>
      </p:grpSp>
      <p:sp>
        <p:nvSpPr>
          <p:cNvPr id="3" name="Cerrar llave 2">
            <a:extLst>
              <a:ext uri="{FF2B5EF4-FFF2-40B4-BE49-F238E27FC236}">
                <a16:creationId xmlns:a16="http://schemas.microsoft.com/office/drawing/2014/main" id="{3CAC435F-7370-5F02-B16E-22286136D37F}"/>
              </a:ext>
            </a:extLst>
          </p:cNvPr>
          <p:cNvSpPr/>
          <p:nvPr/>
        </p:nvSpPr>
        <p:spPr>
          <a:xfrm rot="5400000">
            <a:off x="5931580" y="1355494"/>
            <a:ext cx="579469" cy="4994564"/>
          </a:xfrm>
          <a:prstGeom prst="rightBrace">
            <a:avLst>
              <a:gd name="adj1" fmla="val 8333"/>
              <a:gd name="adj2" fmla="val 5111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5" name="CuadroTexto 4">
            <a:extLst>
              <a:ext uri="{FF2B5EF4-FFF2-40B4-BE49-F238E27FC236}">
                <a16:creationId xmlns:a16="http://schemas.microsoft.com/office/drawing/2014/main" id="{F9BB68D8-9892-5B86-369A-BB5F882C8A4E}"/>
              </a:ext>
            </a:extLst>
          </p:cNvPr>
          <p:cNvSpPr txBox="1"/>
          <p:nvPr/>
        </p:nvSpPr>
        <p:spPr>
          <a:xfrm>
            <a:off x="4572000" y="4086263"/>
            <a:ext cx="4572000" cy="307777"/>
          </a:xfrm>
          <a:prstGeom prst="rect">
            <a:avLst/>
          </a:prstGeom>
          <a:noFill/>
        </p:spPr>
        <p:txBody>
          <a:bodyPr wrap="square">
            <a:spAutoFit/>
          </a:bodyPr>
          <a:lstStyle/>
          <a:p>
            <a:pPr>
              <a:buClr>
                <a:schemeClr val="bg2"/>
              </a:buClr>
              <a:buSzPct val="150000"/>
            </a:pPr>
            <a:r>
              <a:rPr lang="es-CL" sz="1400" i="1" dirty="0">
                <a:solidFill>
                  <a:schemeClr val="tx1"/>
                </a:solidFill>
                <a:latin typeface="Calibri" panose="020F0502020204030204" pitchFamily="34" charset="0"/>
                <a:cs typeface="Calibri" panose="020F0502020204030204" pitchFamily="34" charset="0"/>
              </a:rPr>
              <a:t>Seguro de Invalidez y Sobrevivencia (SIS)</a:t>
            </a:r>
          </a:p>
        </p:txBody>
      </p:sp>
      <p:sp>
        <p:nvSpPr>
          <p:cNvPr id="6" name="Cerrar llave 5">
            <a:extLst>
              <a:ext uri="{FF2B5EF4-FFF2-40B4-BE49-F238E27FC236}">
                <a16:creationId xmlns:a16="http://schemas.microsoft.com/office/drawing/2014/main" id="{F0D3688A-C7BF-C0CA-0663-6A7D0404C1C3}"/>
              </a:ext>
            </a:extLst>
          </p:cNvPr>
          <p:cNvSpPr/>
          <p:nvPr/>
        </p:nvSpPr>
        <p:spPr>
          <a:xfrm>
            <a:off x="2250202" y="3298982"/>
            <a:ext cx="95841" cy="3299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8" name="CuadroTexto 7">
            <a:extLst>
              <a:ext uri="{FF2B5EF4-FFF2-40B4-BE49-F238E27FC236}">
                <a16:creationId xmlns:a16="http://schemas.microsoft.com/office/drawing/2014/main" id="{D97D1569-B40E-325E-D500-0949D521CF33}"/>
              </a:ext>
            </a:extLst>
          </p:cNvPr>
          <p:cNvSpPr txBox="1"/>
          <p:nvPr/>
        </p:nvSpPr>
        <p:spPr>
          <a:xfrm>
            <a:off x="2321798" y="3303250"/>
            <a:ext cx="4572000" cy="338554"/>
          </a:xfrm>
          <a:prstGeom prst="rect">
            <a:avLst/>
          </a:prstGeom>
          <a:noFill/>
        </p:spPr>
        <p:txBody>
          <a:bodyPr wrap="square">
            <a:spAutoFit/>
          </a:bodyPr>
          <a:lstStyle/>
          <a:p>
            <a:pPr marL="285750" indent="-285750">
              <a:buClr>
                <a:schemeClr val="bg2"/>
              </a:buClr>
              <a:buSzPct val="150000"/>
              <a:buFont typeface="Courier New" panose="02070309020205020404" pitchFamily="49" charset="0"/>
              <a:buChar char="o"/>
            </a:pPr>
            <a:r>
              <a:rPr lang="es-CL" sz="800" i="1" dirty="0">
                <a:solidFill>
                  <a:schemeClr val="tx1"/>
                </a:solidFill>
                <a:latin typeface="Calibri" panose="020F0502020204030204" pitchFamily="34" charset="0"/>
                <a:cs typeface="Calibri" panose="020F0502020204030204" pitchFamily="34" charset="0"/>
              </a:rPr>
              <a:t>Trabajo Pesado</a:t>
            </a:r>
          </a:p>
          <a:p>
            <a:pPr marL="285750" indent="-285750">
              <a:buClr>
                <a:schemeClr val="bg2"/>
              </a:buClr>
              <a:buSzPct val="150000"/>
              <a:buFont typeface="Courier New" panose="02070309020205020404" pitchFamily="49" charset="0"/>
              <a:buChar char="o"/>
            </a:pPr>
            <a:r>
              <a:rPr lang="es-CL" sz="800" i="1" dirty="0">
                <a:solidFill>
                  <a:schemeClr val="tx1"/>
                </a:solidFill>
                <a:latin typeface="Calibri" panose="020F0502020204030204" pitchFamily="34" charset="0"/>
                <a:cs typeface="Calibri" panose="020F0502020204030204" pitchFamily="34" charset="0"/>
              </a:rPr>
              <a:t>Cálculo</a:t>
            </a:r>
          </a:p>
        </p:txBody>
      </p:sp>
    </p:spTree>
    <p:extLst>
      <p:ext uri="{BB962C8B-B14F-4D97-AF65-F5344CB8AC3E}">
        <p14:creationId xmlns:p14="http://schemas.microsoft.com/office/powerpoint/2010/main" val="4276082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296961-1900-0DFF-A773-C01C8DBFB76D}"/>
              </a:ext>
            </a:extLst>
          </p:cNvPr>
          <p:cNvSpPr txBox="1"/>
          <p:nvPr/>
        </p:nvSpPr>
        <p:spPr>
          <a:xfrm>
            <a:off x="188111" y="177106"/>
            <a:ext cx="8705064" cy="461665"/>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Pensiones de Vejez</a:t>
            </a:r>
          </a:p>
        </p:txBody>
      </p:sp>
      <p:pic>
        <p:nvPicPr>
          <p:cNvPr id="8" name="Gráfico 7">
            <a:extLst>
              <a:ext uri="{FF2B5EF4-FFF2-40B4-BE49-F238E27FC236}">
                <a16:creationId xmlns:a16="http://schemas.microsoft.com/office/drawing/2014/main" id="{1C8372B1-9A4E-A152-28C7-1DB4ECE665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83703" y="1633653"/>
            <a:ext cx="3152883" cy="2101920"/>
          </a:xfrm>
          <a:prstGeom prst="rect">
            <a:avLst/>
          </a:prstGeom>
        </p:spPr>
      </p:pic>
      <p:sp>
        <p:nvSpPr>
          <p:cNvPr id="3" name="CuadroTexto 2">
            <a:extLst>
              <a:ext uri="{FF2B5EF4-FFF2-40B4-BE49-F238E27FC236}">
                <a16:creationId xmlns:a16="http://schemas.microsoft.com/office/drawing/2014/main" id="{38A1974B-BF4B-6735-9984-2C5A7570BBFF}"/>
              </a:ext>
            </a:extLst>
          </p:cNvPr>
          <p:cNvSpPr txBox="1"/>
          <p:nvPr/>
        </p:nvSpPr>
        <p:spPr>
          <a:xfrm>
            <a:off x="188111" y="592247"/>
            <a:ext cx="4383889" cy="523220"/>
          </a:xfrm>
          <a:prstGeom prst="rect">
            <a:avLst/>
          </a:prstGeom>
          <a:noFill/>
        </p:spPr>
        <p:txBody>
          <a:bodyPr wrap="square" rtlCol="0">
            <a:spAutoFit/>
          </a:bodyPr>
          <a:lstStyle/>
          <a:p>
            <a:r>
              <a:rPr lang="es-CL" i="1" dirty="0">
                <a:solidFill>
                  <a:srgbClr val="001E58"/>
                </a:solidFill>
                <a:latin typeface="Calibri" panose="020F0502020204030204" pitchFamily="34" charset="0"/>
                <a:cs typeface="Calibri" panose="020F0502020204030204" pitchFamily="34" charset="0"/>
              </a:rPr>
              <a:t>Retribución en dinero que viene a suplir los ingresos de la vida laboral</a:t>
            </a:r>
          </a:p>
        </p:txBody>
      </p:sp>
      <p:sp>
        <p:nvSpPr>
          <p:cNvPr id="5" name="Rectángulo 4">
            <a:extLst>
              <a:ext uri="{FF2B5EF4-FFF2-40B4-BE49-F238E27FC236}">
                <a16:creationId xmlns:a16="http://schemas.microsoft.com/office/drawing/2014/main" id="{A6A20B4C-0950-0042-3142-0FBD8C216C77}"/>
              </a:ext>
            </a:extLst>
          </p:cNvPr>
          <p:cNvSpPr/>
          <p:nvPr/>
        </p:nvSpPr>
        <p:spPr>
          <a:xfrm>
            <a:off x="250825" y="1707978"/>
            <a:ext cx="2016869" cy="16269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FE45BE51-1709-DF6A-ACCE-AF761D36DA00}"/>
              </a:ext>
            </a:extLst>
          </p:cNvPr>
          <p:cNvSpPr txBox="1"/>
          <p:nvPr/>
        </p:nvSpPr>
        <p:spPr>
          <a:xfrm>
            <a:off x="304017" y="1771531"/>
            <a:ext cx="1885856" cy="800219"/>
          </a:xfrm>
          <a:prstGeom prst="rect">
            <a:avLst/>
          </a:prstGeom>
          <a:noFill/>
        </p:spPr>
        <p:txBody>
          <a:bodyPr wrap="square" rtlCol="0">
            <a:spAutoFit/>
          </a:bodyPr>
          <a:lstStyle/>
          <a:p>
            <a:pPr>
              <a:buClr>
                <a:schemeClr val="accent2">
                  <a:lumMod val="10000"/>
                  <a:lumOff val="90000"/>
                </a:schemeClr>
              </a:buClr>
              <a:buSzPct val="150000"/>
            </a:pPr>
            <a:r>
              <a:rPr lang="es-CL" sz="1800" b="1" i="1" dirty="0">
                <a:solidFill>
                  <a:schemeClr val="tx1"/>
                </a:solidFill>
                <a:latin typeface="Calibri" panose="020F0502020204030204" pitchFamily="34" charset="0"/>
                <a:cs typeface="Calibri" panose="020F0502020204030204" pitchFamily="34" charset="0"/>
              </a:rPr>
              <a:t>Por edad</a:t>
            </a:r>
          </a:p>
          <a:p>
            <a:pPr>
              <a:buClr>
                <a:schemeClr val="accent2">
                  <a:lumMod val="10000"/>
                  <a:lumOff val="90000"/>
                </a:schemeClr>
              </a:buClr>
              <a:buSzPct val="150000"/>
            </a:pPr>
            <a:r>
              <a:rPr lang="es-CL" i="1" dirty="0">
                <a:solidFill>
                  <a:schemeClr val="tx1"/>
                </a:solidFill>
                <a:latin typeface="Calibri" panose="020F0502020204030204" pitchFamily="34" charset="0"/>
                <a:cs typeface="Calibri" panose="020F0502020204030204" pitchFamily="34" charset="0"/>
              </a:rPr>
              <a:t>Se obtiene al cumplir la edad legal</a:t>
            </a:r>
          </a:p>
        </p:txBody>
      </p:sp>
      <p:sp>
        <p:nvSpPr>
          <p:cNvPr id="7" name="CuadroTexto 6">
            <a:extLst>
              <a:ext uri="{FF2B5EF4-FFF2-40B4-BE49-F238E27FC236}">
                <a16:creationId xmlns:a16="http://schemas.microsoft.com/office/drawing/2014/main" id="{33D9F726-3C60-A748-F430-B31EFA4DDC5D}"/>
              </a:ext>
            </a:extLst>
          </p:cNvPr>
          <p:cNvSpPr txBox="1"/>
          <p:nvPr/>
        </p:nvSpPr>
        <p:spPr>
          <a:xfrm>
            <a:off x="304017" y="2625318"/>
            <a:ext cx="1885856" cy="523220"/>
          </a:xfrm>
          <a:prstGeom prst="rect">
            <a:avLst/>
          </a:prstGeom>
          <a:noFill/>
        </p:spPr>
        <p:txBody>
          <a:bodyPr wrap="square" rtlCol="0">
            <a:spAutoFit/>
          </a:bodyPr>
          <a:lstStyle/>
          <a:p>
            <a:pPr marL="285750" indent="-285750">
              <a:buClr>
                <a:srgbClr val="002060"/>
              </a:buClr>
              <a:buSzPct val="150000"/>
              <a:buFont typeface="Courier New" panose="02070309020205020404" pitchFamily="49" charset="0"/>
              <a:buChar char="o"/>
            </a:pPr>
            <a:r>
              <a:rPr lang="es-CL" i="1" dirty="0">
                <a:solidFill>
                  <a:schemeClr val="tx1"/>
                </a:solidFill>
                <a:latin typeface="Calibri" panose="020F0502020204030204" pitchFamily="34" charset="0"/>
                <a:cs typeface="Calibri" panose="020F0502020204030204" pitchFamily="34" charset="0"/>
              </a:rPr>
              <a:t>60 años Mujeres</a:t>
            </a:r>
          </a:p>
          <a:p>
            <a:pPr marL="285750" indent="-285750">
              <a:buClr>
                <a:srgbClr val="002060"/>
              </a:buClr>
              <a:buSzPct val="150000"/>
              <a:buFont typeface="Courier New" panose="02070309020205020404" pitchFamily="49" charset="0"/>
              <a:buChar char="o"/>
            </a:pPr>
            <a:r>
              <a:rPr lang="es-CL" i="1" dirty="0">
                <a:solidFill>
                  <a:schemeClr val="tx1"/>
                </a:solidFill>
                <a:latin typeface="Calibri" panose="020F0502020204030204" pitchFamily="34" charset="0"/>
                <a:cs typeface="Calibri" panose="020F0502020204030204" pitchFamily="34" charset="0"/>
              </a:rPr>
              <a:t>65 años Hombres</a:t>
            </a:r>
          </a:p>
        </p:txBody>
      </p:sp>
      <p:sp>
        <p:nvSpPr>
          <p:cNvPr id="9" name="Rectángulo 8">
            <a:extLst>
              <a:ext uri="{FF2B5EF4-FFF2-40B4-BE49-F238E27FC236}">
                <a16:creationId xmlns:a16="http://schemas.microsoft.com/office/drawing/2014/main" id="{DE3AF630-D9B7-8AEF-642F-A865A5BB9028}"/>
              </a:ext>
            </a:extLst>
          </p:cNvPr>
          <p:cNvSpPr/>
          <p:nvPr/>
        </p:nvSpPr>
        <p:spPr>
          <a:xfrm>
            <a:off x="2320886" y="1707978"/>
            <a:ext cx="2016869" cy="162697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CuadroTexto 10">
            <a:extLst>
              <a:ext uri="{FF2B5EF4-FFF2-40B4-BE49-F238E27FC236}">
                <a16:creationId xmlns:a16="http://schemas.microsoft.com/office/drawing/2014/main" id="{F01D1485-4296-A7F0-7D01-57DDF66E9571}"/>
              </a:ext>
            </a:extLst>
          </p:cNvPr>
          <p:cNvSpPr txBox="1"/>
          <p:nvPr/>
        </p:nvSpPr>
        <p:spPr>
          <a:xfrm>
            <a:off x="2374078" y="1771531"/>
            <a:ext cx="1885856" cy="800219"/>
          </a:xfrm>
          <a:prstGeom prst="rect">
            <a:avLst/>
          </a:prstGeom>
          <a:noFill/>
        </p:spPr>
        <p:txBody>
          <a:bodyPr wrap="square" rtlCol="0">
            <a:spAutoFit/>
          </a:bodyPr>
          <a:lstStyle/>
          <a:p>
            <a:pPr>
              <a:buClr>
                <a:schemeClr val="accent2">
                  <a:lumMod val="10000"/>
                  <a:lumOff val="90000"/>
                </a:schemeClr>
              </a:buClr>
              <a:buSzPct val="150000"/>
            </a:pPr>
            <a:r>
              <a:rPr lang="es-CL" sz="1800" b="1" i="1" dirty="0">
                <a:solidFill>
                  <a:schemeClr val="tx1"/>
                </a:solidFill>
                <a:latin typeface="Calibri" panose="020F0502020204030204" pitchFamily="34" charset="0"/>
                <a:cs typeface="Calibri" panose="020F0502020204030204" pitchFamily="34" charset="0"/>
              </a:rPr>
              <a:t>Anticipada</a:t>
            </a:r>
          </a:p>
          <a:p>
            <a:pPr>
              <a:buClr>
                <a:schemeClr val="accent2">
                  <a:lumMod val="10000"/>
                  <a:lumOff val="90000"/>
                </a:schemeClr>
              </a:buClr>
              <a:buSzPct val="150000"/>
            </a:pPr>
            <a:r>
              <a:rPr lang="es-CL" i="1" dirty="0">
                <a:solidFill>
                  <a:schemeClr val="tx1"/>
                </a:solidFill>
                <a:latin typeface="Calibri" panose="020F0502020204030204" pitchFamily="34" charset="0"/>
                <a:cs typeface="Calibri" panose="020F0502020204030204" pitchFamily="34" charset="0"/>
              </a:rPr>
              <a:t>El afiliado decide adelantar el beneficio</a:t>
            </a:r>
          </a:p>
        </p:txBody>
      </p:sp>
      <p:sp>
        <p:nvSpPr>
          <p:cNvPr id="12" name="CuadroTexto 11">
            <a:extLst>
              <a:ext uri="{FF2B5EF4-FFF2-40B4-BE49-F238E27FC236}">
                <a16:creationId xmlns:a16="http://schemas.microsoft.com/office/drawing/2014/main" id="{7A45E998-308B-4699-49F3-77EB95B33899}"/>
              </a:ext>
            </a:extLst>
          </p:cNvPr>
          <p:cNvSpPr txBox="1"/>
          <p:nvPr/>
        </p:nvSpPr>
        <p:spPr>
          <a:xfrm>
            <a:off x="2374078" y="2625318"/>
            <a:ext cx="1885856" cy="523220"/>
          </a:xfrm>
          <a:prstGeom prst="rect">
            <a:avLst/>
          </a:prstGeom>
          <a:noFill/>
        </p:spPr>
        <p:txBody>
          <a:bodyPr wrap="square" rtlCol="0">
            <a:spAutoFit/>
          </a:bodyPr>
          <a:lstStyle/>
          <a:p>
            <a:pPr marL="285750" indent="-285750">
              <a:buClr>
                <a:srgbClr val="002060"/>
              </a:buClr>
              <a:buSzPct val="150000"/>
              <a:buFont typeface="Courier New" panose="02070309020205020404" pitchFamily="49" charset="0"/>
              <a:buChar char="o"/>
            </a:pPr>
            <a:r>
              <a:rPr lang="es-CL" i="1" dirty="0">
                <a:solidFill>
                  <a:schemeClr val="tx1"/>
                </a:solidFill>
                <a:latin typeface="Calibri" panose="020F0502020204030204" pitchFamily="34" charset="0"/>
                <a:cs typeface="Calibri" panose="020F0502020204030204" pitchFamily="34" charset="0"/>
              </a:rPr>
              <a:t>Trabajo Pesado</a:t>
            </a:r>
          </a:p>
          <a:p>
            <a:pPr marL="285750" indent="-285750">
              <a:buClr>
                <a:srgbClr val="002060"/>
              </a:buClr>
              <a:buSzPct val="150000"/>
              <a:buFont typeface="Courier New" panose="02070309020205020404" pitchFamily="49" charset="0"/>
              <a:buChar char="o"/>
            </a:pPr>
            <a:r>
              <a:rPr lang="es-CL" i="1" dirty="0">
                <a:solidFill>
                  <a:schemeClr val="tx1"/>
                </a:solidFill>
                <a:latin typeface="Calibri" panose="020F0502020204030204" pitchFamily="34" charset="0"/>
                <a:cs typeface="Calibri" panose="020F0502020204030204" pitchFamily="34" charset="0"/>
              </a:rPr>
              <a:t>Cálculo</a:t>
            </a:r>
          </a:p>
        </p:txBody>
      </p:sp>
      <p:sp>
        <p:nvSpPr>
          <p:cNvPr id="10" name="CuadroTexto 9">
            <a:extLst>
              <a:ext uri="{FF2B5EF4-FFF2-40B4-BE49-F238E27FC236}">
                <a16:creationId xmlns:a16="http://schemas.microsoft.com/office/drawing/2014/main" id="{DD92EBD9-780A-95CB-CBDD-1CFF86D9A2E8}"/>
              </a:ext>
            </a:extLst>
          </p:cNvPr>
          <p:cNvSpPr txBox="1"/>
          <p:nvPr/>
        </p:nvSpPr>
        <p:spPr>
          <a:xfrm>
            <a:off x="1843510" y="3673715"/>
            <a:ext cx="3722179" cy="584775"/>
          </a:xfrm>
          <a:prstGeom prst="rect">
            <a:avLst/>
          </a:prstGeom>
          <a:noFill/>
          <a:ln>
            <a:solidFill>
              <a:schemeClr val="accent1"/>
            </a:solidFill>
          </a:ln>
        </p:spPr>
        <p:txBody>
          <a:bodyPr wrap="square">
            <a:spAutoFit/>
          </a:bodyPr>
          <a:lstStyle/>
          <a:p>
            <a:pPr marL="171450" indent="-171450">
              <a:buFont typeface="Arial" panose="020B0604020202020204" pitchFamily="34" charset="0"/>
              <a:buChar char="•"/>
            </a:pPr>
            <a:r>
              <a:rPr lang="es-MX" sz="800" dirty="0"/>
              <a:t>Obtener una pensión igual o superior al 70% del promedio de las remuneraciones imponibles percibidas y rentas declaradas, de últimos 10 años.</a:t>
            </a:r>
          </a:p>
          <a:p>
            <a:pPr marL="171450" indent="-171450">
              <a:buFont typeface="Arial" panose="020B0604020202020204" pitchFamily="34" charset="0"/>
              <a:buChar char="•"/>
            </a:pPr>
            <a:r>
              <a:rPr lang="es-MX" sz="800" dirty="0"/>
              <a:t>Obtener una pensión igual o superior a 12 Unidades de Fomento (UF).</a:t>
            </a:r>
            <a:endParaRPr lang="es-CL" sz="800" dirty="0"/>
          </a:p>
        </p:txBody>
      </p:sp>
      <p:sp>
        <p:nvSpPr>
          <p:cNvPr id="13" name="Flecha: hacia abajo 12">
            <a:extLst>
              <a:ext uri="{FF2B5EF4-FFF2-40B4-BE49-F238E27FC236}">
                <a16:creationId xmlns:a16="http://schemas.microsoft.com/office/drawing/2014/main" id="{B5BB37C8-8146-2147-8591-0EAFCF1D4C0A}"/>
              </a:ext>
            </a:extLst>
          </p:cNvPr>
          <p:cNvSpPr/>
          <p:nvPr/>
        </p:nvSpPr>
        <p:spPr>
          <a:xfrm>
            <a:off x="2909455" y="3148235"/>
            <a:ext cx="325581" cy="5232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876163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296961-1900-0DFF-A773-C01C8DBFB76D}"/>
              </a:ext>
            </a:extLst>
          </p:cNvPr>
          <p:cNvSpPr txBox="1"/>
          <p:nvPr/>
        </p:nvSpPr>
        <p:spPr>
          <a:xfrm>
            <a:off x="188111" y="177106"/>
            <a:ext cx="8705064" cy="461665"/>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Pensiones de Invalidez</a:t>
            </a:r>
          </a:p>
        </p:txBody>
      </p:sp>
      <p:sp>
        <p:nvSpPr>
          <p:cNvPr id="3" name="CuadroTexto 2">
            <a:extLst>
              <a:ext uri="{FF2B5EF4-FFF2-40B4-BE49-F238E27FC236}">
                <a16:creationId xmlns:a16="http://schemas.microsoft.com/office/drawing/2014/main" id="{38A1974B-BF4B-6735-9984-2C5A7570BBFF}"/>
              </a:ext>
            </a:extLst>
          </p:cNvPr>
          <p:cNvSpPr txBox="1"/>
          <p:nvPr/>
        </p:nvSpPr>
        <p:spPr>
          <a:xfrm>
            <a:off x="188111" y="747197"/>
            <a:ext cx="5319554" cy="646331"/>
          </a:xfrm>
          <a:prstGeom prst="rect">
            <a:avLst/>
          </a:prstGeom>
          <a:noFill/>
        </p:spPr>
        <p:txBody>
          <a:bodyPr wrap="square" rtlCol="0">
            <a:spAutoFit/>
          </a:bodyPr>
          <a:lstStyle/>
          <a:p>
            <a:r>
              <a:rPr lang="es-CL" sz="1200" i="1" dirty="0">
                <a:solidFill>
                  <a:srgbClr val="001E58"/>
                </a:solidFill>
                <a:latin typeface="Calibri" panose="020F0502020204030204" pitchFamily="34" charset="0"/>
                <a:cs typeface="Calibri" panose="020F0502020204030204" pitchFamily="34" charset="0"/>
              </a:rPr>
              <a:t>Monto en dinero que sustituye el ingreso proveniente del trabajo, en caso una invalidez causada por un accidente o enfermedad común. Generalmente, es financiada por el Seguro de Invalidez y Sobrevivencia (SIS).</a:t>
            </a:r>
          </a:p>
        </p:txBody>
      </p:sp>
      <p:sp>
        <p:nvSpPr>
          <p:cNvPr id="5" name="Rectángulo 4">
            <a:extLst>
              <a:ext uri="{FF2B5EF4-FFF2-40B4-BE49-F238E27FC236}">
                <a16:creationId xmlns:a16="http://schemas.microsoft.com/office/drawing/2014/main" id="{A6A20B4C-0950-0042-3142-0FBD8C216C77}"/>
              </a:ext>
            </a:extLst>
          </p:cNvPr>
          <p:cNvSpPr/>
          <p:nvPr/>
        </p:nvSpPr>
        <p:spPr>
          <a:xfrm>
            <a:off x="250825" y="2069365"/>
            <a:ext cx="2471110" cy="23269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FE45BE51-1709-DF6A-ACCE-AF761D36DA00}"/>
              </a:ext>
            </a:extLst>
          </p:cNvPr>
          <p:cNvSpPr txBox="1"/>
          <p:nvPr/>
        </p:nvSpPr>
        <p:spPr>
          <a:xfrm>
            <a:off x="266545" y="2132919"/>
            <a:ext cx="2260356" cy="923330"/>
          </a:xfrm>
          <a:prstGeom prst="rect">
            <a:avLst/>
          </a:prstGeom>
          <a:noFill/>
        </p:spPr>
        <p:txBody>
          <a:bodyPr wrap="square" rtlCol="0">
            <a:spAutoFit/>
          </a:bodyPr>
          <a:lstStyle/>
          <a:p>
            <a:pPr>
              <a:buClr>
                <a:schemeClr val="accent2">
                  <a:lumMod val="10000"/>
                  <a:lumOff val="90000"/>
                </a:schemeClr>
              </a:buClr>
              <a:buSzPct val="150000"/>
            </a:pPr>
            <a:r>
              <a:rPr lang="es-CL" sz="1800" b="1" i="1" dirty="0">
                <a:solidFill>
                  <a:schemeClr val="tx1"/>
                </a:solidFill>
                <a:latin typeface="Calibri" panose="020F0502020204030204" pitchFamily="34" charset="0"/>
                <a:cs typeface="Calibri" panose="020F0502020204030204" pitchFamily="34" charset="0"/>
              </a:rPr>
              <a:t>Parcial</a:t>
            </a:r>
          </a:p>
          <a:p>
            <a:pPr>
              <a:buClr>
                <a:schemeClr val="accent2">
                  <a:lumMod val="10000"/>
                  <a:lumOff val="90000"/>
                </a:schemeClr>
              </a:buClr>
              <a:buSzPct val="150000"/>
            </a:pPr>
            <a:r>
              <a:rPr lang="es-CL" sz="1200" i="1" dirty="0">
                <a:solidFill>
                  <a:schemeClr val="tx1"/>
                </a:solidFill>
                <a:latin typeface="Calibri" panose="020F0502020204030204" pitchFamily="34" charset="0"/>
                <a:cs typeface="Calibri" panose="020F0502020204030204" pitchFamily="34" charset="0"/>
              </a:rPr>
              <a:t>Ha perdido entre un 50% y un 66,6% de su capacidad de trabajo.</a:t>
            </a:r>
          </a:p>
        </p:txBody>
      </p:sp>
      <p:sp>
        <p:nvSpPr>
          <p:cNvPr id="9" name="Rectángulo 8">
            <a:extLst>
              <a:ext uri="{FF2B5EF4-FFF2-40B4-BE49-F238E27FC236}">
                <a16:creationId xmlns:a16="http://schemas.microsoft.com/office/drawing/2014/main" id="{DE3AF630-D9B7-8AEF-642F-A865A5BB9028}"/>
              </a:ext>
            </a:extLst>
          </p:cNvPr>
          <p:cNvSpPr/>
          <p:nvPr/>
        </p:nvSpPr>
        <p:spPr>
          <a:xfrm>
            <a:off x="2778643" y="2069366"/>
            <a:ext cx="2647402" cy="232693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CuadroTexto 10">
            <a:extLst>
              <a:ext uri="{FF2B5EF4-FFF2-40B4-BE49-F238E27FC236}">
                <a16:creationId xmlns:a16="http://schemas.microsoft.com/office/drawing/2014/main" id="{F01D1485-4296-A7F0-7D01-57DDF66E9571}"/>
              </a:ext>
            </a:extLst>
          </p:cNvPr>
          <p:cNvSpPr txBox="1"/>
          <p:nvPr/>
        </p:nvSpPr>
        <p:spPr>
          <a:xfrm>
            <a:off x="2856615" y="2132919"/>
            <a:ext cx="2459664" cy="769441"/>
          </a:xfrm>
          <a:prstGeom prst="rect">
            <a:avLst/>
          </a:prstGeom>
          <a:noFill/>
        </p:spPr>
        <p:txBody>
          <a:bodyPr wrap="square" rtlCol="0">
            <a:spAutoFit/>
          </a:bodyPr>
          <a:lstStyle/>
          <a:p>
            <a:pPr>
              <a:buClr>
                <a:schemeClr val="accent2">
                  <a:lumMod val="10000"/>
                  <a:lumOff val="90000"/>
                </a:schemeClr>
              </a:buClr>
              <a:buSzPct val="150000"/>
            </a:pPr>
            <a:r>
              <a:rPr lang="es-CL" sz="1800" b="1" i="1" dirty="0">
                <a:solidFill>
                  <a:schemeClr val="tx1"/>
                </a:solidFill>
                <a:latin typeface="Calibri" panose="020F0502020204030204" pitchFamily="34" charset="0"/>
                <a:cs typeface="Calibri" panose="020F0502020204030204" pitchFamily="34" charset="0"/>
              </a:rPr>
              <a:t>Total</a:t>
            </a:r>
          </a:p>
          <a:p>
            <a:pPr>
              <a:buClr>
                <a:schemeClr val="accent2">
                  <a:lumMod val="10000"/>
                  <a:lumOff val="90000"/>
                </a:schemeClr>
              </a:buClr>
              <a:buSzPct val="150000"/>
            </a:pPr>
            <a:r>
              <a:rPr lang="es-CL" sz="1200" i="1" dirty="0">
                <a:solidFill>
                  <a:schemeClr val="tx1"/>
                </a:solidFill>
                <a:latin typeface="Calibri" panose="020F0502020204030204" pitchFamily="34" charset="0"/>
                <a:cs typeface="Calibri" panose="020F0502020204030204" pitchFamily="34" charset="0"/>
              </a:rPr>
              <a:t>Ha perdido 2/3 (70%) o más de su capacidad de trabajo</a:t>
            </a:r>
            <a:r>
              <a:rPr lang="es-CL" i="1" dirty="0">
                <a:solidFill>
                  <a:schemeClr val="tx1"/>
                </a:solidFill>
                <a:latin typeface="Calibri" panose="020F0502020204030204" pitchFamily="34" charset="0"/>
                <a:cs typeface="Calibri" panose="020F0502020204030204" pitchFamily="34" charset="0"/>
              </a:rPr>
              <a:t>.</a:t>
            </a:r>
          </a:p>
        </p:txBody>
      </p:sp>
      <p:sp>
        <p:nvSpPr>
          <p:cNvPr id="4" name="CuadroTexto 3">
            <a:extLst>
              <a:ext uri="{FF2B5EF4-FFF2-40B4-BE49-F238E27FC236}">
                <a16:creationId xmlns:a16="http://schemas.microsoft.com/office/drawing/2014/main" id="{21583D98-8F36-1519-0D0C-51A97EA27EC8}"/>
              </a:ext>
            </a:extLst>
          </p:cNvPr>
          <p:cNvSpPr txBox="1"/>
          <p:nvPr/>
        </p:nvSpPr>
        <p:spPr>
          <a:xfrm>
            <a:off x="188111" y="1418127"/>
            <a:ext cx="5078549" cy="461665"/>
          </a:xfrm>
          <a:prstGeom prst="rect">
            <a:avLst/>
          </a:prstGeom>
          <a:noFill/>
        </p:spPr>
        <p:txBody>
          <a:bodyPr wrap="square" rtlCol="0">
            <a:spAutoFit/>
          </a:bodyPr>
          <a:lstStyle/>
          <a:p>
            <a:r>
              <a:rPr lang="es-CL" sz="1200" i="1" dirty="0">
                <a:solidFill>
                  <a:srgbClr val="001E58"/>
                </a:solidFill>
                <a:latin typeface="Calibri" panose="020F0502020204030204" pitchFamily="34" charset="0"/>
                <a:cs typeface="Calibri" panose="020F0502020204030204" pitchFamily="34" charset="0"/>
              </a:rPr>
              <a:t>Si no está cubierto, se financia con el saldo en la cuenta de capitalización individual y el bono de reconocimiento</a:t>
            </a:r>
          </a:p>
        </p:txBody>
      </p:sp>
      <p:sp>
        <p:nvSpPr>
          <p:cNvPr id="23" name="Rectángulo 22">
            <a:extLst>
              <a:ext uri="{FF2B5EF4-FFF2-40B4-BE49-F238E27FC236}">
                <a16:creationId xmlns:a16="http://schemas.microsoft.com/office/drawing/2014/main" id="{04DB44C4-66E3-8016-9EB2-EBDCFE8EC85C}"/>
              </a:ext>
            </a:extLst>
          </p:cNvPr>
          <p:cNvSpPr/>
          <p:nvPr/>
        </p:nvSpPr>
        <p:spPr>
          <a:xfrm>
            <a:off x="5621079" y="828345"/>
            <a:ext cx="3272096" cy="3567958"/>
          </a:xfrm>
          <a:prstGeom prst="rect">
            <a:avLst/>
          </a:prstGeom>
          <a:solidFill>
            <a:srgbClr val="BFD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CuadroTexto 23">
            <a:extLst>
              <a:ext uri="{FF2B5EF4-FFF2-40B4-BE49-F238E27FC236}">
                <a16:creationId xmlns:a16="http://schemas.microsoft.com/office/drawing/2014/main" id="{8BE02D56-3053-ED0B-6B2A-CA34570A15D3}"/>
              </a:ext>
            </a:extLst>
          </p:cNvPr>
          <p:cNvSpPr txBox="1"/>
          <p:nvPr/>
        </p:nvSpPr>
        <p:spPr>
          <a:xfrm>
            <a:off x="5720315" y="888964"/>
            <a:ext cx="3116327" cy="3354765"/>
          </a:xfrm>
          <a:prstGeom prst="rect">
            <a:avLst/>
          </a:prstGeom>
          <a:noFill/>
        </p:spPr>
        <p:txBody>
          <a:bodyPr wrap="square" rtlCol="0">
            <a:spAutoFit/>
          </a:bodyPr>
          <a:lstStyle/>
          <a:p>
            <a:pPr>
              <a:buClr>
                <a:srgbClr val="94B8BE"/>
              </a:buClr>
              <a:buSzPct val="150000"/>
            </a:pPr>
            <a:r>
              <a:rPr lang="es-CL" b="1" i="1" dirty="0">
                <a:solidFill>
                  <a:schemeClr val="tx1"/>
                </a:solidFill>
                <a:latin typeface="Calibri" panose="020F0502020204030204" pitchFamily="34" charset="0"/>
                <a:cs typeface="Calibri" panose="020F0502020204030204" pitchFamily="34" charset="0"/>
              </a:rPr>
              <a:t>Igualdad de cobertura del Seguro de Invalidez  y Sobrevivencia para hombres y mujeres</a:t>
            </a:r>
          </a:p>
          <a:p>
            <a:pPr>
              <a:buClr>
                <a:srgbClr val="94B8BE"/>
              </a:buClr>
              <a:buSzPct val="150000"/>
            </a:pPr>
            <a:endParaRPr lang="es-CL" i="1" dirty="0">
              <a:solidFill>
                <a:schemeClr val="tx1"/>
              </a:solidFill>
              <a:latin typeface="Calibri" panose="020F0502020204030204" pitchFamily="34" charset="0"/>
              <a:cs typeface="Calibri" panose="020F0502020204030204" pitchFamily="34" charset="0"/>
            </a:endParaRPr>
          </a:p>
          <a:p>
            <a:pPr>
              <a:buClr>
                <a:srgbClr val="94B8BE"/>
              </a:buClr>
              <a:buSzPct val="150000"/>
            </a:pPr>
            <a:r>
              <a:rPr lang="es-CL" sz="1200" i="1" dirty="0">
                <a:solidFill>
                  <a:schemeClr val="tx1"/>
                </a:solidFill>
                <a:latin typeface="Calibri" panose="020F0502020204030204" pitchFamily="34" charset="0"/>
                <a:cs typeface="Calibri" panose="020F0502020204030204" pitchFamily="34" charset="0"/>
              </a:rPr>
              <a:t>Esta norma establece que en la cobertura específica del seguro de invalidez, la edad  tanto para hombres como para mujeres, es hasta los 65 años de edad.</a:t>
            </a:r>
          </a:p>
          <a:p>
            <a:pPr>
              <a:buClr>
                <a:srgbClr val="94B8BE"/>
              </a:buClr>
              <a:buSzPct val="150000"/>
            </a:pPr>
            <a:endParaRPr lang="es-CL" sz="1200" i="1" dirty="0">
              <a:solidFill>
                <a:schemeClr val="tx1"/>
              </a:solidFill>
              <a:latin typeface="Calibri" panose="020F0502020204030204" pitchFamily="34" charset="0"/>
              <a:cs typeface="Calibri" panose="020F0502020204030204" pitchFamily="34" charset="0"/>
            </a:endParaRPr>
          </a:p>
          <a:p>
            <a:pPr>
              <a:buClr>
                <a:srgbClr val="94B8BE"/>
              </a:buClr>
              <a:buSzPct val="150000"/>
            </a:pPr>
            <a:r>
              <a:rPr lang="es-CL" sz="1200" i="1" dirty="0">
                <a:solidFill>
                  <a:schemeClr val="tx1"/>
                </a:solidFill>
                <a:latin typeface="Calibri" panose="020F0502020204030204" pitchFamily="34" charset="0"/>
                <a:cs typeface="Calibri" panose="020F0502020204030204" pitchFamily="34" charset="0"/>
              </a:rPr>
              <a:t>Antes de la norma, la edad de la mujer era sólo hasta los 60 años de edad, inclusive si seguía trabajando y no se pensionaba por vejez. </a:t>
            </a:r>
          </a:p>
          <a:p>
            <a:pPr>
              <a:buClr>
                <a:srgbClr val="94B8BE"/>
              </a:buClr>
              <a:buSzPct val="150000"/>
            </a:pPr>
            <a:endParaRPr lang="es-CL" sz="1200" i="1" dirty="0">
              <a:solidFill>
                <a:schemeClr val="tx1"/>
              </a:solidFill>
              <a:latin typeface="Calibri" panose="020F0502020204030204" pitchFamily="34" charset="0"/>
              <a:cs typeface="Calibri" panose="020F0502020204030204" pitchFamily="34" charset="0"/>
            </a:endParaRPr>
          </a:p>
          <a:p>
            <a:pPr>
              <a:buClr>
                <a:srgbClr val="94B8BE"/>
              </a:buClr>
              <a:buSzPct val="150000"/>
            </a:pPr>
            <a:r>
              <a:rPr lang="es-CL" sz="1200" i="1" dirty="0">
                <a:solidFill>
                  <a:schemeClr val="tx1"/>
                </a:solidFill>
                <a:latin typeface="Calibri" panose="020F0502020204030204" pitchFamily="34" charset="0"/>
                <a:cs typeface="Calibri" panose="020F0502020204030204" pitchFamily="34" charset="0"/>
              </a:rPr>
              <a:t>No obstante, ahora cualquier mujer trabajadora está protegida hasta los 65 años, siempre y cuando no se pensione por vejez antes de esa edad.</a:t>
            </a:r>
          </a:p>
        </p:txBody>
      </p:sp>
      <p:sp>
        <p:nvSpPr>
          <p:cNvPr id="35" name="CuadroTexto 34">
            <a:extLst>
              <a:ext uri="{FF2B5EF4-FFF2-40B4-BE49-F238E27FC236}">
                <a16:creationId xmlns:a16="http://schemas.microsoft.com/office/drawing/2014/main" id="{79F2548A-885C-5612-CFDF-DCABE4D91051}"/>
              </a:ext>
            </a:extLst>
          </p:cNvPr>
          <p:cNvSpPr txBox="1"/>
          <p:nvPr/>
        </p:nvSpPr>
        <p:spPr>
          <a:xfrm>
            <a:off x="266545" y="3119802"/>
            <a:ext cx="2363242" cy="1107996"/>
          </a:xfrm>
          <a:prstGeom prst="rect">
            <a:avLst/>
          </a:prstGeom>
          <a:noFill/>
        </p:spPr>
        <p:txBody>
          <a:bodyPr wrap="square" rtlCol="0">
            <a:spAutoFit/>
          </a:bodyPr>
          <a:lstStyle/>
          <a:p>
            <a:pPr>
              <a:buClr>
                <a:schemeClr val="accent2">
                  <a:lumMod val="10000"/>
                  <a:lumOff val="90000"/>
                </a:schemeClr>
              </a:buClr>
              <a:buSzPct val="150000"/>
            </a:pPr>
            <a:r>
              <a:rPr lang="es-CL" sz="1800" b="1" i="1" dirty="0">
                <a:solidFill>
                  <a:schemeClr val="tx1"/>
                </a:solidFill>
                <a:latin typeface="Calibri" panose="020F0502020204030204" pitchFamily="34" charset="0"/>
                <a:cs typeface="Calibri" panose="020F0502020204030204" pitchFamily="34" charset="0"/>
              </a:rPr>
              <a:t>Monto:</a:t>
            </a:r>
          </a:p>
          <a:p>
            <a:pPr>
              <a:buClr>
                <a:schemeClr val="accent2">
                  <a:lumMod val="10000"/>
                  <a:lumOff val="90000"/>
                </a:schemeClr>
              </a:buClr>
              <a:buSzPct val="150000"/>
            </a:pPr>
            <a:r>
              <a:rPr lang="es-CL" sz="1200" i="1" dirty="0">
                <a:solidFill>
                  <a:schemeClr val="tx1"/>
                </a:solidFill>
                <a:latin typeface="Calibri" panose="020F0502020204030204" pitchFamily="34" charset="0"/>
                <a:cs typeface="Calibri" panose="020F0502020204030204" pitchFamily="34" charset="0"/>
              </a:rPr>
              <a:t>50% del promedio de las remuneraciones en los últimos 10 años. Debe reevaluarse por una sola vez después de 3 años.</a:t>
            </a:r>
          </a:p>
        </p:txBody>
      </p:sp>
      <p:sp>
        <p:nvSpPr>
          <p:cNvPr id="36" name="CuadroTexto 35">
            <a:extLst>
              <a:ext uri="{FF2B5EF4-FFF2-40B4-BE49-F238E27FC236}">
                <a16:creationId xmlns:a16="http://schemas.microsoft.com/office/drawing/2014/main" id="{4B6F7A6F-C5F4-6FBB-20B0-52F51B83835F}"/>
              </a:ext>
            </a:extLst>
          </p:cNvPr>
          <p:cNvSpPr txBox="1"/>
          <p:nvPr/>
        </p:nvSpPr>
        <p:spPr>
          <a:xfrm>
            <a:off x="2856615" y="3119802"/>
            <a:ext cx="2363242" cy="923330"/>
          </a:xfrm>
          <a:prstGeom prst="rect">
            <a:avLst/>
          </a:prstGeom>
          <a:noFill/>
        </p:spPr>
        <p:txBody>
          <a:bodyPr wrap="square" rtlCol="0">
            <a:spAutoFit/>
          </a:bodyPr>
          <a:lstStyle/>
          <a:p>
            <a:pPr>
              <a:buClr>
                <a:schemeClr val="accent2">
                  <a:lumMod val="10000"/>
                  <a:lumOff val="90000"/>
                </a:schemeClr>
              </a:buClr>
              <a:buSzPct val="150000"/>
            </a:pPr>
            <a:r>
              <a:rPr lang="es-CL" sz="1800" b="1" i="1" dirty="0">
                <a:solidFill>
                  <a:schemeClr val="tx1"/>
                </a:solidFill>
                <a:latin typeface="Calibri" panose="020F0502020204030204" pitchFamily="34" charset="0"/>
                <a:cs typeface="Calibri" panose="020F0502020204030204" pitchFamily="34" charset="0"/>
              </a:rPr>
              <a:t>Monto:</a:t>
            </a:r>
          </a:p>
          <a:p>
            <a:pPr>
              <a:buClr>
                <a:schemeClr val="accent2">
                  <a:lumMod val="10000"/>
                  <a:lumOff val="90000"/>
                </a:schemeClr>
              </a:buClr>
              <a:buSzPct val="150000"/>
            </a:pPr>
            <a:r>
              <a:rPr lang="es-CL" sz="1200" i="1" dirty="0">
                <a:solidFill>
                  <a:schemeClr val="tx1"/>
                </a:solidFill>
                <a:latin typeface="Calibri" panose="020F0502020204030204" pitchFamily="34" charset="0"/>
                <a:cs typeface="Calibri" panose="020F0502020204030204" pitchFamily="34" charset="0"/>
              </a:rPr>
              <a:t>70% del promedio de las remuneraciones en los últimos 10 años. </a:t>
            </a:r>
          </a:p>
        </p:txBody>
      </p:sp>
    </p:spTree>
    <p:extLst>
      <p:ext uri="{BB962C8B-B14F-4D97-AF65-F5344CB8AC3E}">
        <p14:creationId xmlns:p14="http://schemas.microsoft.com/office/powerpoint/2010/main" val="817120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296961-1900-0DFF-A773-C01C8DBFB76D}"/>
              </a:ext>
            </a:extLst>
          </p:cNvPr>
          <p:cNvSpPr txBox="1"/>
          <p:nvPr/>
        </p:nvSpPr>
        <p:spPr>
          <a:xfrm>
            <a:off x="188111" y="177106"/>
            <a:ext cx="8705064" cy="461665"/>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Pensiones de Sobrevivencia</a:t>
            </a:r>
          </a:p>
        </p:txBody>
      </p:sp>
      <p:sp>
        <p:nvSpPr>
          <p:cNvPr id="3" name="CuadroTexto 2">
            <a:extLst>
              <a:ext uri="{FF2B5EF4-FFF2-40B4-BE49-F238E27FC236}">
                <a16:creationId xmlns:a16="http://schemas.microsoft.com/office/drawing/2014/main" id="{38A1974B-BF4B-6735-9984-2C5A7570BBFF}"/>
              </a:ext>
            </a:extLst>
          </p:cNvPr>
          <p:cNvSpPr txBox="1"/>
          <p:nvPr/>
        </p:nvSpPr>
        <p:spPr>
          <a:xfrm>
            <a:off x="188111" y="703198"/>
            <a:ext cx="8705064" cy="276999"/>
          </a:xfrm>
          <a:prstGeom prst="rect">
            <a:avLst/>
          </a:prstGeom>
          <a:noFill/>
        </p:spPr>
        <p:txBody>
          <a:bodyPr wrap="square" rtlCol="0">
            <a:spAutoFit/>
          </a:bodyPr>
          <a:lstStyle/>
          <a:p>
            <a:r>
              <a:rPr lang="es-CL" sz="1200" i="1" dirty="0">
                <a:solidFill>
                  <a:srgbClr val="001E58"/>
                </a:solidFill>
                <a:latin typeface="Calibri" panose="020F0502020204030204" pitchFamily="34" charset="0"/>
                <a:cs typeface="Calibri" panose="020F0502020204030204" pitchFamily="34" charset="0"/>
              </a:rPr>
              <a:t>El grupo familiar de un afiliado o pensionado que fallece tiene derecho a pensión, cumpliendo con los requisitos.</a:t>
            </a:r>
          </a:p>
        </p:txBody>
      </p:sp>
      <p:sp>
        <p:nvSpPr>
          <p:cNvPr id="6" name="CuadroTexto 5">
            <a:extLst>
              <a:ext uri="{FF2B5EF4-FFF2-40B4-BE49-F238E27FC236}">
                <a16:creationId xmlns:a16="http://schemas.microsoft.com/office/drawing/2014/main" id="{FE45BE51-1709-DF6A-ACCE-AF761D36DA00}"/>
              </a:ext>
            </a:extLst>
          </p:cNvPr>
          <p:cNvSpPr txBox="1"/>
          <p:nvPr/>
        </p:nvSpPr>
        <p:spPr>
          <a:xfrm>
            <a:off x="266544" y="1119976"/>
            <a:ext cx="4170777" cy="646331"/>
          </a:xfrm>
          <a:prstGeom prst="rect">
            <a:avLst/>
          </a:prstGeom>
          <a:noFill/>
        </p:spPr>
        <p:txBody>
          <a:bodyPr wrap="square" rtlCol="0">
            <a:spAutoFit/>
          </a:bodyPr>
          <a:lstStyle/>
          <a:p>
            <a:pPr marL="285750" indent="-285750">
              <a:buClr>
                <a:srgbClr val="002060"/>
              </a:buClr>
              <a:buSzPct val="150000"/>
              <a:buFont typeface="Courier New" panose="02070309020205020404" pitchFamily="49" charset="0"/>
              <a:buChar char="o"/>
            </a:pPr>
            <a:r>
              <a:rPr lang="es-CL" sz="1800" i="1" dirty="0">
                <a:solidFill>
                  <a:schemeClr val="tx1"/>
                </a:solidFill>
                <a:latin typeface="Calibri" panose="020F0502020204030204" pitchFamily="34" charset="0"/>
                <a:cs typeface="Calibri" panose="020F0502020204030204" pitchFamily="34" charset="0"/>
              </a:rPr>
              <a:t>De viudez</a:t>
            </a:r>
          </a:p>
          <a:p>
            <a:pPr marL="285750" indent="-285750">
              <a:buClr>
                <a:srgbClr val="002060"/>
              </a:buClr>
              <a:buSzPct val="150000"/>
              <a:buFont typeface="Courier New" panose="02070309020205020404" pitchFamily="49" charset="0"/>
              <a:buChar char="o"/>
            </a:pPr>
            <a:r>
              <a:rPr lang="es-CL" sz="1800" i="1" dirty="0">
                <a:solidFill>
                  <a:schemeClr val="tx1"/>
                </a:solidFill>
                <a:latin typeface="Calibri" panose="020F0502020204030204" pitchFamily="34" charset="0"/>
                <a:cs typeface="Calibri" panose="020F0502020204030204" pitchFamily="34" charset="0"/>
              </a:rPr>
              <a:t>De Orfandad</a:t>
            </a:r>
            <a:endParaRPr lang="es-CL" sz="1200" i="1" dirty="0">
              <a:solidFill>
                <a:schemeClr val="tx1"/>
              </a:solidFill>
              <a:latin typeface="Calibri" panose="020F0502020204030204" pitchFamily="34" charset="0"/>
              <a:cs typeface="Calibri" panose="020F0502020204030204" pitchFamily="34" charset="0"/>
            </a:endParaRPr>
          </a:p>
        </p:txBody>
      </p:sp>
      <p:pic>
        <p:nvPicPr>
          <p:cNvPr id="7" name="Imagen 6">
            <a:extLst>
              <a:ext uri="{FF2B5EF4-FFF2-40B4-BE49-F238E27FC236}">
                <a16:creationId xmlns:a16="http://schemas.microsoft.com/office/drawing/2014/main" id="{0BE46AF7-432A-3BFE-9444-577388CC601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99598" y="2369965"/>
            <a:ext cx="4880420" cy="2014457"/>
          </a:xfrm>
          <a:prstGeom prst="rect">
            <a:avLst/>
          </a:prstGeom>
          <a:noFill/>
          <a:ln>
            <a:noFill/>
          </a:ln>
        </p:spPr>
      </p:pic>
      <p:sp>
        <p:nvSpPr>
          <p:cNvPr id="8" name="CuadroTexto 7">
            <a:extLst>
              <a:ext uri="{FF2B5EF4-FFF2-40B4-BE49-F238E27FC236}">
                <a16:creationId xmlns:a16="http://schemas.microsoft.com/office/drawing/2014/main" id="{30E945BA-F729-0D37-27C1-ED0ABAEF2BAC}"/>
              </a:ext>
            </a:extLst>
          </p:cNvPr>
          <p:cNvSpPr txBox="1"/>
          <p:nvPr/>
        </p:nvSpPr>
        <p:spPr>
          <a:xfrm>
            <a:off x="2455254" y="1119976"/>
            <a:ext cx="4170777" cy="646331"/>
          </a:xfrm>
          <a:prstGeom prst="rect">
            <a:avLst/>
          </a:prstGeom>
          <a:noFill/>
        </p:spPr>
        <p:txBody>
          <a:bodyPr wrap="square" rtlCol="0">
            <a:spAutoFit/>
          </a:bodyPr>
          <a:lstStyle/>
          <a:p>
            <a:pPr marL="285750" indent="-285750">
              <a:buClr>
                <a:srgbClr val="002060"/>
              </a:buClr>
              <a:buSzPct val="150000"/>
              <a:buFont typeface="Courier New" panose="02070309020205020404" pitchFamily="49" charset="0"/>
              <a:buChar char="o"/>
            </a:pPr>
            <a:r>
              <a:rPr lang="es-CL" sz="1800" i="1" dirty="0">
                <a:solidFill>
                  <a:schemeClr val="tx1"/>
                </a:solidFill>
                <a:latin typeface="Calibri" panose="020F0502020204030204" pitchFamily="34" charset="0"/>
                <a:cs typeface="Calibri" panose="020F0502020204030204" pitchFamily="34" charset="0"/>
              </a:rPr>
              <a:t>Madre/Padre con hijo NO matrimonial</a:t>
            </a:r>
          </a:p>
          <a:p>
            <a:pPr marL="285750" indent="-285750">
              <a:buClr>
                <a:srgbClr val="002060"/>
              </a:buClr>
              <a:buSzPct val="150000"/>
              <a:buFont typeface="Courier New" panose="02070309020205020404" pitchFamily="49" charset="0"/>
              <a:buChar char="o"/>
            </a:pPr>
            <a:r>
              <a:rPr lang="es-CL" sz="1800" i="1" dirty="0">
                <a:solidFill>
                  <a:schemeClr val="tx1"/>
                </a:solidFill>
                <a:latin typeface="Calibri" panose="020F0502020204030204" pitchFamily="34" charset="0"/>
                <a:cs typeface="Calibri" panose="020F0502020204030204" pitchFamily="34" charset="0"/>
              </a:rPr>
              <a:t>Padre a cargo </a:t>
            </a:r>
            <a:r>
              <a:rPr lang="es-CL" i="1" dirty="0">
                <a:solidFill>
                  <a:schemeClr val="tx1"/>
                </a:solidFill>
                <a:latin typeface="Calibri" panose="020F0502020204030204" pitchFamily="34" charset="0"/>
                <a:cs typeface="Calibri" panose="020F0502020204030204" pitchFamily="34" charset="0"/>
              </a:rPr>
              <a:t>(sólo a falta de anteriores)</a:t>
            </a:r>
            <a:endParaRPr lang="es-CL" sz="1200" i="1" dirty="0">
              <a:solidFill>
                <a:schemeClr val="tx1"/>
              </a:solidFill>
              <a:latin typeface="Calibri" panose="020F0502020204030204" pitchFamily="34" charset="0"/>
              <a:cs typeface="Calibri" panose="020F0502020204030204" pitchFamily="34" charset="0"/>
            </a:endParaRPr>
          </a:p>
        </p:txBody>
      </p:sp>
      <p:cxnSp>
        <p:nvCxnSpPr>
          <p:cNvPr id="10" name="Conector recto 9">
            <a:extLst>
              <a:ext uri="{FF2B5EF4-FFF2-40B4-BE49-F238E27FC236}">
                <a16:creationId xmlns:a16="http://schemas.microsoft.com/office/drawing/2014/main" id="{C36A4442-C069-328A-9ABE-56669A6331E5}"/>
              </a:ext>
            </a:extLst>
          </p:cNvPr>
          <p:cNvCxnSpPr>
            <a:cxnSpLocks/>
          </p:cNvCxnSpPr>
          <p:nvPr/>
        </p:nvCxnSpPr>
        <p:spPr>
          <a:xfrm>
            <a:off x="2293489" y="1119976"/>
            <a:ext cx="0" cy="55288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6336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CE83B06-7B45-84C8-C56F-CFC8B6998774}"/>
              </a:ext>
            </a:extLst>
          </p:cNvPr>
          <p:cNvSpPr txBox="1"/>
          <p:nvPr/>
        </p:nvSpPr>
        <p:spPr>
          <a:xfrm>
            <a:off x="153735" y="177106"/>
            <a:ext cx="4232635" cy="461665"/>
          </a:xfrm>
          <a:prstGeom prst="rect">
            <a:avLst/>
          </a:prstGeom>
          <a:noFill/>
        </p:spPr>
        <p:txBody>
          <a:bodyPr wrap="square" rtlCol="0">
            <a:spAutoFit/>
          </a:bodyPr>
          <a:lstStyle/>
          <a:p>
            <a:r>
              <a:rPr lang="es-CL" sz="2400" b="1" i="1" dirty="0">
                <a:solidFill>
                  <a:schemeClr val="bg1"/>
                </a:solidFill>
                <a:latin typeface="Calibri" panose="020F0502020204030204" pitchFamily="34" charset="0"/>
                <a:cs typeface="Calibri" panose="020F0502020204030204" pitchFamily="34" charset="0"/>
              </a:rPr>
              <a:t>Cuota Mortuoria</a:t>
            </a:r>
          </a:p>
        </p:txBody>
      </p:sp>
      <p:sp>
        <p:nvSpPr>
          <p:cNvPr id="3" name="CuadroTexto 2">
            <a:extLst>
              <a:ext uri="{FF2B5EF4-FFF2-40B4-BE49-F238E27FC236}">
                <a16:creationId xmlns:a16="http://schemas.microsoft.com/office/drawing/2014/main" id="{805B0B5F-C6DA-3AB2-DC2C-320E026BE456}"/>
              </a:ext>
            </a:extLst>
          </p:cNvPr>
          <p:cNvSpPr txBox="1"/>
          <p:nvPr/>
        </p:nvSpPr>
        <p:spPr>
          <a:xfrm>
            <a:off x="201208" y="1955080"/>
            <a:ext cx="4185161" cy="1077218"/>
          </a:xfrm>
          <a:prstGeom prst="rect">
            <a:avLst/>
          </a:prstGeom>
          <a:noFill/>
        </p:spPr>
        <p:txBody>
          <a:bodyPr wrap="square" rtlCol="0">
            <a:spAutoFit/>
          </a:bodyPr>
          <a:lstStyle/>
          <a:p>
            <a:r>
              <a:rPr lang="es-CL" sz="1600" i="1" dirty="0">
                <a:solidFill>
                  <a:schemeClr val="bg1"/>
                </a:solidFill>
                <a:latin typeface="Calibri" panose="020F0502020204030204" pitchFamily="34" charset="0"/>
                <a:cs typeface="Calibri" panose="020F0502020204030204" pitchFamily="34" charset="0"/>
              </a:rPr>
              <a:t>Corresponde al beneficio de </a:t>
            </a:r>
            <a:r>
              <a:rPr lang="es-CL" sz="1600" i="1" dirty="0">
                <a:solidFill>
                  <a:srgbClr val="FFC000"/>
                </a:solidFill>
                <a:latin typeface="Calibri" panose="020F0502020204030204" pitchFamily="34" charset="0"/>
                <a:cs typeface="Calibri" panose="020F0502020204030204" pitchFamily="34" charset="0"/>
              </a:rPr>
              <a:t>15UF</a:t>
            </a:r>
            <a:r>
              <a:rPr lang="es-CL" sz="1600" i="1" dirty="0">
                <a:solidFill>
                  <a:schemeClr val="bg1"/>
                </a:solidFill>
                <a:latin typeface="Calibri" panose="020F0502020204030204" pitchFamily="34" charset="0"/>
                <a:cs typeface="Calibri" panose="020F0502020204030204" pitchFamily="34" charset="0"/>
              </a:rPr>
              <a:t> para el pensionado o afiliado (titular) fallecido para costear o reembolsar gastos funerarios. Se cancela con cargo a los fondos del afiliado </a:t>
            </a:r>
          </a:p>
        </p:txBody>
      </p:sp>
      <p:sp>
        <p:nvSpPr>
          <p:cNvPr id="6" name="Gráfico 4">
            <a:extLst>
              <a:ext uri="{FF2B5EF4-FFF2-40B4-BE49-F238E27FC236}">
                <a16:creationId xmlns:a16="http://schemas.microsoft.com/office/drawing/2014/main" id="{3BAC89CD-C9DA-27A4-7A7B-17C204F5A804}"/>
              </a:ext>
            </a:extLst>
          </p:cNvPr>
          <p:cNvSpPr/>
          <p:nvPr/>
        </p:nvSpPr>
        <p:spPr>
          <a:xfrm>
            <a:off x="5755759" y="1057734"/>
            <a:ext cx="2872451" cy="2871911"/>
          </a:xfrm>
          <a:custGeom>
            <a:avLst/>
            <a:gdLst>
              <a:gd name="connsiteX0" fmla="*/ 1647307 w 3195747"/>
              <a:gd name="connsiteY0" fmla="*/ 1967941 h 3195146"/>
              <a:gd name="connsiteX1" fmla="*/ 1800550 w 3195747"/>
              <a:gd name="connsiteY1" fmla="*/ 1967941 h 3195146"/>
              <a:gd name="connsiteX2" fmla="*/ 1800550 w 3195747"/>
              <a:gd name="connsiteY2" fmla="*/ 2072983 h 3195146"/>
              <a:gd name="connsiteX3" fmla="*/ 1647307 w 3195747"/>
              <a:gd name="connsiteY3" fmla="*/ 2072983 h 3195146"/>
              <a:gd name="connsiteX4" fmla="*/ 1647307 w 3195747"/>
              <a:gd name="connsiteY4" fmla="*/ 2433110 h 3195146"/>
              <a:gd name="connsiteX5" fmla="*/ 1543496 w 3195747"/>
              <a:gd name="connsiteY5" fmla="*/ 2433110 h 3195146"/>
              <a:gd name="connsiteX6" fmla="*/ 1543496 w 3195747"/>
              <a:gd name="connsiteY6" fmla="*/ 2072983 h 3195146"/>
              <a:gd name="connsiteX7" fmla="*/ 1395198 w 3195747"/>
              <a:gd name="connsiteY7" fmla="*/ 2072983 h 3195146"/>
              <a:gd name="connsiteX8" fmla="*/ 1395198 w 3195747"/>
              <a:gd name="connsiteY8" fmla="*/ 1967941 h 3195146"/>
              <a:gd name="connsiteX9" fmla="*/ 1543496 w 3195747"/>
              <a:gd name="connsiteY9" fmla="*/ 1967941 h 3195146"/>
              <a:gd name="connsiteX10" fmla="*/ 1543496 w 3195747"/>
              <a:gd name="connsiteY10" fmla="*/ 1822889 h 3195146"/>
              <a:gd name="connsiteX11" fmla="*/ 1647307 w 3195747"/>
              <a:gd name="connsiteY11" fmla="*/ 1822889 h 3195146"/>
              <a:gd name="connsiteX12" fmla="*/ 1647307 w 3195747"/>
              <a:gd name="connsiteY12" fmla="*/ 1967941 h 3195146"/>
              <a:gd name="connsiteX13" fmla="*/ 0 w 3195747"/>
              <a:gd name="connsiteY13" fmla="*/ 757083 h 3195146"/>
              <a:gd name="connsiteX14" fmla="*/ 3195748 w 3195747"/>
              <a:gd name="connsiteY14" fmla="*/ 757083 h 3195146"/>
              <a:gd name="connsiteX15" fmla="*/ 3195748 w 3195747"/>
              <a:gd name="connsiteY15" fmla="*/ 859738 h 3195146"/>
              <a:gd name="connsiteX16" fmla="*/ 2916754 w 3195747"/>
              <a:gd name="connsiteY16" fmla="*/ 1238973 h 3195146"/>
              <a:gd name="connsiteX17" fmla="*/ 2916754 w 3195747"/>
              <a:gd name="connsiteY17" fmla="*/ 2964172 h 3195146"/>
              <a:gd name="connsiteX18" fmla="*/ 3195748 w 3195747"/>
              <a:gd name="connsiteY18" fmla="*/ 2964172 h 3195146"/>
              <a:gd name="connsiteX19" fmla="*/ 3195748 w 3195747"/>
              <a:gd name="connsiteY19" fmla="*/ 3195146 h 3195146"/>
              <a:gd name="connsiteX20" fmla="*/ 0 w 3195747"/>
              <a:gd name="connsiteY20" fmla="*/ 3195146 h 3195146"/>
              <a:gd name="connsiteX21" fmla="*/ 0 w 3195747"/>
              <a:gd name="connsiteY21" fmla="*/ 2964172 h 3195146"/>
              <a:gd name="connsiteX22" fmla="*/ 278994 w 3195747"/>
              <a:gd name="connsiteY22" fmla="*/ 2964172 h 3195146"/>
              <a:gd name="connsiteX23" fmla="*/ 278994 w 3195747"/>
              <a:gd name="connsiteY23" fmla="*/ 1239255 h 3195146"/>
              <a:gd name="connsiteX24" fmla="*/ 0 w 3195747"/>
              <a:gd name="connsiteY24" fmla="*/ 859738 h 3195146"/>
              <a:gd name="connsiteX25" fmla="*/ 0 w 3195747"/>
              <a:gd name="connsiteY25" fmla="*/ 757083 h 3195146"/>
              <a:gd name="connsiteX26" fmla="*/ 507262 w 3195747"/>
              <a:gd name="connsiteY26" fmla="*/ 1239486 h 3195146"/>
              <a:gd name="connsiteX27" fmla="*/ 507262 w 3195747"/>
              <a:gd name="connsiteY27" fmla="*/ 2964172 h 3195146"/>
              <a:gd name="connsiteX28" fmla="*/ 2688486 w 3195747"/>
              <a:gd name="connsiteY28" fmla="*/ 2964172 h 3195146"/>
              <a:gd name="connsiteX29" fmla="*/ 2688486 w 3195747"/>
              <a:gd name="connsiteY29" fmla="*/ 1238280 h 3195146"/>
              <a:gd name="connsiteX30" fmla="*/ 2397394 w 3195747"/>
              <a:gd name="connsiteY30" fmla="*/ 851346 h 3195146"/>
              <a:gd name="connsiteX31" fmla="*/ 1999663 w 3195747"/>
              <a:gd name="connsiteY31" fmla="*/ 1254871 h 3195146"/>
              <a:gd name="connsiteX32" fmla="*/ 1600651 w 3195747"/>
              <a:gd name="connsiteY32" fmla="*/ 851346 h 3195146"/>
              <a:gd name="connsiteX33" fmla="*/ 1204962 w 3195747"/>
              <a:gd name="connsiteY33" fmla="*/ 1255166 h 3195146"/>
              <a:gd name="connsiteX34" fmla="*/ 802615 w 3195747"/>
              <a:gd name="connsiteY34" fmla="*/ 851346 h 3195146"/>
              <a:gd name="connsiteX35" fmla="*/ 507262 w 3195747"/>
              <a:gd name="connsiteY35" fmla="*/ 1239486 h 3195146"/>
              <a:gd name="connsiteX36" fmla="*/ 2800490 w 3195747"/>
              <a:gd name="connsiteY36" fmla="*/ 256638 h 3195146"/>
              <a:gd name="connsiteX37" fmla="*/ 2802620 w 3195747"/>
              <a:gd name="connsiteY37" fmla="*/ 256638 h 3195146"/>
              <a:gd name="connsiteX38" fmla="*/ 2802620 w 3195747"/>
              <a:gd name="connsiteY38" fmla="*/ 0 h 3195146"/>
              <a:gd name="connsiteX39" fmla="*/ 405809 w 3195747"/>
              <a:gd name="connsiteY39" fmla="*/ 0 h 3195146"/>
              <a:gd name="connsiteX40" fmla="*/ 405809 w 3195747"/>
              <a:gd name="connsiteY40" fmla="*/ 256638 h 3195146"/>
              <a:gd name="connsiteX41" fmla="*/ 0 w 3195747"/>
              <a:gd name="connsiteY41" fmla="*/ 667260 h 3195146"/>
              <a:gd name="connsiteX42" fmla="*/ 3195748 w 3195747"/>
              <a:gd name="connsiteY42" fmla="*/ 667260 h 3195146"/>
              <a:gd name="connsiteX43" fmla="*/ 2800490 w 3195747"/>
              <a:gd name="connsiteY43" fmla="*/ 256638 h 3195146"/>
              <a:gd name="connsiteX44" fmla="*/ 2282677 w 3195747"/>
              <a:gd name="connsiteY44" fmla="*/ 2656206 h 3195146"/>
              <a:gd name="connsiteX45" fmla="*/ 2282677 w 3195747"/>
              <a:gd name="connsiteY45" fmla="*/ 2887181 h 3195146"/>
              <a:gd name="connsiteX46" fmla="*/ 913071 w 3195747"/>
              <a:gd name="connsiteY46" fmla="*/ 2887181 h 3195146"/>
              <a:gd name="connsiteX47" fmla="*/ 913071 w 3195747"/>
              <a:gd name="connsiteY47" fmla="*/ 2656206 h 3195146"/>
              <a:gd name="connsiteX48" fmla="*/ 1001842 w 3195747"/>
              <a:gd name="connsiteY48" fmla="*/ 2656206 h 3195146"/>
              <a:gd name="connsiteX49" fmla="*/ 1001842 w 3195747"/>
              <a:gd name="connsiteY49" fmla="*/ 1988947 h 3195146"/>
              <a:gd name="connsiteX50" fmla="*/ 1597874 w 3195747"/>
              <a:gd name="connsiteY50" fmla="*/ 1385847 h 3195146"/>
              <a:gd name="connsiteX51" fmla="*/ 2193906 w 3195747"/>
              <a:gd name="connsiteY51" fmla="*/ 1988947 h 3195146"/>
              <a:gd name="connsiteX52" fmla="*/ 2193906 w 3195747"/>
              <a:gd name="connsiteY52" fmla="*/ 2656206 h 3195146"/>
              <a:gd name="connsiteX53" fmla="*/ 2282677 w 3195747"/>
              <a:gd name="connsiteY53" fmla="*/ 2656206 h 3195146"/>
              <a:gd name="connsiteX54" fmla="*/ 1128657 w 3195747"/>
              <a:gd name="connsiteY54" fmla="*/ 2656206 h 3195146"/>
              <a:gd name="connsiteX55" fmla="*/ 2067091 w 3195747"/>
              <a:gd name="connsiteY55" fmla="*/ 2656206 h 3195146"/>
              <a:gd name="connsiteX56" fmla="*/ 2067091 w 3195747"/>
              <a:gd name="connsiteY56" fmla="*/ 1988947 h 3195146"/>
              <a:gd name="connsiteX57" fmla="*/ 1597874 w 3195747"/>
              <a:gd name="connsiteY57" fmla="*/ 1514166 h 3195146"/>
              <a:gd name="connsiteX58" fmla="*/ 1128657 w 3195747"/>
              <a:gd name="connsiteY58" fmla="*/ 1988947 h 3195146"/>
              <a:gd name="connsiteX59" fmla="*/ 1128657 w 3195747"/>
              <a:gd name="connsiteY59" fmla="*/ 2656206 h 31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195747" h="3195146">
                <a:moveTo>
                  <a:pt x="1647307" y="1967941"/>
                </a:moveTo>
                <a:lnTo>
                  <a:pt x="1800550" y="1967941"/>
                </a:lnTo>
                <a:lnTo>
                  <a:pt x="1800550" y="2072983"/>
                </a:lnTo>
                <a:lnTo>
                  <a:pt x="1647307" y="2072983"/>
                </a:lnTo>
                <a:lnTo>
                  <a:pt x="1647307" y="2433110"/>
                </a:lnTo>
                <a:lnTo>
                  <a:pt x="1543496" y="2433110"/>
                </a:lnTo>
                <a:lnTo>
                  <a:pt x="1543496" y="2072983"/>
                </a:lnTo>
                <a:lnTo>
                  <a:pt x="1395198" y="2072983"/>
                </a:lnTo>
                <a:lnTo>
                  <a:pt x="1395198" y="1967941"/>
                </a:lnTo>
                <a:lnTo>
                  <a:pt x="1543496" y="1967941"/>
                </a:lnTo>
                <a:lnTo>
                  <a:pt x="1543496" y="1822889"/>
                </a:lnTo>
                <a:lnTo>
                  <a:pt x="1647307" y="1822889"/>
                </a:lnTo>
                <a:lnTo>
                  <a:pt x="1647307" y="1967941"/>
                </a:lnTo>
                <a:close/>
                <a:moveTo>
                  <a:pt x="0" y="757083"/>
                </a:moveTo>
                <a:lnTo>
                  <a:pt x="3195748" y="757083"/>
                </a:lnTo>
                <a:lnTo>
                  <a:pt x="3195748" y="859738"/>
                </a:lnTo>
                <a:cubicBezTo>
                  <a:pt x="3191931" y="1041412"/>
                  <a:pt x="3080219" y="1188351"/>
                  <a:pt x="2916754" y="1238973"/>
                </a:cubicBezTo>
                <a:lnTo>
                  <a:pt x="2916754" y="2964172"/>
                </a:lnTo>
                <a:lnTo>
                  <a:pt x="3195748" y="2964172"/>
                </a:lnTo>
                <a:lnTo>
                  <a:pt x="3195748" y="3195146"/>
                </a:lnTo>
                <a:lnTo>
                  <a:pt x="0" y="3195146"/>
                </a:lnTo>
                <a:lnTo>
                  <a:pt x="0" y="2964172"/>
                </a:lnTo>
                <a:lnTo>
                  <a:pt x="278994" y="2964172"/>
                </a:lnTo>
                <a:lnTo>
                  <a:pt x="278994" y="1239255"/>
                </a:lnTo>
                <a:cubicBezTo>
                  <a:pt x="122060" y="1184411"/>
                  <a:pt x="0" y="1035253"/>
                  <a:pt x="0" y="859738"/>
                </a:cubicBezTo>
                <a:lnTo>
                  <a:pt x="0" y="757083"/>
                </a:lnTo>
                <a:close/>
                <a:moveTo>
                  <a:pt x="507262" y="1239486"/>
                </a:moveTo>
                <a:lnTo>
                  <a:pt x="507262" y="2964172"/>
                </a:lnTo>
                <a:lnTo>
                  <a:pt x="2688486" y="2964172"/>
                </a:lnTo>
                <a:lnTo>
                  <a:pt x="2688486" y="1238280"/>
                </a:lnTo>
                <a:cubicBezTo>
                  <a:pt x="2520735" y="1190314"/>
                  <a:pt x="2397394" y="1036459"/>
                  <a:pt x="2397394" y="851346"/>
                </a:cubicBezTo>
                <a:cubicBezTo>
                  <a:pt x="2397394" y="985414"/>
                  <a:pt x="2275271" y="1254871"/>
                  <a:pt x="1999663" y="1254871"/>
                </a:cubicBezTo>
                <a:cubicBezTo>
                  <a:pt x="1694634" y="1254871"/>
                  <a:pt x="1600651" y="993164"/>
                  <a:pt x="1600651" y="851346"/>
                </a:cubicBezTo>
                <a:cubicBezTo>
                  <a:pt x="1600651" y="1003468"/>
                  <a:pt x="1480012" y="1255166"/>
                  <a:pt x="1204962" y="1255166"/>
                </a:cubicBezTo>
                <a:cubicBezTo>
                  <a:pt x="888291" y="1255166"/>
                  <a:pt x="802615" y="934471"/>
                  <a:pt x="802615" y="851346"/>
                </a:cubicBezTo>
                <a:cubicBezTo>
                  <a:pt x="802615" y="1038038"/>
                  <a:pt x="677220" y="1192932"/>
                  <a:pt x="507262" y="1239486"/>
                </a:cubicBezTo>
                <a:close/>
                <a:moveTo>
                  <a:pt x="2800490" y="256638"/>
                </a:moveTo>
                <a:lnTo>
                  <a:pt x="2802620" y="256638"/>
                </a:lnTo>
                <a:lnTo>
                  <a:pt x="2802620" y="0"/>
                </a:lnTo>
                <a:lnTo>
                  <a:pt x="405809" y="0"/>
                </a:lnTo>
                <a:lnTo>
                  <a:pt x="405809" y="256638"/>
                </a:lnTo>
                <a:lnTo>
                  <a:pt x="0" y="667260"/>
                </a:lnTo>
                <a:lnTo>
                  <a:pt x="3195748" y="667260"/>
                </a:lnTo>
                <a:lnTo>
                  <a:pt x="2800490" y="256638"/>
                </a:lnTo>
                <a:close/>
                <a:moveTo>
                  <a:pt x="2282677" y="2656206"/>
                </a:moveTo>
                <a:lnTo>
                  <a:pt x="2282677" y="2887181"/>
                </a:lnTo>
                <a:lnTo>
                  <a:pt x="913071" y="2887181"/>
                </a:lnTo>
                <a:lnTo>
                  <a:pt x="913071" y="2656206"/>
                </a:lnTo>
                <a:lnTo>
                  <a:pt x="1001842" y="2656206"/>
                </a:lnTo>
                <a:lnTo>
                  <a:pt x="1001842" y="1988947"/>
                </a:lnTo>
                <a:cubicBezTo>
                  <a:pt x="1001842" y="1656395"/>
                  <a:pt x="1269219" y="1385847"/>
                  <a:pt x="1597874" y="1385847"/>
                </a:cubicBezTo>
                <a:cubicBezTo>
                  <a:pt x="1926529" y="1385847"/>
                  <a:pt x="2193906" y="1656395"/>
                  <a:pt x="2193906" y="1988947"/>
                </a:cubicBezTo>
                <a:lnTo>
                  <a:pt x="2193906" y="2656206"/>
                </a:lnTo>
                <a:lnTo>
                  <a:pt x="2282677" y="2656206"/>
                </a:lnTo>
                <a:close/>
                <a:moveTo>
                  <a:pt x="1128657" y="2656206"/>
                </a:moveTo>
                <a:lnTo>
                  <a:pt x="2067091" y="2656206"/>
                </a:lnTo>
                <a:lnTo>
                  <a:pt x="2067091" y="1988947"/>
                </a:lnTo>
                <a:cubicBezTo>
                  <a:pt x="2067091" y="1727150"/>
                  <a:pt x="1856603" y="1514166"/>
                  <a:pt x="1597874" y="1514166"/>
                </a:cubicBezTo>
                <a:cubicBezTo>
                  <a:pt x="1339145" y="1514166"/>
                  <a:pt x="1128657" y="1727150"/>
                  <a:pt x="1128657" y="1988947"/>
                </a:cubicBezTo>
                <a:lnTo>
                  <a:pt x="1128657" y="2656206"/>
                </a:lnTo>
                <a:close/>
              </a:path>
            </a:pathLst>
          </a:custGeom>
          <a:solidFill>
            <a:schemeClr val="bg1"/>
          </a:solidFill>
          <a:ln w="12650" cap="flat">
            <a:noFill/>
            <a:prstDash val="solid"/>
            <a:miter/>
          </a:ln>
        </p:spPr>
        <p:txBody>
          <a:bodyPr rtlCol="0" anchor="ctr"/>
          <a:lstStyle/>
          <a:p>
            <a:endParaRPr lang="es-CL">
              <a:solidFill>
                <a:schemeClr val="bg1"/>
              </a:solidFill>
            </a:endParaRPr>
          </a:p>
        </p:txBody>
      </p:sp>
    </p:spTree>
    <p:extLst>
      <p:ext uri="{BB962C8B-B14F-4D97-AF65-F5344CB8AC3E}">
        <p14:creationId xmlns:p14="http://schemas.microsoft.com/office/powerpoint/2010/main" val="311294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296961-1900-0DFF-A773-C01C8DBFB76D}"/>
              </a:ext>
            </a:extLst>
          </p:cNvPr>
          <p:cNvSpPr txBox="1"/>
          <p:nvPr/>
        </p:nvSpPr>
        <p:spPr>
          <a:xfrm>
            <a:off x="188111" y="177106"/>
            <a:ext cx="8705064" cy="461665"/>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Factores que inciden en el monto de la pensión final</a:t>
            </a:r>
          </a:p>
        </p:txBody>
      </p:sp>
      <p:sp>
        <p:nvSpPr>
          <p:cNvPr id="3" name="Rectángulo 2">
            <a:extLst>
              <a:ext uri="{FF2B5EF4-FFF2-40B4-BE49-F238E27FC236}">
                <a16:creationId xmlns:a16="http://schemas.microsoft.com/office/drawing/2014/main" id="{5286A15C-BC1B-A4C7-6FBE-48B4616C9D85}"/>
              </a:ext>
            </a:extLst>
          </p:cNvPr>
          <p:cNvSpPr/>
          <p:nvPr/>
        </p:nvSpPr>
        <p:spPr>
          <a:xfrm>
            <a:off x="1651592" y="1460687"/>
            <a:ext cx="1842975" cy="109913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DBD72B40-6AF5-A5A5-10B3-36DFC355E70D}"/>
              </a:ext>
            </a:extLst>
          </p:cNvPr>
          <p:cNvSpPr txBox="1"/>
          <p:nvPr/>
        </p:nvSpPr>
        <p:spPr>
          <a:xfrm>
            <a:off x="1775638" y="1524240"/>
            <a:ext cx="1594882" cy="830997"/>
          </a:xfrm>
          <a:prstGeom prst="rect">
            <a:avLst/>
          </a:prstGeom>
          <a:noFill/>
        </p:spPr>
        <p:txBody>
          <a:bodyPr wrap="square" rtlCol="0">
            <a:spAutoFit/>
          </a:bodyPr>
          <a:lstStyle/>
          <a:p>
            <a:pPr algn="ctr">
              <a:buClr>
                <a:schemeClr val="accent2">
                  <a:lumMod val="10000"/>
                  <a:lumOff val="90000"/>
                </a:schemeClr>
              </a:buClr>
              <a:buSzPct val="150000"/>
            </a:pPr>
            <a:r>
              <a:rPr lang="es-CL" sz="1800" b="1" i="1" dirty="0">
                <a:solidFill>
                  <a:schemeClr val="tx1"/>
                </a:solidFill>
                <a:latin typeface="Calibri" panose="020F0502020204030204" pitchFamily="34" charset="0"/>
                <a:cs typeface="Calibri" panose="020F0502020204030204" pitchFamily="34" charset="0"/>
              </a:rPr>
              <a:t>Saldo acumulado</a:t>
            </a:r>
          </a:p>
          <a:p>
            <a:pPr algn="ctr">
              <a:buClr>
                <a:schemeClr val="accent2">
                  <a:lumMod val="10000"/>
                  <a:lumOff val="90000"/>
                </a:schemeClr>
              </a:buClr>
              <a:buSzPct val="150000"/>
            </a:pPr>
            <a:r>
              <a:rPr lang="es-CL" sz="1200" i="1" dirty="0">
                <a:solidFill>
                  <a:schemeClr val="tx1"/>
                </a:solidFill>
                <a:latin typeface="Calibri" panose="020F0502020204030204" pitchFamily="34" charset="0"/>
                <a:cs typeface="Calibri" panose="020F0502020204030204" pitchFamily="34" charset="0"/>
              </a:rPr>
              <a:t>Más ahorro adicional</a:t>
            </a:r>
            <a:endParaRPr lang="es-CL" i="1" dirty="0">
              <a:solidFill>
                <a:schemeClr val="tx1"/>
              </a:solidFill>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B99BAFF1-3CDB-BB02-BC98-C170C20ECC4F}"/>
              </a:ext>
            </a:extLst>
          </p:cNvPr>
          <p:cNvSpPr/>
          <p:nvPr/>
        </p:nvSpPr>
        <p:spPr>
          <a:xfrm>
            <a:off x="3537095" y="1460687"/>
            <a:ext cx="1842975" cy="109913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3F65632F-5355-09CB-DE25-BD533C9E869A}"/>
              </a:ext>
            </a:extLst>
          </p:cNvPr>
          <p:cNvSpPr txBox="1"/>
          <p:nvPr/>
        </p:nvSpPr>
        <p:spPr>
          <a:xfrm>
            <a:off x="3661141" y="1651830"/>
            <a:ext cx="1594882" cy="646331"/>
          </a:xfrm>
          <a:prstGeom prst="rect">
            <a:avLst/>
          </a:prstGeom>
          <a:noFill/>
        </p:spPr>
        <p:txBody>
          <a:bodyPr wrap="square" rtlCol="0">
            <a:spAutoFit/>
          </a:bodyPr>
          <a:lstStyle/>
          <a:p>
            <a:pPr algn="ctr">
              <a:buClr>
                <a:schemeClr val="accent2">
                  <a:lumMod val="10000"/>
                  <a:lumOff val="90000"/>
                </a:schemeClr>
              </a:buClr>
              <a:buSzPct val="150000"/>
            </a:pPr>
            <a:r>
              <a:rPr lang="es-CL" sz="1800" b="1" i="1" dirty="0">
                <a:solidFill>
                  <a:schemeClr val="tx1"/>
                </a:solidFill>
                <a:latin typeface="Calibri" panose="020F0502020204030204" pitchFamily="34" charset="0"/>
                <a:cs typeface="Calibri" panose="020F0502020204030204" pitchFamily="34" charset="0"/>
              </a:rPr>
              <a:t>Edad de Pensión</a:t>
            </a:r>
            <a:endParaRPr lang="es-CL" i="1" dirty="0">
              <a:solidFill>
                <a:schemeClr val="tx1"/>
              </a:solidFill>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1435640E-9DB4-5808-CBB7-24CD6EEE8396}"/>
              </a:ext>
            </a:extLst>
          </p:cNvPr>
          <p:cNvSpPr/>
          <p:nvPr/>
        </p:nvSpPr>
        <p:spPr>
          <a:xfrm>
            <a:off x="5436783" y="1460687"/>
            <a:ext cx="1842975" cy="109913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id="{B7181BBD-B7ED-2A6F-35D2-802AB8B35F1D}"/>
              </a:ext>
            </a:extLst>
          </p:cNvPr>
          <p:cNvSpPr txBox="1"/>
          <p:nvPr/>
        </p:nvSpPr>
        <p:spPr>
          <a:xfrm>
            <a:off x="5560829" y="1733256"/>
            <a:ext cx="1594882" cy="553998"/>
          </a:xfrm>
          <a:prstGeom prst="rect">
            <a:avLst/>
          </a:prstGeom>
          <a:noFill/>
        </p:spPr>
        <p:txBody>
          <a:bodyPr wrap="square" rtlCol="0">
            <a:spAutoFit/>
          </a:bodyPr>
          <a:lstStyle/>
          <a:p>
            <a:pPr algn="ctr">
              <a:buClr>
                <a:schemeClr val="accent2">
                  <a:lumMod val="10000"/>
                  <a:lumOff val="90000"/>
                </a:schemeClr>
              </a:buClr>
              <a:buSzPct val="150000"/>
            </a:pPr>
            <a:r>
              <a:rPr lang="es-CL" sz="1800" b="1" i="1" dirty="0">
                <a:solidFill>
                  <a:schemeClr val="tx1"/>
                </a:solidFill>
                <a:latin typeface="Calibri" panose="020F0502020204030204" pitchFamily="34" charset="0"/>
                <a:cs typeface="Calibri" panose="020F0502020204030204" pitchFamily="34" charset="0"/>
              </a:rPr>
              <a:t>Género</a:t>
            </a:r>
          </a:p>
          <a:p>
            <a:pPr algn="ctr">
              <a:buClr>
                <a:schemeClr val="accent2">
                  <a:lumMod val="10000"/>
                  <a:lumOff val="90000"/>
                </a:schemeClr>
              </a:buClr>
              <a:buSzPct val="150000"/>
            </a:pPr>
            <a:r>
              <a:rPr lang="es-CL" sz="1200" i="1" dirty="0">
                <a:solidFill>
                  <a:schemeClr val="tx1"/>
                </a:solidFill>
                <a:latin typeface="Calibri" panose="020F0502020204030204" pitchFamily="34" charset="0"/>
                <a:cs typeface="Calibri" panose="020F0502020204030204" pitchFamily="34" charset="0"/>
              </a:rPr>
              <a:t>Expectativas de vida</a:t>
            </a:r>
            <a:endParaRPr lang="es-CL" i="1" dirty="0">
              <a:solidFill>
                <a:schemeClr val="tx1"/>
              </a:solidFill>
              <a:latin typeface="Calibri" panose="020F0502020204030204" pitchFamily="34" charset="0"/>
              <a:cs typeface="Calibri" panose="020F0502020204030204" pitchFamily="34" charset="0"/>
            </a:endParaRPr>
          </a:p>
        </p:txBody>
      </p:sp>
      <p:sp>
        <p:nvSpPr>
          <p:cNvPr id="11" name="Rectángulo 10">
            <a:extLst>
              <a:ext uri="{FF2B5EF4-FFF2-40B4-BE49-F238E27FC236}">
                <a16:creationId xmlns:a16="http://schemas.microsoft.com/office/drawing/2014/main" id="{8B6866D1-1230-0885-D45E-47BE37EC55B0}"/>
              </a:ext>
            </a:extLst>
          </p:cNvPr>
          <p:cNvSpPr/>
          <p:nvPr/>
        </p:nvSpPr>
        <p:spPr>
          <a:xfrm>
            <a:off x="1651592" y="2621611"/>
            <a:ext cx="1842975" cy="109913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CuadroTexto 11">
            <a:extLst>
              <a:ext uri="{FF2B5EF4-FFF2-40B4-BE49-F238E27FC236}">
                <a16:creationId xmlns:a16="http://schemas.microsoft.com/office/drawing/2014/main" id="{A63B70C1-9AA5-0491-D0FC-8007757210AE}"/>
              </a:ext>
            </a:extLst>
          </p:cNvPr>
          <p:cNvSpPr txBox="1"/>
          <p:nvPr/>
        </p:nvSpPr>
        <p:spPr>
          <a:xfrm>
            <a:off x="1775638" y="2687037"/>
            <a:ext cx="1594882" cy="954107"/>
          </a:xfrm>
          <a:prstGeom prst="rect">
            <a:avLst/>
          </a:prstGeom>
          <a:noFill/>
        </p:spPr>
        <p:txBody>
          <a:bodyPr wrap="square" rtlCol="0">
            <a:spAutoFit/>
          </a:bodyPr>
          <a:lstStyle/>
          <a:p>
            <a:pPr algn="ctr">
              <a:buClr>
                <a:schemeClr val="accent2">
                  <a:lumMod val="10000"/>
                  <a:lumOff val="90000"/>
                </a:schemeClr>
              </a:buClr>
              <a:buSzPct val="150000"/>
            </a:pPr>
            <a:r>
              <a:rPr lang="es-CL" b="1" i="1" dirty="0">
                <a:solidFill>
                  <a:schemeClr val="tx1"/>
                </a:solidFill>
                <a:latin typeface="Calibri" panose="020F0502020204030204" pitchFamily="34" charset="0"/>
                <a:cs typeface="Calibri" panose="020F0502020204030204" pitchFamily="34" charset="0"/>
              </a:rPr>
              <a:t>Personas con vínculo familiar con derecho a sobrevivencia </a:t>
            </a:r>
          </a:p>
        </p:txBody>
      </p:sp>
      <p:sp>
        <p:nvSpPr>
          <p:cNvPr id="13" name="Rectángulo 12">
            <a:extLst>
              <a:ext uri="{FF2B5EF4-FFF2-40B4-BE49-F238E27FC236}">
                <a16:creationId xmlns:a16="http://schemas.microsoft.com/office/drawing/2014/main" id="{7D0B1F43-E2AB-A7F9-EA54-50D31A4CBCC5}"/>
              </a:ext>
            </a:extLst>
          </p:cNvPr>
          <p:cNvSpPr/>
          <p:nvPr/>
        </p:nvSpPr>
        <p:spPr>
          <a:xfrm>
            <a:off x="3537095" y="2621611"/>
            <a:ext cx="1842975" cy="109913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CuadroTexto 45">
            <a:extLst>
              <a:ext uri="{FF2B5EF4-FFF2-40B4-BE49-F238E27FC236}">
                <a16:creationId xmlns:a16="http://schemas.microsoft.com/office/drawing/2014/main" id="{117261F1-6F45-D54E-CD12-C885D8E461A1}"/>
              </a:ext>
            </a:extLst>
          </p:cNvPr>
          <p:cNvSpPr txBox="1"/>
          <p:nvPr/>
        </p:nvSpPr>
        <p:spPr>
          <a:xfrm>
            <a:off x="3661141" y="2812754"/>
            <a:ext cx="1594882" cy="646331"/>
          </a:xfrm>
          <a:prstGeom prst="rect">
            <a:avLst/>
          </a:prstGeom>
          <a:noFill/>
        </p:spPr>
        <p:txBody>
          <a:bodyPr wrap="square" rtlCol="0">
            <a:spAutoFit/>
          </a:bodyPr>
          <a:lstStyle/>
          <a:p>
            <a:pPr algn="ctr">
              <a:buClr>
                <a:schemeClr val="accent2">
                  <a:lumMod val="10000"/>
                  <a:lumOff val="90000"/>
                </a:schemeClr>
              </a:buClr>
              <a:buSzPct val="150000"/>
            </a:pPr>
            <a:r>
              <a:rPr lang="es-CL" sz="1800" b="1" i="1" dirty="0">
                <a:solidFill>
                  <a:schemeClr val="tx1"/>
                </a:solidFill>
                <a:latin typeface="Calibri" panose="020F0502020204030204" pitchFamily="34" charset="0"/>
                <a:cs typeface="Calibri" panose="020F0502020204030204" pitchFamily="34" charset="0"/>
              </a:rPr>
              <a:t>Modalidad de Pensión</a:t>
            </a:r>
            <a:endParaRPr lang="es-CL" i="1" dirty="0">
              <a:solidFill>
                <a:schemeClr val="tx1"/>
              </a:solidFill>
              <a:latin typeface="Calibri" panose="020F0502020204030204" pitchFamily="34" charset="0"/>
              <a:cs typeface="Calibri" panose="020F0502020204030204" pitchFamily="34" charset="0"/>
            </a:endParaRPr>
          </a:p>
        </p:txBody>
      </p:sp>
      <p:sp>
        <p:nvSpPr>
          <p:cNvPr id="47" name="Rectángulo 46">
            <a:extLst>
              <a:ext uri="{FF2B5EF4-FFF2-40B4-BE49-F238E27FC236}">
                <a16:creationId xmlns:a16="http://schemas.microsoft.com/office/drawing/2014/main" id="{7AD038A5-2B71-8DFB-C097-C92E1EBADDA5}"/>
              </a:ext>
            </a:extLst>
          </p:cNvPr>
          <p:cNvSpPr/>
          <p:nvPr/>
        </p:nvSpPr>
        <p:spPr>
          <a:xfrm>
            <a:off x="5436783" y="2621611"/>
            <a:ext cx="1842975" cy="109913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CuadroTexto 47">
            <a:extLst>
              <a:ext uri="{FF2B5EF4-FFF2-40B4-BE49-F238E27FC236}">
                <a16:creationId xmlns:a16="http://schemas.microsoft.com/office/drawing/2014/main" id="{383512C1-1E2E-2786-574E-07DC49E630FD}"/>
              </a:ext>
            </a:extLst>
          </p:cNvPr>
          <p:cNvSpPr txBox="1"/>
          <p:nvPr/>
        </p:nvSpPr>
        <p:spPr>
          <a:xfrm>
            <a:off x="5560829" y="2812754"/>
            <a:ext cx="1594882" cy="707886"/>
          </a:xfrm>
          <a:prstGeom prst="rect">
            <a:avLst/>
          </a:prstGeom>
          <a:noFill/>
        </p:spPr>
        <p:txBody>
          <a:bodyPr wrap="square" rtlCol="0">
            <a:spAutoFit/>
          </a:bodyPr>
          <a:lstStyle/>
          <a:p>
            <a:pPr algn="ctr">
              <a:buClr>
                <a:schemeClr val="accent2">
                  <a:lumMod val="10000"/>
                  <a:lumOff val="90000"/>
                </a:schemeClr>
              </a:buClr>
              <a:buSzPct val="150000"/>
            </a:pPr>
            <a:r>
              <a:rPr lang="es-CL" b="1" i="1" dirty="0">
                <a:solidFill>
                  <a:schemeClr val="tx1"/>
                </a:solidFill>
                <a:latin typeface="Calibri" panose="020F0502020204030204" pitchFamily="34" charset="0"/>
                <a:cs typeface="Calibri" panose="020F0502020204030204" pitchFamily="34" charset="0"/>
              </a:rPr>
              <a:t>Tasa de interés vigente trimestral </a:t>
            </a:r>
          </a:p>
          <a:p>
            <a:pPr algn="ctr">
              <a:buClr>
                <a:schemeClr val="accent2">
                  <a:lumMod val="10000"/>
                  <a:lumOff val="90000"/>
                </a:schemeClr>
              </a:buClr>
              <a:buSzPct val="150000"/>
            </a:pPr>
            <a:r>
              <a:rPr lang="es-CL" sz="1200" i="1" dirty="0">
                <a:solidFill>
                  <a:schemeClr val="tx1"/>
                </a:solidFill>
                <a:latin typeface="Calibri" panose="020F0502020204030204" pitchFamily="34" charset="0"/>
                <a:cs typeface="Calibri" panose="020F0502020204030204" pitchFamily="34" charset="0"/>
              </a:rPr>
              <a:t>4,14% a octubre 2024</a:t>
            </a:r>
            <a:endParaRPr lang="es-CL"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774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C69FC994-5082-F1D4-D926-FDA71C40D46E}"/>
              </a:ext>
            </a:extLst>
          </p:cNvPr>
          <p:cNvSpPr/>
          <p:nvPr/>
        </p:nvSpPr>
        <p:spPr>
          <a:xfrm>
            <a:off x="250825" y="2168048"/>
            <a:ext cx="3980964" cy="2252950"/>
          </a:xfrm>
          <a:prstGeom prst="rect">
            <a:avLst/>
          </a:prstGeom>
          <a:solidFill>
            <a:srgbClr val="BFD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B59DF27E-1266-EC4E-9857-DA347231ADDA}"/>
              </a:ext>
            </a:extLst>
          </p:cNvPr>
          <p:cNvSpPr txBox="1"/>
          <p:nvPr/>
        </p:nvSpPr>
        <p:spPr>
          <a:xfrm>
            <a:off x="181237" y="177106"/>
            <a:ext cx="4761140" cy="461665"/>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Seguridad Social, Concepto</a:t>
            </a:r>
          </a:p>
        </p:txBody>
      </p:sp>
      <p:sp>
        <p:nvSpPr>
          <p:cNvPr id="7" name="CuadroTexto 6">
            <a:extLst>
              <a:ext uri="{FF2B5EF4-FFF2-40B4-BE49-F238E27FC236}">
                <a16:creationId xmlns:a16="http://schemas.microsoft.com/office/drawing/2014/main" id="{87AB89F7-9E43-E634-25D9-89385946CBA2}"/>
              </a:ext>
            </a:extLst>
          </p:cNvPr>
          <p:cNvSpPr txBox="1"/>
          <p:nvPr/>
        </p:nvSpPr>
        <p:spPr>
          <a:xfrm>
            <a:off x="181237" y="818634"/>
            <a:ext cx="3980964" cy="1169551"/>
          </a:xfrm>
          <a:prstGeom prst="rect">
            <a:avLst/>
          </a:prstGeom>
          <a:noFill/>
        </p:spPr>
        <p:txBody>
          <a:bodyPr wrap="square" rtlCol="0">
            <a:spAutoFit/>
          </a:bodyPr>
          <a:lstStyle/>
          <a:p>
            <a:pPr>
              <a:buClr>
                <a:srgbClr val="94B8BE"/>
              </a:buClr>
              <a:buSzPct val="150000"/>
            </a:pPr>
            <a:r>
              <a:rPr lang="es-CL" i="1" dirty="0">
                <a:solidFill>
                  <a:schemeClr val="tx1"/>
                </a:solidFill>
                <a:latin typeface="Calibri" panose="020F0502020204030204" pitchFamily="34" charset="0"/>
                <a:cs typeface="Calibri" panose="020F0502020204030204" pitchFamily="34" charset="0"/>
              </a:rPr>
              <a:t>Entendemos la Seguridad Social entonces, como el </a:t>
            </a:r>
            <a:r>
              <a:rPr lang="es-CL" b="1" i="1" dirty="0">
                <a:solidFill>
                  <a:schemeClr val="tx1"/>
                </a:solidFill>
                <a:latin typeface="Calibri" panose="020F0502020204030204" pitchFamily="34" charset="0"/>
                <a:cs typeface="Calibri" panose="020F0502020204030204" pitchFamily="34" charset="0"/>
              </a:rPr>
              <a:t>conjunto de medidas que adopta un país para proteger a las personas que conforman la sociedad, asegurándole condiciones de vida, salud y trabajo socialmente suficientes.</a:t>
            </a:r>
          </a:p>
        </p:txBody>
      </p:sp>
      <p:sp>
        <p:nvSpPr>
          <p:cNvPr id="9" name="CuadroTexto 8">
            <a:extLst>
              <a:ext uri="{FF2B5EF4-FFF2-40B4-BE49-F238E27FC236}">
                <a16:creationId xmlns:a16="http://schemas.microsoft.com/office/drawing/2014/main" id="{8D918E5D-0809-5835-46DF-A46B6192F72F}"/>
              </a:ext>
            </a:extLst>
          </p:cNvPr>
          <p:cNvSpPr txBox="1"/>
          <p:nvPr/>
        </p:nvSpPr>
        <p:spPr>
          <a:xfrm>
            <a:off x="1445903" y="2293541"/>
            <a:ext cx="2729353" cy="2031325"/>
          </a:xfrm>
          <a:prstGeom prst="rect">
            <a:avLst/>
          </a:prstGeom>
          <a:noFill/>
        </p:spPr>
        <p:txBody>
          <a:bodyPr wrap="square" rtlCol="0">
            <a:spAutoFit/>
          </a:bodyPr>
          <a:lstStyle/>
          <a:p>
            <a:pPr>
              <a:buClr>
                <a:srgbClr val="94B8BE"/>
              </a:buClr>
              <a:buSzPct val="150000"/>
            </a:pPr>
            <a:r>
              <a:rPr lang="es-CL" i="1" dirty="0">
                <a:solidFill>
                  <a:schemeClr val="tx1"/>
                </a:solidFill>
                <a:latin typeface="Calibri" panose="020F0502020204030204" pitchFamily="34" charset="0"/>
                <a:cs typeface="Calibri" panose="020F0502020204030204" pitchFamily="34" charset="0"/>
              </a:rPr>
              <a:t>Según la Superintendencia de Pensiones de Chile la Seguridad Social es: “</a:t>
            </a:r>
            <a:r>
              <a:rPr lang="es-CL" b="1" i="1" dirty="0">
                <a:solidFill>
                  <a:schemeClr val="tx1"/>
                </a:solidFill>
                <a:latin typeface="Calibri" panose="020F0502020204030204" pitchFamily="34" charset="0"/>
                <a:cs typeface="Calibri" panose="020F0502020204030204" pitchFamily="34" charset="0"/>
              </a:rPr>
              <a:t>el conjunto de medidas tomadas por el Estado y la sociedad para proteger a las trabajadoras,  los trabajadores y a sus familias, aliviando su necesidad económica ante una contingencia o riesgo social</a:t>
            </a:r>
            <a:r>
              <a:rPr lang="es-CL" i="1" dirty="0">
                <a:solidFill>
                  <a:schemeClr val="tx1"/>
                </a:solidFill>
                <a:latin typeface="Calibri" panose="020F0502020204030204" pitchFamily="34" charset="0"/>
                <a:cs typeface="Calibri" panose="020F0502020204030204" pitchFamily="34" charset="0"/>
              </a:rPr>
              <a:t>”.</a:t>
            </a:r>
          </a:p>
        </p:txBody>
      </p:sp>
      <p:pic>
        <p:nvPicPr>
          <p:cNvPr id="11" name="Imagen 10">
            <a:extLst>
              <a:ext uri="{FF2B5EF4-FFF2-40B4-BE49-F238E27FC236}">
                <a16:creationId xmlns:a16="http://schemas.microsoft.com/office/drawing/2014/main" id="{056CB729-B107-18CD-231C-C2EA974B9F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475"/>
          <a:stretch/>
        </p:blipFill>
        <p:spPr>
          <a:xfrm>
            <a:off x="4572000" y="827610"/>
            <a:ext cx="4321176" cy="3660499"/>
          </a:xfrm>
          <a:prstGeom prst="rect">
            <a:avLst/>
          </a:prstGeom>
        </p:spPr>
      </p:pic>
      <p:grpSp>
        <p:nvGrpSpPr>
          <p:cNvPr id="28" name="Grupo 27">
            <a:extLst>
              <a:ext uri="{FF2B5EF4-FFF2-40B4-BE49-F238E27FC236}">
                <a16:creationId xmlns:a16="http://schemas.microsoft.com/office/drawing/2014/main" id="{157DB626-F4D2-FD4B-4FD6-D043FDB0F398}"/>
              </a:ext>
            </a:extLst>
          </p:cNvPr>
          <p:cNvGrpSpPr/>
          <p:nvPr/>
        </p:nvGrpSpPr>
        <p:grpSpPr>
          <a:xfrm>
            <a:off x="453908" y="2364326"/>
            <a:ext cx="764921" cy="1266490"/>
            <a:chOff x="918139" y="2288825"/>
            <a:chExt cx="764921" cy="1266490"/>
          </a:xfrm>
        </p:grpSpPr>
        <p:grpSp>
          <p:nvGrpSpPr>
            <p:cNvPr id="24" name="Grupo 23">
              <a:extLst>
                <a:ext uri="{FF2B5EF4-FFF2-40B4-BE49-F238E27FC236}">
                  <a16:creationId xmlns:a16="http://schemas.microsoft.com/office/drawing/2014/main" id="{5A25DDA4-3A31-F442-1D68-23BFA3EE8A9D}"/>
                </a:ext>
              </a:extLst>
            </p:cNvPr>
            <p:cNvGrpSpPr/>
            <p:nvPr/>
          </p:nvGrpSpPr>
          <p:grpSpPr>
            <a:xfrm>
              <a:off x="918139" y="2288825"/>
              <a:ext cx="764921" cy="738068"/>
              <a:chOff x="402283" y="2770196"/>
              <a:chExt cx="559255" cy="539622"/>
            </a:xfrm>
          </p:grpSpPr>
          <p:sp>
            <p:nvSpPr>
              <p:cNvPr id="15" name="Forma libre 14">
                <a:extLst>
                  <a:ext uri="{FF2B5EF4-FFF2-40B4-BE49-F238E27FC236}">
                    <a16:creationId xmlns:a16="http://schemas.microsoft.com/office/drawing/2014/main" id="{4E87A906-D389-F588-E279-5AEB76542569}"/>
                  </a:ext>
                </a:extLst>
              </p:cNvPr>
              <p:cNvSpPr/>
              <p:nvPr/>
            </p:nvSpPr>
            <p:spPr>
              <a:xfrm>
                <a:off x="686402" y="2873933"/>
                <a:ext cx="275136" cy="256212"/>
              </a:xfrm>
              <a:custGeom>
                <a:avLst/>
                <a:gdLst>
                  <a:gd name="connsiteX0" fmla="*/ 44594 w 275136"/>
                  <a:gd name="connsiteY0" fmla="*/ 12962 h 256212"/>
                  <a:gd name="connsiteX1" fmla="*/ 60540 w 275136"/>
                  <a:gd name="connsiteY1" fmla="*/ 712 h 256212"/>
                  <a:gd name="connsiteX2" fmla="*/ 91797 w 275136"/>
                  <a:gd name="connsiteY2" fmla="*/ 12962 h 256212"/>
                  <a:gd name="connsiteX3" fmla="*/ 145746 w 275136"/>
                  <a:gd name="connsiteY3" fmla="*/ 22157 h 256212"/>
                  <a:gd name="connsiteX4" fmla="*/ 271408 w 275136"/>
                  <a:gd name="connsiteY4" fmla="*/ 93844 h 256212"/>
                  <a:gd name="connsiteX5" fmla="*/ 177638 w 275136"/>
                  <a:gd name="connsiteY5" fmla="*/ 256212 h 256212"/>
                  <a:gd name="connsiteX6" fmla="*/ 229136 w 275136"/>
                  <a:gd name="connsiteY6" fmla="*/ 117134 h 256212"/>
                  <a:gd name="connsiteX7" fmla="*/ 40356 w 275136"/>
                  <a:gd name="connsiteY7" fmla="*/ 128116 h 256212"/>
                  <a:gd name="connsiteX8" fmla="*/ 35050 w 275136"/>
                  <a:gd name="connsiteY8" fmla="*/ 110187 h 256212"/>
                  <a:gd name="connsiteX9" fmla="*/ 85309 w 275136"/>
                  <a:gd name="connsiteY9" fmla="*/ 97533 h 256212"/>
                  <a:gd name="connsiteX10" fmla="*/ 84905 w 275136"/>
                  <a:gd name="connsiteY10" fmla="*/ 92633 h 256212"/>
                  <a:gd name="connsiteX11" fmla="*/ 26054 w 275136"/>
                  <a:gd name="connsiteY11" fmla="*/ 106526 h 256212"/>
                  <a:gd name="connsiteX12" fmla="*/ 17894 w 275136"/>
                  <a:gd name="connsiteY12" fmla="*/ 91422 h 256212"/>
                  <a:gd name="connsiteX13" fmla="*/ 77149 w 275136"/>
                  <a:gd name="connsiteY13" fmla="*/ 75079 h 256212"/>
                  <a:gd name="connsiteX14" fmla="*/ 76745 w 275136"/>
                  <a:gd name="connsiteY14" fmla="*/ 69775 h 256212"/>
                  <a:gd name="connsiteX15" fmla="*/ 10944 w 275136"/>
                  <a:gd name="connsiteY15" fmla="*/ 86119 h 256212"/>
                  <a:gd name="connsiteX16" fmla="*/ 737 w 275136"/>
                  <a:gd name="connsiteY16" fmla="*/ 66115 h 256212"/>
                  <a:gd name="connsiteX17" fmla="*/ 70603 w 275136"/>
                  <a:gd name="connsiteY17" fmla="*/ 51010 h 256212"/>
                  <a:gd name="connsiteX18" fmla="*/ 69796 w 275136"/>
                  <a:gd name="connsiteY18" fmla="*/ 44467 h 256212"/>
                  <a:gd name="connsiteX19" fmla="*/ 10944 w 275136"/>
                  <a:gd name="connsiteY19" fmla="*/ 57121 h 256212"/>
                  <a:gd name="connsiteX20" fmla="*/ 7686 w 275136"/>
                  <a:gd name="connsiteY20" fmla="*/ 37117 h 256212"/>
                  <a:gd name="connsiteX21" fmla="*/ 61203 w 275136"/>
                  <a:gd name="connsiteY21" fmla="*/ 26077 h 256212"/>
                  <a:gd name="connsiteX22" fmla="*/ 60800 w 275136"/>
                  <a:gd name="connsiteY22" fmla="*/ 21177 h 256212"/>
                  <a:gd name="connsiteX23" fmla="*/ 44652 w 275136"/>
                  <a:gd name="connsiteY23" fmla="*/ 13020 h 25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5136" h="256212">
                    <a:moveTo>
                      <a:pt x="44594" y="12962"/>
                    </a:moveTo>
                    <a:cubicBezTo>
                      <a:pt x="44594" y="12962"/>
                      <a:pt x="43355" y="-3583"/>
                      <a:pt x="60540" y="712"/>
                    </a:cubicBezTo>
                    <a:cubicBezTo>
                      <a:pt x="77726" y="5007"/>
                      <a:pt x="91797" y="12962"/>
                      <a:pt x="91797" y="12962"/>
                    </a:cubicBezTo>
                    <a:cubicBezTo>
                      <a:pt x="91797" y="12962"/>
                      <a:pt x="126744" y="20312"/>
                      <a:pt x="145746" y="22157"/>
                    </a:cubicBezTo>
                    <a:cubicBezTo>
                      <a:pt x="164749" y="24002"/>
                      <a:pt x="254857" y="36858"/>
                      <a:pt x="271408" y="93844"/>
                    </a:cubicBezTo>
                    <a:cubicBezTo>
                      <a:pt x="287959" y="150830"/>
                      <a:pt x="248110" y="204731"/>
                      <a:pt x="177638" y="256212"/>
                    </a:cubicBezTo>
                    <a:cubicBezTo>
                      <a:pt x="177638" y="256212"/>
                      <a:pt x="268755" y="150224"/>
                      <a:pt x="229136" y="117134"/>
                    </a:cubicBezTo>
                    <a:cubicBezTo>
                      <a:pt x="189489" y="84043"/>
                      <a:pt x="40356" y="128116"/>
                      <a:pt x="40356" y="128116"/>
                    </a:cubicBezTo>
                    <a:cubicBezTo>
                      <a:pt x="40356" y="128116"/>
                      <a:pt x="23603" y="127338"/>
                      <a:pt x="35050" y="110187"/>
                    </a:cubicBezTo>
                    <a:lnTo>
                      <a:pt x="85309" y="97533"/>
                    </a:lnTo>
                    <a:cubicBezTo>
                      <a:pt x="85309" y="97533"/>
                      <a:pt x="89404" y="95890"/>
                      <a:pt x="84905" y="92633"/>
                    </a:cubicBezTo>
                    <a:lnTo>
                      <a:pt x="26054" y="106526"/>
                    </a:lnTo>
                    <a:cubicBezTo>
                      <a:pt x="26054" y="106526"/>
                      <a:pt x="9301" y="105719"/>
                      <a:pt x="17894" y="91422"/>
                    </a:cubicBezTo>
                    <a:lnTo>
                      <a:pt x="77149" y="75079"/>
                    </a:lnTo>
                    <a:cubicBezTo>
                      <a:pt x="77149" y="75079"/>
                      <a:pt x="82454" y="72629"/>
                      <a:pt x="76745" y="69775"/>
                    </a:cubicBezTo>
                    <a:lnTo>
                      <a:pt x="10944" y="86119"/>
                    </a:lnTo>
                    <a:cubicBezTo>
                      <a:pt x="10944" y="86119"/>
                      <a:pt x="-3358" y="84879"/>
                      <a:pt x="737" y="66115"/>
                    </a:cubicBezTo>
                    <a:lnTo>
                      <a:pt x="70603" y="51010"/>
                    </a:lnTo>
                    <a:cubicBezTo>
                      <a:pt x="70603" y="51010"/>
                      <a:pt x="73054" y="46514"/>
                      <a:pt x="69796" y="44467"/>
                    </a:cubicBezTo>
                    <a:lnTo>
                      <a:pt x="10944" y="57121"/>
                    </a:lnTo>
                    <a:cubicBezTo>
                      <a:pt x="10944" y="57121"/>
                      <a:pt x="-2954" y="48532"/>
                      <a:pt x="7686" y="37117"/>
                    </a:cubicBezTo>
                    <a:lnTo>
                      <a:pt x="61203" y="26077"/>
                    </a:lnTo>
                    <a:lnTo>
                      <a:pt x="60800" y="21177"/>
                    </a:lnTo>
                    <a:cubicBezTo>
                      <a:pt x="60800" y="21177"/>
                      <a:pt x="44220" y="17632"/>
                      <a:pt x="44652" y="13020"/>
                    </a:cubicBezTo>
                    <a:close/>
                  </a:path>
                </a:pathLst>
              </a:custGeom>
              <a:solidFill>
                <a:srgbClr val="87C4E0"/>
              </a:solidFill>
              <a:ln w="2882" cap="flat">
                <a:noFill/>
                <a:prstDash val="solid"/>
                <a:miter/>
              </a:ln>
            </p:spPr>
            <p:txBody>
              <a:bodyPr rtlCol="0" anchor="ctr"/>
              <a:lstStyle/>
              <a:p>
                <a:endParaRPr lang="es-CL"/>
              </a:p>
            </p:txBody>
          </p:sp>
          <p:sp>
            <p:nvSpPr>
              <p:cNvPr id="16" name="Forma libre 15">
                <a:extLst>
                  <a:ext uri="{FF2B5EF4-FFF2-40B4-BE49-F238E27FC236}">
                    <a16:creationId xmlns:a16="http://schemas.microsoft.com/office/drawing/2014/main" id="{5CEEDBEF-5C2E-DDEB-AA3D-EAF11232D686}"/>
                  </a:ext>
                </a:extLst>
              </p:cNvPr>
              <p:cNvSpPr/>
              <p:nvPr/>
            </p:nvSpPr>
            <p:spPr>
              <a:xfrm>
                <a:off x="672462" y="3023571"/>
                <a:ext cx="220007" cy="285334"/>
              </a:xfrm>
              <a:custGeom>
                <a:avLst/>
                <a:gdLst>
                  <a:gd name="connsiteX0" fmla="*/ 196479 w 220007"/>
                  <a:gd name="connsiteY0" fmla="*/ 30592 h 285334"/>
                  <a:gd name="connsiteX1" fmla="*/ 212713 w 220007"/>
                  <a:gd name="connsiteY1" fmla="*/ 42468 h 285334"/>
                  <a:gd name="connsiteX2" fmla="*/ 209686 w 220007"/>
                  <a:gd name="connsiteY2" fmla="*/ 75904 h 285334"/>
                  <a:gd name="connsiteX3" fmla="*/ 215914 w 220007"/>
                  <a:gd name="connsiteY3" fmla="*/ 130238 h 285334"/>
                  <a:gd name="connsiteX4" fmla="*/ 182149 w 220007"/>
                  <a:gd name="connsiteY4" fmla="*/ 270873 h 285334"/>
                  <a:gd name="connsiteX5" fmla="*/ 0 w 220007"/>
                  <a:gd name="connsiteY5" fmla="*/ 226224 h 285334"/>
                  <a:gd name="connsiteX6" fmla="*/ 147979 w 220007"/>
                  <a:gd name="connsiteY6" fmla="*/ 236774 h 285334"/>
                  <a:gd name="connsiteX7" fmla="*/ 84687 w 220007"/>
                  <a:gd name="connsiteY7" fmla="*/ 58638 h 285334"/>
                  <a:gd name="connsiteX8" fmla="*/ 100431 w 220007"/>
                  <a:gd name="connsiteY8" fmla="*/ 48521 h 285334"/>
                  <a:gd name="connsiteX9" fmla="*/ 126642 w 220007"/>
                  <a:gd name="connsiteY9" fmla="*/ 93228 h 285334"/>
                  <a:gd name="connsiteX10" fmla="*/ 131227 w 220007"/>
                  <a:gd name="connsiteY10" fmla="*/ 91469 h 285334"/>
                  <a:gd name="connsiteX11" fmla="*/ 101440 w 220007"/>
                  <a:gd name="connsiteY11" fmla="*/ 38865 h 285334"/>
                  <a:gd name="connsiteX12" fmla="*/ 113666 w 220007"/>
                  <a:gd name="connsiteY12" fmla="*/ 26787 h 285334"/>
                  <a:gd name="connsiteX13" fmla="*/ 145903 w 220007"/>
                  <a:gd name="connsiteY13" fmla="*/ 79104 h 285334"/>
                  <a:gd name="connsiteX14" fmla="*/ 150892 w 220007"/>
                  <a:gd name="connsiteY14" fmla="*/ 77230 h 285334"/>
                  <a:gd name="connsiteX15" fmla="*/ 116809 w 220007"/>
                  <a:gd name="connsiteY15" fmla="*/ 18659 h 285334"/>
                  <a:gd name="connsiteX16" fmla="*/ 133187 w 220007"/>
                  <a:gd name="connsiteY16" fmla="*/ 3266 h 285334"/>
                  <a:gd name="connsiteX17" fmla="*/ 167212 w 220007"/>
                  <a:gd name="connsiteY17" fmla="*/ 66104 h 285334"/>
                  <a:gd name="connsiteX18" fmla="*/ 173267 w 220007"/>
                  <a:gd name="connsiteY18" fmla="*/ 63481 h 285334"/>
                  <a:gd name="connsiteX19" fmla="*/ 144663 w 220007"/>
                  <a:gd name="connsiteY19" fmla="*/ 10530 h 285334"/>
                  <a:gd name="connsiteX20" fmla="*/ 162973 w 220007"/>
                  <a:gd name="connsiteY20" fmla="*/ 1796 h 285334"/>
                  <a:gd name="connsiteX21" fmla="*/ 188521 w 220007"/>
                  <a:gd name="connsiteY21" fmla="*/ 50106 h 285334"/>
                  <a:gd name="connsiteX22" fmla="*/ 193106 w 220007"/>
                  <a:gd name="connsiteY22" fmla="*/ 48348 h 285334"/>
                  <a:gd name="connsiteX23" fmla="*/ 196451 w 220007"/>
                  <a:gd name="connsiteY23" fmla="*/ 30563 h 28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007" h="285334">
                    <a:moveTo>
                      <a:pt x="196479" y="30592"/>
                    </a:moveTo>
                    <a:cubicBezTo>
                      <a:pt x="196479" y="30592"/>
                      <a:pt x="212021" y="24798"/>
                      <a:pt x="212713" y="42468"/>
                    </a:cubicBezTo>
                    <a:cubicBezTo>
                      <a:pt x="213376" y="60137"/>
                      <a:pt x="209686" y="75904"/>
                      <a:pt x="209686" y="75904"/>
                    </a:cubicBezTo>
                    <a:cubicBezTo>
                      <a:pt x="209686" y="75904"/>
                      <a:pt x="212396" y="111502"/>
                      <a:pt x="215914" y="130238"/>
                    </a:cubicBezTo>
                    <a:cubicBezTo>
                      <a:pt x="219461" y="149003"/>
                      <a:pt x="232263" y="239051"/>
                      <a:pt x="182149" y="270873"/>
                    </a:cubicBezTo>
                    <a:cubicBezTo>
                      <a:pt x="132034" y="302666"/>
                      <a:pt x="69117" y="279492"/>
                      <a:pt x="0" y="226224"/>
                    </a:cubicBezTo>
                    <a:cubicBezTo>
                      <a:pt x="0" y="226224"/>
                      <a:pt x="127276" y="284075"/>
                      <a:pt x="147979" y="236774"/>
                    </a:cubicBezTo>
                    <a:cubicBezTo>
                      <a:pt x="168683" y="189473"/>
                      <a:pt x="84687" y="58638"/>
                      <a:pt x="84687" y="58638"/>
                    </a:cubicBezTo>
                    <a:cubicBezTo>
                      <a:pt x="84687" y="58638"/>
                      <a:pt x="80737" y="42352"/>
                      <a:pt x="100431" y="48521"/>
                    </a:cubicBezTo>
                    <a:lnTo>
                      <a:pt x="126642" y="93228"/>
                    </a:lnTo>
                    <a:cubicBezTo>
                      <a:pt x="126642" y="93228"/>
                      <a:pt x="129352" y="96687"/>
                      <a:pt x="131227" y="91469"/>
                    </a:cubicBezTo>
                    <a:lnTo>
                      <a:pt x="101440" y="38865"/>
                    </a:lnTo>
                    <a:cubicBezTo>
                      <a:pt x="101440" y="38865"/>
                      <a:pt x="97548" y="22550"/>
                      <a:pt x="113666" y="26787"/>
                    </a:cubicBezTo>
                    <a:lnTo>
                      <a:pt x="145903" y="79104"/>
                    </a:lnTo>
                    <a:cubicBezTo>
                      <a:pt x="145903" y="79104"/>
                      <a:pt x="149738" y="83514"/>
                      <a:pt x="150892" y="77230"/>
                    </a:cubicBezTo>
                    <a:lnTo>
                      <a:pt x="116809" y="18659"/>
                    </a:lnTo>
                    <a:cubicBezTo>
                      <a:pt x="116809" y="18659"/>
                      <a:pt x="113983" y="4592"/>
                      <a:pt x="133187" y="3266"/>
                    </a:cubicBezTo>
                    <a:lnTo>
                      <a:pt x="167212" y="66104"/>
                    </a:lnTo>
                    <a:cubicBezTo>
                      <a:pt x="167212" y="66104"/>
                      <a:pt x="172201" y="67199"/>
                      <a:pt x="173267" y="63481"/>
                    </a:cubicBezTo>
                    <a:lnTo>
                      <a:pt x="144663" y="10530"/>
                    </a:lnTo>
                    <a:cubicBezTo>
                      <a:pt x="144663" y="10530"/>
                      <a:pt x="149018" y="-5208"/>
                      <a:pt x="162973" y="1796"/>
                    </a:cubicBezTo>
                    <a:lnTo>
                      <a:pt x="188521" y="50106"/>
                    </a:lnTo>
                    <a:lnTo>
                      <a:pt x="193106" y="48348"/>
                    </a:lnTo>
                    <a:cubicBezTo>
                      <a:pt x="193106" y="48348"/>
                      <a:pt x="191895" y="31457"/>
                      <a:pt x="196451" y="30563"/>
                    </a:cubicBezTo>
                    <a:close/>
                  </a:path>
                </a:pathLst>
              </a:custGeom>
              <a:solidFill>
                <a:srgbClr val="2D5BA0"/>
              </a:solidFill>
              <a:ln w="2882" cap="flat">
                <a:noFill/>
                <a:prstDash val="solid"/>
                <a:miter/>
              </a:ln>
            </p:spPr>
            <p:txBody>
              <a:bodyPr rtlCol="0" anchor="ctr"/>
              <a:lstStyle/>
              <a:p>
                <a:endParaRPr lang="es-CL"/>
              </a:p>
            </p:txBody>
          </p:sp>
          <p:sp>
            <p:nvSpPr>
              <p:cNvPr id="17" name="Forma libre 16">
                <a:extLst>
                  <a:ext uri="{FF2B5EF4-FFF2-40B4-BE49-F238E27FC236}">
                    <a16:creationId xmlns:a16="http://schemas.microsoft.com/office/drawing/2014/main" id="{5C942D69-FD27-A310-4EBE-2B273579FF33}"/>
                  </a:ext>
                </a:extLst>
              </p:cNvPr>
              <p:cNvSpPr/>
              <p:nvPr/>
            </p:nvSpPr>
            <p:spPr>
              <a:xfrm>
                <a:off x="480244" y="3108008"/>
                <a:ext cx="285075" cy="201810"/>
              </a:xfrm>
              <a:custGeom>
                <a:avLst/>
                <a:gdLst>
                  <a:gd name="connsiteX0" fmla="*/ 268601 w 285075"/>
                  <a:gd name="connsiteY0" fmla="*/ 122043 h 201810"/>
                  <a:gd name="connsiteX1" fmla="*/ 262661 w 285075"/>
                  <a:gd name="connsiteY1" fmla="*/ 141240 h 201810"/>
                  <a:gd name="connsiteX2" fmla="*/ 230049 w 285075"/>
                  <a:gd name="connsiteY2" fmla="*/ 149253 h 201810"/>
                  <a:gd name="connsiteX3" fmla="*/ 180684 w 285075"/>
                  <a:gd name="connsiteY3" fmla="*/ 172832 h 201810"/>
                  <a:gd name="connsiteX4" fmla="*/ 36684 w 285075"/>
                  <a:gd name="connsiteY4" fmla="*/ 186696 h 201810"/>
                  <a:gd name="connsiteX5" fmla="*/ 19643 w 285075"/>
                  <a:gd name="connsiteY5" fmla="*/ 0 h 201810"/>
                  <a:gd name="connsiteX6" fmla="*/ 57791 w 285075"/>
                  <a:gd name="connsiteY6" fmla="*/ 143315 h 201810"/>
                  <a:gd name="connsiteX7" fmla="*/ 205684 w 285075"/>
                  <a:gd name="connsiteY7" fmla="*/ 25539 h 201810"/>
                  <a:gd name="connsiteX8" fmla="*/ 220361 w 285075"/>
                  <a:gd name="connsiteY8" fmla="*/ 37126 h 201810"/>
                  <a:gd name="connsiteX9" fmla="*/ 186595 w 285075"/>
                  <a:gd name="connsiteY9" fmla="*/ 76443 h 201810"/>
                  <a:gd name="connsiteX10" fmla="*/ 189767 w 285075"/>
                  <a:gd name="connsiteY10" fmla="*/ 80219 h 201810"/>
                  <a:gd name="connsiteX11" fmla="*/ 229819 w 285075"/>
                  <a:gd name="connsiteY11" fmla="*/ 34964 h 201810"/>
                  <a:gd name="connsiteX12" fmla="*/ 245216 w 285075"/>
                  <a:gd name="connsiteY12" fmla="*/ 42603 h 201810"/>
                  <a:gd name="connsiteX13" fmla="*/ 206232 w 285075"/>
                  <a:gd name="connsiteY13" fmla="*/ 90105 h 201810"/>
                  <a:gd name="connsiteX14" fmla="*/ 209634 w 285075"/>
                  <a:gd name="connsiteY14" fmla="*/ 94198 h 201810"/>
                  <a:gd name="connsiteX15" fmla="*/ 253953 w 285075"/>
                  <a:gd name="connsiteY15" fmla="*/ 42920 h 201810"/>
                  <a:gd name="connsiteX16" fmla="*/ 273849 w 285075"/>
                  <a:gd name="connsiteY16" fmla="*/ 53383 h 201810"/>
                  <a:gd name="connsiteX17" fmla="*/ 225465 w 285075"/>
                  <a:gd name="connsiteY17" fmla="*/ 106016 h 201810"/>
                  <a:gd name="connsiteX18" fmla="*/ 229905 w 285075"/>
                  <a:gd name="connsiteY18" fmla="*/ 110888 h 201810"/>
                  <a:gd name="connsiteX19" fmla="*/ 270677 w 285075"/>
                  <a:gd name="connsiteY19" fmla="*/ 66642 h 201810"/>
                  <a:gd name="connsiteX20" fmla="*/ 284893 w 285075"/>
                  <a:gd name="connsiteY20" fmla="*/ 81112 h 201810"/>
                  <a:gd name="connsiteX21" fmla="*/ 247523 w 285075"/>
                  <a:gd name="connsiteY21" fmla="*/ 120976 h 201810"/>
                  <a:gd name="connsiteX22" fmla="*/ 250695 w 285075"/>
                  <a:gd name="connsiteY22" fmla="*/ 124752 h 201810"/>
                  <a:gd name="connsiteX23" fmla="*/ 268601 w 285075"/>
                  <a:gd name="connsiteY23" fmla="*/ 122129 h 20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075" h="201810">
                    <a:moveTo>
                      <a:pt x="268601" y="122043"/>
                    </a:moveTo>
                    <a:cubicBezTo>
                      <a:pt x="268601" y="122043"/>
                      <a:pt x="279155" y="134841"/>
                      <a:pt x="262661" y="141240"/>
                    </a:cubicBezTo>
                    <a:cubicBezTo>
                      <a:pt x="246168" y="147639"/>
                      <a:pt x="230049" y="149253"/>
                      <a:pt x="230049" y="149253"/>
                    </a:cubicBezTo>
                    <a:cubicBezTo>
                      <a:pt x="230049" y="149253"/>
                      <a:pt x="197264" y="163377"/>
                      <a:pt x="180684" y="172832"/>
                    </a:cubicBezTo>
                    <a:cubicBezTo>
                      <a:pt x="164104" y="182286"/>
                      <a:pt x="83050" y="223707"/>
                      <a:pt x="36684" y="186696"/>
                    </a:cubicBezTo>
                    <a:cubicBezTo>
                      <a:pt x="-9711" y="149686"/>
                      <a:pt x="-8240" y="82669"/>
                      <a:pt x="19643" y="0"/>
                    </a:cubicBezTo>
                    <a:cubicBezTo>
                      <a:pt x="19643" y="0"/>
                      <a:pt x="6321" y="139136"/>
                      <a:pt x="57791" y="143315"/>
                    </a:cubicBezTo>
                    <a:cubicBezTo>
                      <a:pt x="109261" y="147495"/>
                      <a:pt x="205684" y="25539"/>
                      <a:pt x="205684" y="25539"/>
                    </a:cubicBezTo>
                    <a:cubicBezTo>
                      <a:pt x="205684" y="25539"/>
                      <a:pt x="219813" y="16516"/>
                      <a:pt x="220361" y="37126"/>
                    </a:cubicBezTo>
                    <a:lnTo>
                      <a:pt x="186595" y="76443"/>
                    </a:lnTo>
                    <a:cubicBezTo>
                      <a:pt x="186595" y="76443"/>
                      <a:pt x="184202" y="80132"/>
                      <a:pt x="189767" y="80219"/>
                    </a:cubicBezTo>
                    <a:lnTo>
                      <a:pt x="229819" y="34964"/>
                    </a:lnTo>
                    <a:cubicBezTo>
                      <a:pt x="229819" y="34964"/>
                      <a:pt x="243976" y="25971"/>
                      <a:pt x="245216" y="42603"/>
                    </a:cubicBezTo>
                    <a:lnTo>
                      <a:pt x="206232" y="90105"/>
                    </a:lnTo>
                    <a:cubicBezTo>
                      <a:pt x="206232" y="90105"/>
                      <a:pt x="203320" y="95178"/>
                      <a:pt x="209634" y="94198"/>
                    </a:cubicBezTo>
                    <a:lnTo>
                      <a:pt x="253953" y="42920"/>
                    </a:lnTo>
                    <a:cubicBezTo>
                      <a:pt x="253953" y="42920"/>
                      <a:pt x="266352" y="35685"/>
                      <a:pt x="273849" y="53383"/>
                    </a:cubicBezTo>
                    <a:lnTo>
                      <a:pt x="225465" y="106016"/>
                    </a:lnTo>
                    <a:cubicBezTo>
                      <a:pt x="225465" y="106016"/>
                      <a:pt x="226041" y="111090"/>
                      <a:pt x="229905" y="110888"/>
                    </a:cubicBezTo>
                    <a:lnTo>
                      <a:pt x="270677" y="66642"/>
                    </a:lnTo>
                    <a:cubicBezTo>
                      <a:pt x="270677" y="66642"/>
                      <a:pt x="286969" y="65633"/>
                      <a:pt x="284893" y="81112"/>
                    </a:cubicBezTo>
                    <a:lnTo>
                      <a:pt x="247523" y="120976"/>
                    </a:lnTo>
                    <a:lnTo>
                      <a:pt x="250695" y="124752"/>
                    </a:lnTo>
                    <a:cubicBezTo>
                      <a:pt x="250695" y="124752"/>
                      <a:pt x="266294" y="118094"/>
                      <a:pt x="268601" y="122129"/>
                    </a:cubicBezTo>
                    <a:close/>
                  </a:path>
                </a:pathLst>
              </a:custGeom>
              <a:solidFill>
                <a:srgbClr val="289FD1"/>
              </a:solidFill>
              <a:ln w="2882" cap="flat">
                <a:noFill/>
                <a:prstDash val="solid"/>
                <a:miter/>
              </a:ln>
            </p:spPr>
            <p:txBody>
              <a:bodyPr rtlCol="0" anchor="ctr"/>
              <a:lstStyle/>
              <a:p>
                <a:endParaRPr lang="es-CL"/>
              </a:p>
            </p:txBody>
          </p:sp>
          <p:sp>
            <p:nvSpPr>
              <p:cNvPr id="18" name="Forma libre 17">
                <a:extLst>
                  <a:ext uri="{FF2B5EF4-FFF2-40B4-BE49-F238E27FC236}">
                    <a16:creationId xmlns:a16="http://schemas.microsoft.com/office/drawing/2014/main" id="{BF673310-3AD1-A4F5-DB35-053A6D2A83CD}"/>
                  </a:ext>
                </a:extLst>
              </p:cNvPr>
              <p:cNvSpPr/>
              <p:nvPr/>
            </p:nvSpPr>
            <p:spPr>
              <a:xfrm>
                <a:off x="402283" y="2897906"/>
                <a:ext cx="218737" cy="282694"/>
              </a:xfrm>
              <a:custGeom>
                <a:avLst/>
                <a:gdLst>
                  <a:gd name="connsiteX0" fmla="*/ 145268 w 218737"/>
                  <a:gd name="connsiteY0" fmla="*/ 275937 h 282694"/>
                  <a:gd name="connsiteX1" fmla="*/ 125199 w 218737"/>
                  <a:gd name="connsiteY1" fmla="*/ 277119 h 282694"/>
                  <a:gd name="connsiteX2" fmla="*/ 106226 w 218737"/>
                  <a:gd name="connsiteY2" fmla="*/ 249418 h 282694"/>
                  <a:gd name="connsiteX3" fmla="*/ 66780 w 218737"/>
                  <a:gd name="connsiteY3" fmla="*/ 211514 h 282694"/>
                  <a:gd name="connsiteX4" fmla="*/ 3142 w 218737"/>
                  <a:gd name="connsiteY4" fmla="*/ 81631 h 282694"/>
                  <a:gd name="connsiteX5" fmla="*/ 171998 w 218737"/>
                  <a:gd name="connsiteY5" fmla="*/ 0 h 282694"/>
                  <a:gd name="connsiteX6" fmla="*/ 51238 w 218737"/>
                  <a:gd name="connsiteY6" fmla="*/ 86128 h 282694"/>
                  <a:gd name="connsiteX7" fmla="*/ 213577 w 218737"/>
                  <a:gd name="connsiteY7" fmla="*/ 183093 h 282694"/>
                  <a:gd name="connsiteX8" fmla="*/ 207897 w 218737"/>
                  <a:gd name="connsiteY8" fmla="*/ 200907 h 282694"/>
                  <a:gd name="connsiteX9" fmla="*/ 159195 w 218737"/>
                  <a:gd name="connsiteY9" fmla="*/ 183151 h 282694"/>
                  <a:gd name="connsiteX10" fmla="*/ 156773 w 218737"/>
                  <a:gd name="connsiteY10" fmla="*/ 187446 h 282694"/>
                  <a:gd name="connsiteX11" fmla="*/ 213260 w 218737"/>
                  <a:gd name="connsiteY11" fmla="*/ 209006 h 282694"/>
                  <a:gd name="connsiteX12" fmla="*/ 211530 w 218737"/>
                  <a:gd name="connsiteY12" fmla="*/ 226099 h 282694"/>
                  <a:gd name="connsiteX13" fmla="*/ 153342 w 218737"/>
                  <a:gd name="connsiteY13" fmla="*/ 206326 h 282694"/>
                  <a:gd name="connsiteX14" fmla="*/ 150689 w 218737"/>
                  <a:gd name="connsiteY14" fmla="*/ 210938 h 282694"/>
                  <a:gd name="connsiteX15" fmla="*/ 214298 w 218737"/>
                  <a:gd name="connsiteY15" fmla="*/ 234372 h 282694"/>
                  <a:gd name="connsiteX16" fmla="*/ 211501 w 218737"/>
                  <a:gd name="connsiteY16" fmla="*/ 256653 h 282694"/>
                  <a:gd name="connsiteX17" fmla="*/ 145210 w 218737"/>
                  <a:gd name="connsiteY17" fmla="*/ 229904 h 282694"/>
                  <a:gd name="connsiteX18" fmla="*/ 142211 w 218737"/>
                  <a:gd name="connsiteY18" fmla="*/ 235756 h 282694"/>
                  <a:gd name="connsiteX19" fmla="*/ 198006 w 218737"/>
                  <a:gd name="connsiteY19" fmla="*/ 258325 h 282694"/>
                  <a:gd name="connsiteX20" fmla="*/ 189471 w 218737"/>
                  <a:gd name="connsiteY20" fmla="*/ 276715 h 282694"/>
                  <a:gd name="connsiteX21" fmla="*/ 138982 w 218737"/>
                  <a:gd name="connsiteY21" fmla="*/ 255760 h 282694"/>
                  <a:gd name="connsiteX22" fmla="*/ 136560 w 218737"/>
                  <a:gd name="connsiteY22" fmla="*/ 260055 h 282694"/>
                  <a:gd name="connsiteX23" fmla="*/ 145326 w 218737"/>
                  <a:gd name="connsiteY23" fmla="*/ 275879 h 28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8737" h="282694">
                    <a:moveTo>
                      <a:pt x="145268" y="275937"/>
                    </a:moveTo>
                    <a:cubicBezTo>
                      <a:pt x="145268" y="275937"/>
                      <a:pt x="136992" y="290320"/>
                      <a:pt x="125199" y="277119"/>
                    </a:cubicBezTo>
                    <a:cubicBezTo>
                      <a:pt x="113406" y="263917"/>
                      <a:pt x="106226" y="249418"/>
                      <a:pt x="106226" y="249418"/>
                    </a:cubicBezTo>
                    <a:cubicBezTo>
                      <a:pt x="106226" y="249418"/>
                      <a:pt x="81457" y="223707"/>
                      <a:pt x="66780" y="211514"/>
                    </a:cubicBezTo>
                    <a:cubicBezTo>
                      <a:pt x="52103" y="199321"/>
                      <a:pt x="-15197" y="138069"/>
                      <a:pt x="3142" y="81631"/>
                    </a:cubicBezTo>
                    <a:cubicBezTo>
                      <a:pt x="21481" y="25193"/>
                      <a:pt x="84744" y="2969"/>
                      <a:pt x="171998" y="0"/>
                    </a:cubicBezTo>
                    <a:cubicBezTo>
                      <a:pt x="171998" y="0"/>
                      <a:pt x="37051" y="36492"/>
                      <a:pt x="51238" y="86128"/>
                    </a:cubicBezTo>
                    <a:cubicBezTo>
                      <a:pt x="65425" y="135763"/>
                      <a:pt x="213577" y="183093"/>
                      <a:pt x="213577" y="183093"/>
                    </a:cubicBezTo>
                    <a:cubicBezTo>
                      <a:pt x="213577" y="183093"/>
                      <a:pt x="227014" y="193153"/>
                      <a:pt x="207897" y="200907"/>
                    </a:cubicBezTo>
                    <a:lnTo>
                      <a:pt x="159195" y="183151"/>
                    </a:lnTo>
                    <a:cubicBezTo>
                      <a:pt x="159195" y="183151"/>
                      <a:pt x="154899" y="182200"/>
                      <a:pt x="156773" y="187446"/>
                    </a:cubicBezTo>
                    <a:lnTo>
                      <a:pt x="213260" y="209006"/>
                    </a:lnTo>
                    <a:cubicBezTo>
                      <a:pt x="213260" y="209006"/>
                      <a:pt x="226668" y="219095"/>
                      <a:pt x="211530" y="226099"/>
                    </a:cubicBezTo>
                    <a:lnTo>
                      <a:pt x="153342" y="206326"/>
                    </a:lnTo>
                    <a:cubicBezTo>
                      <a:pt x="153342" y="206326"/>
                      <a:pt x="147575" y="205375"/>
                      <a:pt x="150689" y="210938"/>
                    </a:cubicBezTo>
                    <a:lnTo>
                      <a:pt x="214298" y="234372"/>
                    </a:lnTo>
                    <a:cubicBezTo>
                      <a:pt x="214298" y="234372"/>
                      <a:pt x="225428" y="243423"/>
                      <a:pt x="211501" y="256653"/>
                    </a:cubicBezTo>
                    <a:lnTo>
                      <a:pt x="145210" y="229904"/>
                    </a:lnTo>
                    <a:cubicBezTo>
                      <a:pt x="145210" y="229904"/>
                      <a:pt x="140654" y="232239"/>
                      <a:pt x="142211" y="235756"/>
                    </a:cubicBezTo>
                    <a:lnTo>
                      <a:pt x="198006" y="258325"/>
                    </a:lnTo>
                    <a:cubicBezTo>
                      <a:pt x="198006" y="258325"/>
                      <a:pt x="204667" y="273227"/>
                      <a:pt x="189471" y="276715"/>
                    </a:cubicBezTo>
                    <a:lnTo>
                      <a:pt x="138982" y="255760"/>
                    </a:lnTo>
                    <a:lnTo>
                      <a:pt x="136560" y="260055"/>
                    </a:lnTo>
                    <a:cubicBezTo>
                      <a:pt x="136560" y="260055"/>
                      <a:pt x="148267" y="272305"/>
                      <a:pt x="145326" y="275879"/>
                    </a:cubicBezTo>
                    <a:close/>
                  </a:path>
                </a:pathLst>
              </a:custGeom>
              <a:solidFill>
                <a:srgbClr val="2D5BA0"/>
              </a:solidFill>
              <a:ln w="2882" cap="flat">
                <a:noFill/>
                <a:prstDash val="solid"/>
                <a:miter/>
              </a:ln>
            </p:spPr>
            <p:txBody>
              <a:bodyPr rtlCol="0" anchor="ctr"/>
              <a:lstStyle/>
              <a:p>
                <a:endParaRPr lang="es-CL"/>
              </a:p>
            </p:txBody>
          </p:sp>
          <p:sp>
            <p:nvSpPr>
              <p:cNvPr id="19" name="Forma libre 18">
                <a:extLst>
                  <a:ext uri="{FF2B5EF4-FFF2-40B4-BE49-F238E27FC236}">
                    <a16:creationId xmlns:a16="http://schemas.microsoft.com/office/drawing/2014/main" id="{55B301E8-CD50-8BD0-3F20-49BC966FF4ED}"/>
                  </a:ext>
                </a:extLst>
              </p:cNvPr>
              <p:cNvSpPr/>
              <p:nvPr/>
            </p:nvSpPr>
            <p:spPr>
              <a:xfrm>
                <a:off x="520382" y="2770196"/>
                <a:ext cx="282816" cy="250699"/>
              </a:xfrm>
              <a:custGeom>
                <a:avLst/>
                <a:gdLst>
                  <a:gd name="connsiteX0" fmla="*/ 9493 w 282816"/>
                  <a:gd name="connsiteY0" fmla="*/ 188184 h 250699"/>
                  <a:gd name="connsiteX1" fmla="*/ 3092 w 282816"/>
                  <a:gd name="connsiteY1" fmla="*/ 169131 h 250699"/>
                  <a:gd name="connsiteX2" fmla="*/ 24833 w 282816"/>
                  <a:gd name="connsiteY2" fmla="*/ 143563 h 250699"/>
                  <a:gd name="connsiteX3" fmla="*/ 51044 w 282816"/>
                  <a:gd name="connsiteY3" fmla="*/ 95571 h 250699"/>
                  <a:gd name="connsiteX4" fmla="*/ 159693 w 282816"/>
                  <a:gd name="connsiteY4" fmla="*/ 75 h 250699"/>
                  <a:gd name="connsiteX5" fmla="*/ 282817 w 282816"/>
                  <a:gd name="connsiteY5" fmla="*/ 141488 h 250699"/>
                  <a:gd name="connsiteX6" fmla="*/ 167968 w 282816"/>
                  <a:gd name="connsiteY6" fmla="*/ 47607 h 250699"/>
                  <a:gd name="connsiteX7" fmla="*/ 117017 w 282816"/>
                  <a:gd name="connsiteY7" fmla="*/ 229633 h 250699"/>
                  <a:gd name="connsiteX8" fmla="*/ 98333 w 282816"/>
                  <a:gd name="connsiteY8" fmla="*/ 228826 h 250699"/>
                  <a:gd name="connsiteX9" fmla="*/ 102687 w 282816"/>
                  <a:gd name="connsiteY9" fmla="*/ 177202 h 250699"/>
                  <a:gd name="connsiteX10" fmla="*/ 97929 w 282816"/>
                  <a:gd name="connsiteY10" fmla="*/ 175991 h 250699"/>
                  <a:gd name="connsiteX11" fmla="*/ 91960 w 282816"/>
                  <a:gd name="connsiteY11" fmla="*/ 236119 h 250699"/>
                  <a:gd name="connsiteX12" fmla="*/ 75005 w 282816"/>
                  <a:gd name="connsiteY12" fmla="*/ 238944 h 250699"/>
                  <a:gd name="connsiteX13" fmla="*/ 78812 w 282816"/>
                  <a:gd name="connsiteY13" fmla="*/ 177634 h 250699"/>
                  <a:gd name="connsiteX14" fmla="*/ 73650 w 282816"/>
                  <a:gd name="connsiteY14" fmla="*/ 176308 h 250699"/>
                  <a:gd name="connsiteX15" fmla="*/ 67739 w 282816"/>
                  <a:gd name="connsiteY15" fmla="*/ 243815 h 250699"/>
                  <a:gd name="connsiteX16" fmla="*/ 45479 w 282816"/>
                  <a:gd name="connsiteY16" fmla="*/ 246957 h 250699"/>
                  <a:gd name="connsiteX17" fmla="*/ 53898 w 282816"/>
                  <a:gd name="connsiteY17" fmla="*/ 175991 h 250699"/>
                  <a:gd name="connsiteX18" fmla="*/ 47439 w 282816"/>
                  <a:gd name="connsiteY18" fmla="*/ 174636 h 250699"/>
                  <a:gd name="connsiteX19" fmla="*/ 40288 w 282816"/>
                  <a:gd name="connsiteY19" fmla="*/ 234389 h 250699"/>
                  <a:gd name="connsiteX20" fmla="*/ 20277 w 282816"/>
                  <a:gd name="connsiteY20" fmla="*/ 230988 h 250699"/>
                  <a:gd name="connsiteX21" fmla="*/ 27226 w 282816"/>
                  <a:gd name="connsiteY21" fmla="*/ 176798 h 250699"/>
                  <a:gd name="connsiteX22" fmla="*/ 22469 w 282816"/>
                  <a:gd name="connsiteY22" fmla="*/ 175587 h 250699"/>
                  <a:gd name="connsiteX23" fmla="*/ 9493 w 282816"/>
                  <a:gd name="connsiteY23" fmla="*/ 188184 h 25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816" h="250699">
                    <a:moveTo>
                      <a:pt x="9493" y="188184"/>
                    </a:moveTo>
                    <a:cubicBezTo>
                      <a:pt x="9493" y="188184"/>
                      <a:pt x="-6568" y="183975"/>
                      <a:pt x="3092" y="169131"/>
                    </a:cubicBezTo>
                    <a:cubicBezTo>
                      <a:pt x="12722" y="154286"/>
                      <a:pt x="24833" y="143563"/>
                      <a:pt x="24833" y="143563"/>
                    </a:cubicBezTo>
                    <a:cubicBezTo>
                      <a:pt x="24833" y="143563"/>
                      <a:pt x="43143" y="112923"/>
                      <a:pt x="51044" y="95571"/>
                    </a:cubicBezTo>
                    <a:cubicBezTo>
                      <a:pt x="58973" y="78189"/>
                      <a:pt x="100409" y="-2807"/>
                      <a:pt x="159693" y="75"/>
                    </a:cubicBezTo>
                    <a:cubicBezTo>
                      <a:pt x="218977" y="2958"/>
                      <a:pt x="257039" y="58128"/>
                      <a:pt x="282817" y="141488"/>
                    </a:cubicBezTo>
                    <a:cubicBezTo>
                      <a:pt x="282817" y="141488"/>
                      <a:pt x="212143" y="20886"/>
                      <a:pt x="167968" y="47607"/>
                    </a:cubicBezTo>
                    <a:cubicBezTo>
                      <a:pt x="123794" y="74327"/>
                      <a:pt x="117017" y="229633"/>
                      <a:pt x="117017" y="229633"/>
                    </a:cubicBezTo>
                    <a:cubicBezTo>
                      <a:pt x="117017" y="229633"/>
                      <a:pt x="110847" y="245227"/>
                      <a:pt x="98333" y="228826"/>
                    </a:cubicBezTo>
                    <a:lnTo>
                      <a:pt x="102687" y="177202"/>
                    </a:lnTo>
                    <a:cubicBezTo>
                      <a:pt x="102687" y="177202"/>
                      <a:pt x="102456" y="172820"/>
                      <a:pt x="97929" y="175991"/>
                    </a:cubicBezTo>
                    <a:lnTo>
                      <a:pt x="91960" y="236119"/>
                    </a:lnTo>
                    <a:cubicBezTo>
                      <a:pt x="91960" y="236119"/>
                      <a:pt x="85732" y="251684"/>
                      <a:pt x="75005" y="238944"/>
                    </a:cubicBezTo>
                    <a:lnTo>
                      <a:pt x="78812" y="177634"/>
                    </a:lnTo>
                    <a:cubicBezTo>
                      <a:pt x="78812" y="177634"/>
                      <a:pt x="78206" y="171811"/>
                      <a:pt x="73650" y="176308"/>
                    </a:cubicBezTo>
                    <a:lnTo>
                      <a:pt x="67739" y="243815"/>
                    </a:lnTo>
                    <a:cubicBezTo>
                      <a:pt x="67739" y="243815"/>
                      <a:pt x="61943" y="256930"/>
                      <a:pt x="45479" y="246957"/>
                    </a:cubicBezTo>
                    <a:lnTo>
                      <a:pt x="53898" y="175991"/>
                    </a:lnTo>
                    <a:cubicBezTo>
                      <a:pt x="53898" y="175991"/>
                      <a:pt x="50438" y="172215"/>
                      <a:pt x="47439" y="174636"/>
                    </a:cubicBezTo>
                    <a:lnTo>
                      <a:pt x="40288" y="234389"/>
                    </a:lnTo>
                    <a:cubicBezTo>
                      <a:pt x="40288" y="234389"/>
                      <a:pt x="27659" y="244737"/>
                      <a:pt x="20277" y="230988"/>
                    </a:cubicBezTo>
                    <a:lnTo>
                      <a:pt x="27226" y="176798"/>
                    </a:lnTo>
                    <a:lnTo>
                      <a:pt x="22469" y="175587"/>
                    </a:lnTo>
                    <a:cubicBezTo>
                      <a:pt x="22469" y="175587"/>
                      <a:pt x="13732" y="190115"/>
                      <a:pt x="9493" y="188184"/>
                    </a:cubicBezTo>
                    <a:close/>
                  </a:path>
                </a:pathLst>
              </a:custGeom>
              <a:solidFill>
                <a:srgbClr val="289FD1"/>
              </a:solidFill>
              <a:ln w="2882" cap="flat">
                <a:noFill/>
                <a:prstDash val="solid"/>
                <a:miter/>
              </a:ln>
            </p:spPr>
            <p:txBody>
              <a:bodyPr rtlCol="0" anchor="ctr"/>
              <a:lstStyle/>
              <a:p>
                <a:endParaRPr lang="es-CL"/>
              </a:p>
            </p:txBody>
          </p:sp>
        </p:grpSp>
        <p:grpSp>
          <p:nvGrpSpPr>
            <p:cNvPr id="22" name="Grupo 21">
              <a:extLst>
                <a:ext uri="{FF2B5EF4-FFF2-40B4-BE49-F238E27FC236}">
                  <a16:creationId xmlns:a16="http://schemas.microsoft.com/office/drawing/2014/main" id="{15C3FC9C-7B5D-A9EB-20BA-804E4445D2B1}"/>
                </a:ext>
              </a:extLst>
            </p:cNvPr>
            <p:cNvGrpSpPr/>
            <p:nvPr/>
          </p:nvGrpSpPr>
          <p:grpSpPr>
            <a:xfrm>
              <a:off x="975405" y="3160391"/>
              <a:ext cx="707655" cy="394924"/>
              <a:chOff x="1038028" y="2906438"/>
              <a:chExt cx="707655" cy="394924"/>
            </a:xfrm>
          </p:grpSpPr>
          <p:sp>
            <p:nvSpPr>
              <p:cNvPr id="20" name="Forma libre 19">
                <a:extLst>
                  <a:ext uri="{FF2B5EF4-FFF2-40B4-BE49-F238E27FC236}">
                    <a16:creationId xmlns:a16="http://schemas.microsoft.com/office/drawing/2014/main" id="{D2CD1106-EB3C-5339-4F10-0C85CA8D7A9F}"/>
                  </a:ext>
                </a:extLst>
              </p:cNvPr>
              <p:cNvSpPr/>
              <p:nvPr/>
            </p:nvSpPr>
            <p:spPr>
              <a:xfrm>
                <a:off x="1038028" y="2906438"/>
                <a:ext cx="372817" cy="394924"/>
              </a:xfrm>
              <a:custGeom>
                <a:avLst/>
                <a:gdLst>
                  <a:gd name="connsiteX0" fmla="*/ 267355 w 372817"/>
                  <a:gd name="connsiteY0" fmla="*/ 29 h 394924"/>
                  <a:gd name="connsiteX1" fmla="*/ 267355 w 372817"/>
                  <a:gd name="connsiteY1" fmla="*/ 71687 h 394924"/>
                  <a:gd name="connsiteX2" fmla="*/ 125229 w 372817"/>
                  <a:gd name="connsiteY2" fmla="*/ 71687 h 394924"/>
                  <a:gd name="connsiteX3" fmla="*/ 83217 w 372817"/>
                  <a:gd name="connsiteY3" fmla="*/ 119449 h 394924"/>
                  <a:gd name="connsiteX4" fmla="*/ 119058 w 372817"/>
                  <a:gd name="connsiteY4" fmla="*/ 164328 h 394924"/>
                  <a:gd name="connsiteX5" fmla="*/ 296190 w 372817"/>
                  <a:gd name="connsiteY5" fmla="*/ 164328 h 394924"/>
                  <a:gd name="connsiteX6" fmla="*/ 372803 w 372817"/>
                  <a:gd name="connsiteY6" fmla="*/ 281673 h 394924"/>
                  <a:gd name="connsiteX7" fmla="*/ 262395 w 372817"/>
                  <a:gd name="connsiteY7" fmla="*/ 394924 h 394924"/>
                  <a:gd name="connsiteX8" fmla="*/ 16897 w 372817"/>
                  <a:gd name="connsiteY8" fmla="*/ 394924 h 394924"/>
                  <a:gd name="connsiteX9" fmla="*/ 16897 w 372817"/>
                  <a:gd name="connsiteY9" fmla="*/ 322027 h 394924"/>
                  <a:gd name="connsiteX10" fmla="*/ 243047 w 372817"/>
                  <a:gd name="connsiteY10" fmla="*/ 322027 h 394924"/>
                  <a:gd name="connsiteX11" fmla="*/ 282580 w 372817"/>
                  <a:gd name="connsiteY11" fmla="*/ 274669 h 394924"/>
                  <a:gd name="connsiteX12" fmla="*/ 247574 w 372817"/>
                  <a:gd name="connsiteY12" fmla="*/ 234718 h 394924"/>
                  <a:gd name="connsiteX13" fmla="*/ 77450 w 372817"/>
                  <a:gd name="connsiteY13" fmla="*/ 234718 h 394924"/>
                  <a:gd name="connsiteX14" fmla="*/ 0 w 372817"/>
                  <a:gd name="connsiteY14" fmla="*/ 113655 h 394924"/>
                  <a:gd name="connsiteX15" fmla="*/ 95558 w 372817"/>
                  <a:gd name="connsiteY15" fmla="*/ 0 h 394924"/>
                  <a:gd name="connsiteX16" fmla="*/ 267326 w 372817"/>
                  <a:gd name="connsiteY16" fmla="*/ 0 h 39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2817" h="394924">
                    <a:moveTo>
                      <a:pt x="267355" y="29"/>
                    </a:moveTo>
                    <a:lnTo>
                      <a:pt x="267355" y="71687"/>
                    </a:lnTo>
                    <a:lnTo>
                      <a:pt x="125229" y="71687"/>
                    </a:lnTo>
                    <a:cubicBezTo>
                      <a:pt x="125229" y="71687"/>
                      <a:pt x="84457" y="77451"/>
                      <a:pt x="83217" y="119449"/>
                    </a:cubicBezTo>
                    <a:cubicBezTo>
                      <a:pt x="81977" y="161446"/>
                      <a:pt x="119058" y="164328"/>
                      <a:pt x="119058" y="164328"/>
                    </a:cubicBezTo>
                    <a:lnTo>
                      <a:pt x="296190" y="164328"/>
                    </a:lnTo>
                    <a:cubicBezTo>
                      <a:pt x="296190" y="164328"/>
                      <a:pt x="374043" y="183266"/>
                      <a:pt x="372803" y="281673"/>
                    </a:cubicBezTo>
                    <a:cubicBezTo>
                      <a:pt x="371563" y="380080"/>
                      <a:pt x="262395" y="394924"/>
                      <a:pt x="262395" y="394924"/>
                    </a:cubicBezTo>
                    <a:lnTo>
                      <a:pt x="16897" y="394924"/>
                    </a:lnTo>
                    <a:lnTo>
                      <a:pt x="16897" y="322027"/>
                    </a:lnTo>
                    <a:lnTo>
                      <a:pt x="243047" y="322027"/>
                    </a:lnTo>
                    <a:cubicBezTo>
                      <a:pt x="243047" y="322027"/>
                      <a:pt x="285463" y="314216"/>
                      <a:pt x="282580" y="274669"/>
                    </a:cubicBezTo>
                    <a:cubicBezTo>
                      <a:pt x="279696" y="235150"/>
                      <a:pt x="247574" y="234718"/>
                      <a:pt x="247574" y="234718"/>
                    </a:cubicBezTo>
                    <a:lnTo>
                      <a:pt x="77450" y="234718"/>
                    </a:lnTo>
                    <a:cubicBezTo>
                      <a:pt x="77450" y="234718"/>
                      <a:pt x="0" y="221545"/>
                      <a:pt x="0" y="113655"/>
                    </a:cubicBezTo>
                    <a:cubicBezTo>
                      <a:pt x="0" y="5765"/>
                      <a:pt x="95558" y="0"/>
                      <a:pt x="95558" y="0"/>
                    </a:cubicBezTo>
                    <a:lnTo>
                      <a:pt x="267326" y="0"/>
                    </a:lnTo>
                    <a:close/>
                  </a:path>
                </a:pathLst>
              </a:custGeom>
              <a:solidFill>
                <a:srgbClr val="2D5BA0"/>
              </a:solidFill>
              <a:ln w="2882" cap="flat">
                <a:noFill/>
                <a:prstDash val="solid"/>
                <a:miter/>
              </a:ln>
            </p:spPr>
            <p:txBody>
              <a:bodyPr rtlCol="0" anchor="ctr"/>
              <a:lstStyle/>
              <a:p>
                <a:endParaRPr lang="es-CL"/>
              </a:p>
            </p:txBody>
          </p:sp>
          <p:sp>
            <p:nvSpPr>
              <p:cNvPr id="21" name="Forma libre 20">
                <a:extLst>
                  <a:ext uri="{FF2B5EF4-FFF2-40B4-BE49-F238E27FC236}">
                    <a16:creationId xmlns:a16="http://schemas.microsoft.com/office/drawing/2014/main" id="{C752504F-5337-98D6-1CE7-FFA2436E9536}"/>
                  </a:ext>
                </a:extLst>
              </p:cNvPr>
              <p:cNvSpPr/>
              <p:nvPr/>
            </p:nvSpPr>
            <p:spPr>
              <a:xfrm>
                <a:off x="1397394" y="2906467"/>
                <a:ext cx="348289" cy="394895"/>
              </a:xfrm>
              <a:custGeom>
                <a:avLst/>
                <a:gdLst>
                  <a:gd name="connsiteX0" fmla="*/ 235608 w 348289"/>
                  <a:gd name="connsiteY0" fmla="*/ 0 h 394895"/>
                  <a:gd name="connsiteX1" fmla="*/ 0 w 348289"/>
                  <a:gd name="connsiteY1" fmla="*/ 0 h 394895"/>
                  <a:gd name="connsiteX2" fmla="*/ 0 w 348289"/>
                  <a:gd name="connsiteY2" fmla="*/ 394896 h 394895"/>
                  <a:gd name="connsiteX3" fmla="*/ 79641 w 348289"/>
                  <a:gd name="connsiteY3" fmla="*/ 394896 h 394895"/>
                  <a:gd name="connsiteX4" fmla="*/ 79641 w 348289"/>
                  <a:gd name="connsiteY4" fmla="*/ 253367 h 394895"/>
                  <a:gd name="connsiteX5" fmla="*/ 255389 w 348289"/>
                  <a:gd name="connsiteY5" fmla="*/ 253367 h 394895"/>
                  <a:gd name="connsiteX6" fmla="*/ 348207 w 348289"/>
                  <a:gd name="connsiteY6" fmla="*/ 125992 h 394895"/>
                  <a:gd name="connsiteX7" fmla="*/ 235608 w 348289"/>
                  <a:gd name="connsiteY7" fmla="*/ 0 h 394895"/>
                  <a:gd name="connsiteX8" fmla="*/ 209224 w 348289"/>
                  <a:gd name="connsiteY8" fmla="*/ 190242 h 394895"/>
                  <a:gd name="connsiteX9" fmla="*/ 80160 w 348289"/>
                  <a:gd name="connsiteY9" fmla="*/ 190242 h 394895"/>
                  <a:gd name="connsiteX10" fmla="*/ 80160 w 348289"/>
                  <a:gd name="connsiteY10" fmla="*/ 72753 h 394895"/>
                  <a:gd name="connsiteX11" fmla="*/ 211445 w 348289"/>
                  <a:gd name="connsiteY11" fmla="*/ 72753 h 394895"/>
                  <a:gd name="connsiteX12" fmla="*/ 259224 w 348289"/>
                  <a:gd name="connsiteY12" fmla="*/ 129854 h 394895"/>
                  <a:gd name="connsiteX13" fmla="*/ 209253 w 348289"/>
                  <a:gd name="connsiteY13" fmla="*/ 190242 h 39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289" h="394895">
                    <a:moveTo>
                      <a:pt x="235608" y="0"/>
                    </a:moveTo>
                    <a:lnTo>
                      <a:pt x="0" y="0"/>
                    </a:lnTo>
                    <a:lnTo>
                      <a:pt x="0" y="394896"/>
                    </a:lnTo>
                    <a:lnTo>
                      <a:pt x="79641" y="394896"/>
                    </a:lnTo>
                    <a:lnTo>
                      <a:pt x="79641" y="253367"/>
                    </a:lnTo>
                    <a:lnTo>
                      <a:pt x="255389" y="253367"/>
                    </a:lnTo>
                    <a:cubicBezTo>
                      <a:pt x="255389" y="253367"/>
                      <a:pt x="351495" y="249534"/>
                      <a:pt x="348207" y="125992"/>
                    </a:cubicBezTo>
                    <a:cubicBezTo>
                      <a:pt x="344920" y="2450"/>
                      <a:pt x="235608" y="0"/>
                      <a:pt x="235608" y="0"/>
                    </a:cubicBezTo>
                    <a:close/>
                    <a:moveTo>
                      <a:pt x="209224" y="190242"/>
                    </a:moveTo>
                    <a:lnTo>
                      <a:pt x="80160" y="190242"/>
                    </a:lnTo>
                    <a:lnTo>
                      <a:pt x="80160" y="72753"/>
                    </a:lnTo>
                    <a:lnTo>
                      <a:pt x="211445" y="72753"/>
                    </a:lnTo>
                    <a:cubicBezTo>
                      <a:pt x="211445" y="72753"/>
                      <a:pt x="261963" y="74396"/>
                      <a:pt x="259224" y="129854"/>
                    </a:cubicBezTo>
                    <a:cubicBezTo>
                      <a:pt x="256484" y="185313"/>
                      <a:pt x="209253" y="190242"/>
                      <a:pt x="209253" y="190242"/>
                    </a:cubicBezTo>
                    <a:close/>
                  </a:path>
                </a:pathLst>
              </a:custGeom>
              <a:solidFill>
                <a:srgbClr val="2D5BA0"/>
              </a:solidFill>
              <a:ln w="2882" cap="flat">
                <a:noFill/>
                <a:prstDash val="solid"/>
                <a:miter/>
              </a:ln>
            </p:spPr>
            <p:txBody>
              <a:bodyPr rtlCol="0" anchor="ctr"/>
              <a:lstStyle/>
              <a:p>
                <a:endParaRPr lang="es-CL"/>
              </a:p>
            </p:txBody>
          </p:sp>
        </p:grpSp>
      </p:grpSp>
    </p:spTree>
    <p:extLst>
      <p:ext uri="{BB962C8B-B14F-4D97-AF65-F5344CB8AC3E}">
        <p14:creationId xmlns:p14="http://schemas.microsoft.com/office/powerpoint/2010/main" val="3852371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296961-1900-0DFF-A773-C01C8DBFB76D}"/>
              </a:ext>
            </a:extLst>
          </p:cNvPr>
          <p:cNvSpPr txBox="1"/>
          <p:nvPr/>
        </p:nvSpPr>
        <p:spPr>
          <a:xfrm>
            <a:off x="188111" y="177106"/>
            <a:ext cx="8705064" cy="461665"/>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Tabla de expectativas de vida</a:t>
            </a:r>
          </a:p>
        </p:txBody>
      </p:sp>
      <p:pic>
        <p:nvPicPr>
          <p:cNvPr id="3" name="Marcador de contenido 4">
            <a:extLst>
              <a:ext uri="{FF2B5EF4-FFF2-40B4-BE49-F238E27FC236}">
                <a16:creationId xmlns:a16="http://schemas.microsoft.com/office/drawing/2014/main" id="{0DF57A85-DF38-12D6-EE27-FB6EE85611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13" t="3200" r="2188" b="3640"/>
          <a:stretch/>
        </p:blipFill>
        <p:spPr>
          <a:xfrm>
            <a:off x="310718" y="918392"/>
            <a:ext cx="8582457" cy="3306715"/>
          </a:xfrm>
          <a:prstGeom prst="rect">
            <a:avLst/>
          </a:prstGeom>
        </p:spPr>
      </p:pic>
    </p:spTree>
    <p:extLst>
      <p:ext uri="{BB962C8B-B14F-4D97-AF65-F5344CB8AC3E}">
        <p14:creationId xmlns:p14="http://schemas.microsoft.com/office/powerpoint/2010/main" val="314321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7" name="Google Shape;585;p43">
            <a:extLst>
              <a:ext uri="{FF2B5EF4-FFF2-40B4-BE49-F238E27FC236}">
                <a16:creationId xmlns:a16="http://schemas.microsoft.com/office/drawing/2014/main" id="{7D5CBDC2-E462-D848-9B98-07269908283A}"/>
              </a:ext>
            </a:extLst>
          </p:cNvPr>
          <p:cNvSpPr txBox="1">
            <a:spLocks/>
          </p:cNvSpPr>
          <p:nvPr/>
        </p:nvSpPr>
        <p:spPr>
          <a:xfrm>
            <a:off x="191963" y="1728063"/>
            <a:ext cx="4585599" cy="15325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200"/>
              <a:buFont typeface="Poppins"/>
              <a:buNone/>
              <a:defRPr sz="4400" b="1" i="0" u="none" strike="noStrike" cap="none">
                <a:solidFill>
                  <a:schemeClr val="bg1"/>
                </a:solidFill>
                <a:latin typeface="Poppins"/>
                <a:ea typeface="Poppins"/>
                <a:cs typeface="Poppins"/>
                <a:sym typeface="Poppins"/>
              </a:defRPr>
            </a:lvl1pPr>
            <a:lvl2pPr marR="0" lvl="1"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9pPr>
          </a:lstStyle>
          <a:p>
            <a:r>
              <a:rPr lang="en-US" sz="3600" dirty="0">
                <a:solidFill>
                  <a:srgbClr val="FFC000"/>
                </a:solidFill>
                <a:latin typeface="Calibri" panose="020F0502020204030204" pitchFamily="34" charset="0"/>
                <a:cs typeface="Calibri" panose="020F0502020204030204" pitchFamily="34" charset="0"/>
              </a:rPr>
              <a:t>SCOMP</a:t>
            </a:r>
          </a:p>
          <a:p>
            <a:r>
              <a:rPr lang="en-US" sz="2800" b="0" dirty="0">
                <a:latin typeface="Calibri" panose="020F0502020204030204" pitchFamily="34" charset="0"/>
                <a:cs typeface="Calibri" panose="020F0502020204030204" pitchFamily="34" charset="0"/>
              </a:rPr>
              <a:t>Sistema de </a:t>
            </a:r>
            <a:r>
              <a:rPr lang="en-US" sz="2800" b="0" dirty="0" err="1">
                <a:latin typeface="Calibri" panose="020F0502020204030204" pitchFamily="34" charset="0"/>
                <a:cs typeface="Calibri" panose="020F0502020204030204" pitchFamily="34" charset="0"/>
              </a:rPr>
              <a:t>Consultas</a:t>
            </a:r>
            <a:r>
              <a:rPr lang="en-US" sz="2800" b="0" dirty="0">
                <a:latin typeface="Calibri" panose="020F0502020204030204" pitchFamily="34" charset="0"/>
                <a:cs typeface="Calibri" panose="020F0502020204030204" pitchFamily="34" charset="0"/>
              </a:rPr>
              <a:t> </a:t>
            </a:r>
            <a:r>
              <a:rPr lang="en-US" sz="2800" b="0" dirty="0" err="1">
                <a:latin typeface="Calibri" panose="020F0502020204030204" pitchFamily="34" charset="0"/>
                <a:cs typeface="Calibri" panose="020F0502020204030204" pitchFamily="34" charset="0"/>
              </a:rPr>
              <a:t>por</a:t>
            </a:r>
            <a:r>
              <a:rPr lang="en-US" sz="2800" b="0" dirty="0">
                <a:latin typeface="Calibri" panose="020F0502020204030204" pitchFamily="34" charset="0"/>
                <a:cs typeface="Calibri" panose="020F0502020204030204" pitchFamily="34" charset="0"/>
              </a:rPr>
              <a:t> </a:t>
            </a:r>
            <a:r>
              <a:rPr lang="en-US" sz="2800" b="0" dirty="0" err="1">
                <a:latin typeface="Calibri" panose="020F0502020204030204" pitchFamily="34" charset="0"/>
                <a:cs typeface="Calibri" panose="020F0502020204030204" pitchFamily="34" charset="0"/>
              </a:rPr>
              <a:t>Ofertas</a:t>
            </a:r>
            <a:r>
              <a:rPr lang="en-US" sz="2800" b="0" dirty="0">
                <a:latin typeface="Calibri" panose="020F0502020204030204" pitchFamily="34" charset="0"/>
                <a:cs typeface="Calibri" panose="020F0502020204030204" pitchFamily="34" charset="0"/>
              </a:rPr>
              <a:t> de </a:t>
            </a:r>
            <a:r>
              <a:rPr lang="en-US" sz="2800" b="0" dirty="0" err="1">
                <a:latin typeface="Calibri" panose="020F0502020204030204" pitchFamily="34" charset="0"/>
                <a:cs typeface="Calibri" panose="020F0502020204030204" pitchFamily="34" charset="0"/>
              </a:rPr>
              <a:t>Montos</a:t>
            </a:r>
            <a:r>
              <a:rPr lang="en-US" sz="2800" b="0" dirty="0">
                <a:latin typeface="Calibri" panose="020F0502020204030204" pitchFamily="34" charset="0"/>
                <a:cs typeface="Calibri" panose="020F0502020204030204" pitchFamily="34" charset="0"/>
              </a:rPr>
              <a:t> de </a:t>
            </a:r>
            <a:r>
              <a:rPr lang="en-US" sz="2800" b="0" dirty="0" err="1">
                <a:latin typeface="Calibri" panose="020F0502020204030204" pitchFamily="34" charset="0"/>
                <a:cs typeface="Calibri" panose="020F0502020204030204" pitchFamily="34" charset="0"/>
              </a:rPr>
              <a:t>Pensión</a:t>
            </a:r>
            <a:endParaRPr lang="en-US" sz="2800" b="0" dirty="0">
              <a:latin typeface="Calibri" panose="020F0502020204030204" pitchFamily="34" charset="0"/>
              <a:cs typeface="Calibri" panose="020F0502020204030204" pitchFamily="34" charset="0"/>
            </a:endParaRPr>
          </a:p>
        </p:txBody>
      </p:sp>
      <p:sp>
        <p:nvSpPr>
          <p:cNvPr id="2" name="Google Shape;585;p43">
            <a:extLst>
              <a:ext uri="{FF2B5EF4-FFF2-40B4-BE49-F238E27FC236}">
                <a16:creationId xmlns:a16="http://schemas.microsoft.com/office/drawing/2014/main" id="{FB59D16A-CEAC-BDB4-CA1B-C75B8B622711}"/>
              </a:ext>
            </a:extLst>
          </p:cNvPr>
          <p:cNvSpPr txBox="1">
            <a:spLocks/>
          </p:cNvSpPr>
          <p:nvPr/>
        </p:nvSpPr>
        <p:spPr>
          <a:xfrm>
            <a:off x="191964" y="3912944"/>
            <a:ext cx="2608982" cy="96583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200"/>
              <a:buFont typeface="Poppins"/>
              <a:buNone/>
              <a:defRPr sz="4400" b="1" i="0" u="none" strike="noStrike" cap="none">
                <a:solidFill>
                  <a:schemeClr val="bg1"/>
                </a:solidFill>
                <a:latin typeface="Poppins"/>
                <a:ea typeface="Poppins"/>
                <a:cs typeface="Poppins"/>
                <a:sym typeface="Poppins"/>
              </a:defRPr>
            </a:lvl1pPr>
            <a:lvl2pPr marR="0" lvl="1"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9pPr>
          </a:lstStyle>
          <a:p>
            <a:r>
              <a:rPr lang="en-US" sz="1000" b="0" dirty="0">
                <a:latin typeface="Calibri Light" panose="020F0302020204030204" pitchFamily="34" charset="0"/>
                <a:cs typeface="Calibri Light" panose="020F0302020204030204" pitchFamily="34" charset="0"/>
              </a:rPr>
              <a:t>César Arellano </a:t>
            </a:r>
            <a:r>
              <a:rPr lang="en-US" sz="1000" b="0" dirty="0" err="1">
                <a:latin typeface="Calibri Light" panose="020F0302020204030204" pitchFamily="34" charset="0"/>
                <a:cs typeface="Calibri Light" panose="020F0302020204030204" pitchFamily="34" charset="0"/>
              </a:rPr>
              <a:t>Vivanco</a:t>
            </a:r>
            <a:endParaRPr lang="en-US" sz="1000" b="0" dirty="0">
              <a:latin typeface="Calibri Light" panose="020F0302020204030204" pitchFamily="34" charset="0"/>
              <a:cs typeface="Calibri Light" panose="020F0302020204030204" pitchFamily="34" charset="0"/>
            </a:endParaRPr>
          </a:p>
          <a:p>
            <a:r>
              <a:rPr lang="en-US" sz="1000" b="0" dirty="0">
                <a:latin typeface="Calibri Light" panose="020F0302020204030204" pitchFamily="34" charset="0"/>
                <a:cs typeface="Calibri Light" panose="020F0302020204030204" pitchFamily="34" charset="0"/>
              </a:rPr>
              <a:t>Instituto de </a:t>
            </a:r>
            <a:r>
              <a:rPr lang="en-US" sz="1000" b="0" dirty="0" err="1">
                <a:latin typeface="Calibri Light" panose="020F0302020204030204" pitchFamily="34" charset="0"/>
                <a:cs typeface="Calibri Light" panose="020F0302020204030204" pitchFamily="34" charset="0"/>
              </a:rPr>
              <a:t>Previsión</a:t>
            </a:r>
            <a:r>
              <a:rPr lang="en-US" sz="1000" b="0" dirty="0">
                <a:latin typeface="Calibri Light" panose="020F0302020204030204" pitchFamily="34" charset="0"/>
                <a:cs typeface="Calibri Light" panose="020F0302020204030204" pitchFamily="34" charset="0"/>
              </a:rPr>
              <a:t> Social</a:t>
            </a:r>
          </a:p>
          <a:p>
            <a:r>
              <a:rPr lang="en-US" sz="1000" b="0" dirty="0" err="1">
                <a:latin typeface="Calibri Light" panose="020F0302020204030204" pitchFamily="34" charset="0"/>
                <a:cs typeface="Calibri Light" panose="020F0302020204030204" pitchFamily="34" charset="0"/>
              </a:rPr>
              <a:t>Dirección</a:t>
            </a:r>
            <a:r>
              <a:rPr lang="en-US" sz="1000" b="0" dirty="0">
                <a:latin typeface="Calibri Light" panose="020F0302020204030204" pitchFamily="34" charset="0"/>
                <a:cs typeface="Calibri Light" panose="020F0302020204030204" pitchFamily="34" charset="0"/>
              </a:rPr>
              <a:t> Regional de Los Ríos</a:t>
            </a:r>
          </a:p>
        </p:txBody>
      </p:sp>
      <p:grpSp>
        <p:nvGrpSpPr>
          <p:cNvPr id="6" name="Grupo 5">
            <a:extLst>
              <a:ext uri="{FF2B5EF4-FFF2-40B4-BE49-F238E27FC236}">
                <a16:creationId xmlns:a16="http://schemas.microsoft.com/office/drawing/2014/main" id="{219D68AD-1A24-5D17-5DC7-307831CC056D}"/>
              </a:ext>
            </a:extLst>
          </p:cNvPr>
          <p:cNvGrpSpPr/>
          <p:nvPr/>
        </p:nvGrpSpPr>
        <p:grpSpPr>
          <a:xfrm>
            <a:off x="271450" y="4179678"/>
            <a:ext cx="2059176" cy="47765"/>
            <a:chOff x="332842" y="4146550"/>
            <a:chExt cx="3304674" cy="46666"/>
          </a:xfrm>
        </p:grpSpPr>
        <p:sp>
          <p:nvSpPr>
            <p:cNvPr id="4" name="Google Shape;18;p2">
              <a:extLst>
                <a:ext uri="{FF2B5EF4-FFF2-40B4-BE49-F238E27FC236}">
                  <a16:creationId xmlns:a16="http://schemas.microsoft.com/office/drawing/2014/main" id="{B2383668-393A-E40F-41E3-28B613EE16A9}"/>
                </a:ext>
              </a:extLst>
            </p:cNvPr>
            <p:cNvSpPr/>
            <p:nvPr/>
          </p:nvSpPr>
          <p:spPr>
            <a:xfrm>
              <a:off x="332842" y="4146550"/>
              <a:ext cx="1493816" cy="45719"/>
            </a:xfrm>
            <a:prstGeom prst="rect">
              <a:avLst/>
            </a:prstGeom>
            <a:solidFill>
              <a:srgbClr val="1069B4"/>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sz="500"/>
            </a:p>
          </p:txBody>
        </p:sp>
        <p:sp>
          <p:nvSpPr>
            <p:cNvPr id="5" name="Google Shape;19;p2">
              <a:extLst>
                <a:ext uri="{FF2B5EF4-FFF2-40B4-BE49-F238E27FC236}">
                  <a16:creationId xmlns:a16="http://schemas.microsoft.com/office/drawing/2014/main" id="{C5ED3FFC-977B-A47E-31E1-040E672FA7D3}"/>
                </a:ext>
              </a:extLst>
            </p:cNvPr>
            <p:cNvSpPr/>
            <p:nvPr/>
          </p:nvSpPr>
          <p:spPr>
            <a:xfrm>
              <a:off x="1826634" y="4147497"/>
              <a:ext cx="1810882" cy="45719"/>
            </a:xfrm>
            <a:prstGeom prst="rect">
              <a:avLst/>
            </a:prstGeom>
            <a:solidFill>
              <a:srgbClr val="E22E2C"/>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sz="500"/>
            </a:p>
          </p:txBody>
        </p:sp>
      </p:grpSp>
      <p:pic>
        <p:nvPicPr>
          <p:cNvPr id="9" name="Imagen 8" descr="Texto&#10;&#10;El contenido generado por IA puede ser incorrecto.">
            <a:extLst>
              <a:ext uri="{FF2B5EF4-FFF2-40B4-BE49-F238E27FC236}">
                <a16:creationId xmlns:a16="http://schemas.microsoft.com/office/drawing/2014/main" id="{6DFE1F94-194D-7958-6226-DD3B2AB242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6985" y="4165102"/>
            <a:ext cx="1703422" cy="850791"/>
          </a:xfrm>
          <a:prstGeom prst="rect">
            <a:avLst/>
          </a:prstGeom>
        </p:spPr>
      </p:pic>
      <p:pic>
        <p:nvPicPr>
          <p:cNvPr id="10" name="Imagen 9">
            <a:extLst>
              <a:ext uri="{FF2B5EF4-FFF2-40B4-BE49-F238E27FC236}">
                <a16:creationId xmlns:a16="http://schemas.microsoft.com/office/drawing/2014/main" id="{71CBF275-91B9-A79F-D21E-3E4900D50CDC}"/>
              </a:ext>
            </a:extLst>
          </p:cNvPr>
          <p:cNvPicPr>
            <a:picLocks noChangeAspect="1"/>
          </p:cNvPicPr>
          <p:nvPr/>
        </p:nvPicPr>
        <p:blipFill>
          <a:blip r:embed="rId4"/>
          <a:stretch>
            <a:fillRect/>
          </a:stretch>
        </p:blipFill>
        <p:spPr>
          <a:xfrm>
            <a:off x="5940081" y="2132402"/>
            <a:ext cx="2794000" cy="723900"/>
          </a:xfrm>
          <a:prstGeom prst="rect">
            <a:avLst/>
          </a:prstGeom>
        </p:spPr>
      </p:pic>
    </p:spTree>
    <p:extLst>
      <p:ext uri="{BB962C8B-B14F-4D97-AF65-F5344CB8AC3E}">
        <p14:creationId xmlns:p14="http://schemas.microsoft.com/office/powerpoint/2010/main" val="1095717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296961-1900-0DFF-A773-C01C8DBFB76D}"/>
              </a:ext>
            </a:extLst>
          </p:cNvPr>
          <p:cNvSpPr txBox="1"/>
          <p:nvPr/>
        </p:nvSpPr>
        <p:spPr>
          <a:xfrm>
            <a:off x="188111" y="177106"/>
            <a:ext cx="8705064" cy="461665"/>
          </a:xfrm>
          <a:prstGeom prst="rect">
            <a:avLst/>
          </a:prstGeom>
          <a:noFill/>
        </p:spPr>
        <p:txBody>
          <a:bodyPr wrap="square" rtlCol="0">
            <a:spAutoFit/>
          </a:bodyPr>
          <a:lstStyle/>
          <a:p>
            <a:r>
              <a:rPr lang="es-CL" sz="2400" b="1" i="1" dirty="0" err="1">
                <a:solidFill>
                  <a:srgbClr val="001E58"/>
                </a:solidFill>
                <a:latin typeface="Calibri" panose="020F0502020204030204" pitchFamily="34" charset="0"/>
                <a:cs typeface="Calibri" panose="020F0502020204030204" pitchFamily="34" charset="0"/>
              </a:rPr>
              <a:t>Caracteristicas</a:t>
            </a:r>
            <a:r>
              <a:rPr lang="es-CL" sz="2400" b="1" i="1" dirty="0">
                <a:solidFill>
                  <a:srgbClr val="001E58"/>
                </a:solidFill>
                <a:latin typeface="Calibri" panose="020F0502020204030204" pitchFamily="34" charset="0"/>
                <a:cs typeface="Calibri" panose="020F0502020204030204" pitchFamily="34" charset="0"/>
              </a:rPr>
              <a:t> del SCOMP</a:t>
            </a:r>
          </a:p>
        </p:txBody>
      </p:sp>
      <p:sp>
        <p:nvSpPr>
          <p:cNvPr id="3" name="CuadroTexto 2">
            <a:extLst>
              <a:ext uri="{FF2B5EF4-FFF2-40B4-BE49-F238E27FC236}">
                <a16:creationId xmlns:a16="http://schemas.microsoft.com/office/drawing/2014/main" id="{38A1974B-BF4B-6735-9984-2C5A7570BBFF}"/>
              </a:ext>
            </a:extLst>
          </p:cNvPr>
          <p:cNvSpPr txBox="1"/>
          <p:nvPr/>
        </p:nvSpPr>
        <p:spPr>
          <a:xfrm>
            <a:off x="188111" y="1258554"/>
            <a:ext cx="8544763" cy="2893100"/>
          </a:xfrm>
          <a:prstGeom prst="rect">
            <a:avLst/>
          </a:prstGeom>
          <a:noFill/>
        </p:spPr>
        <p:txBody>
          <a:bodyPr wrap="square" rtlCol="0">
            <a:spAutoFit/>
          </a:bodyPr>
          <a:lstStyle/>
          <a:p>
            <a:pPr marL="285750" indent="-285750">
              <a:buClr>
                <a:srgbClr val="002060"/>
              </a:buClr>
              <a:buSzPct val="150000"/>
              <a:buFont typeface="Courier New" panose="02070309020205020404" pitchFamily="49" charset="0"/>
              <a:buChar char="o"/>
            </a:pPr>
            <a:r>
              <a:rPr lang="es-CL" i="1" dirty="0">
                <a:solidFill>
                  <a:srgbClr val="001E58"/>
                </a:solidFill>
                <a:latin typeface="Calibri" panose="020F0502020204030204" pitchFamily="34" charset="0"/>
                <a:cs typeface="Calibri" panose="020F0502020204030204" pitchFamily="34" charset="0"/>
              </a:rPr>
              <a:t>Único mecanismo de canalizar información</a:t>
            </a:r>
          </a:p>
          <a:p>
            <a:pPr marL="285750" indent="-285750">
              <a:buClr>
                <a:srgbClr val="002060"/>
              </a:buClr>
              <a:buSzPct val="150000"/>
              <a:buFont typeface="Courier New" panose="02070309020205020404" pitchFamily="49" charset="0"/>
              <a:buChar char="o"/>
            </a:pPr>
            <a:r>
              <a:rPr lang="es-CL" i="1" dirty="0">
                <a:solidFill>
                  <a:srgbClr val="001E58"/>
                </a:solidFill>
                <a:latin typeface="Calibri" panose="020F0502020204030204" pitchFamily="34" charset="0"/>
                <a:cs typeface="Calibri" panose="020F0502020204030204" pitchFamily="34" charset="0"/>
              </a:rPr>
              <a:t>Sistema de Información Electrónico</a:t>
            </a:r>
          </a:p>
          <a:p>
            <a:pPr marL="285750" indent="-285750">
              <a:buClr>
                <a:srgbClr val="002060"/>
              </a:buClr>
              <a:buSzPct val="150000"/>
              <a:buFont typeface="Courier New" panose="02070309020205020404" pitchFamily="49" charset="0"/>
              <a:buChar char="o"/>
            </a:pPr>
            <a:r>
              <a:rPr lang="es-CL" i="1" dirty="0">
                <a:solidFill>
                  <a:srgbClr val="001E58"/>
                </a:solidFill>
                <a:latin typeface="Calibri" panose="020F0502020204030204" pitchFamily="34" charset="0"/>
                <a:cs typeface="Calibri" panose="020F0502020204030204" pitchFamily="34" charset="0"/>
              </a:rPr>
              <a:t>Es Obligatorio</a:t>
            </a:r>
          </a:p>
          <a:p>
            <a:pPr marL="285750" indent="-285750">
              <a:buClr>
                <a:srgbClr val="002060"/>
              </a:buClr>
              <a:buSzPct val="150000"/>
              <a:buFont typeface="Courier New" panose="02070309020205020404" pitchFamily="49" charset="0"/>
              <a:buChar char="o"/>
            </a:pPr>
            <a:r>
              <a:rPr lang="es-CL" i="1" dirty="0">
                <a:solidFill>
                  <a:srgbClr val="001E58"/>
                </a:solidFill>
                <a:latin typeface="Calibri" panose="020F0502020204030204" pitchFamily="34" charset="0"/>
                <a:cs typeface="Calibri" panose="020F0502020204030204" pitchFamily="34" charset="0"/>
              </a:rPr>
              <a:t>Permite a todas las instituciones presentar sus ofertas de manera igualitaria en términos de oportunidad y de información</a:t>
            </a:r>
          </a:p>
          <a:p>
            <a:pPr marL="285750" indent="-285750">
              <a:buClr>
                <a:srgbClr val="002060"/>
              </a:buClr>
              <a:buSzPct val="150000"/>
              <a:buFont typeface="Courier New" panose="02070309020205020404" pitchFamily="49" charset="0"/>
              <a:buChar char="o"/>
            </a:pPr>
            <a:r>
              <a:rPr lang="es-CL" i="1" dirty="0">
                <a:solidFill>
                  <a:srgbClr val="001E58"/>
                </a:solidFill>
                <a:latin typeface="Calibri" panose="020F0502020204030204" pitchFamily="34" charset="0"/>
                <a:cs typeface="Calibri" panose="020F0502020204030204" pitchFamily="34" charset="0"/>
              </a:rPr>
              <a:t>Mecanismo de transparencia para el solicitante, recibe de una sola vez todas las ofertas, bajo una misma estructura de presentación</a:t>
            </a:r>
          </a:p>
          <a:p>
            <a:pPr marL="285750" indent="-285750">
              <a:buClr>
                <a:srgbClr val="002060"/>
              </a:buClr>
              <a:buSzPct val="150000"/>
              <a:buFont typeface="Courier New" panose="02070309020205020404" pitchFamily="49" charset="0"/>
              <a:buChar char="o"/>
            </a:pPr>
            <a:r>
              <a:rPr lang="es-CL" i="1" dirty="0">
                <a:solidFill>
                  <a:srgbClr val="001E58"/>
                </a:solidFill>
                <a:latin typeface="Calibri" panose="020F0502020204030204" pitchFamily="34" charset="0"/>
                <a:cs typeface="Calibri" panose="020F0502020204030204" pitchFamily="34" charset="0"/>
              </a:rPr>
              <a:t>Genera competencia</a:t>
            </a:r>
          </a:p>
          <a:p>
            <a:pPr marL="285750" indent="-285750">
              <a:buClr>
                <a:srgbClr val="002060"/>
              </a:buClr>
              <a:buSzPct val="150000"/>
              <a:buFont typeface="Courier New" panose="02070309020205020404" pitchFamily="49" charset="0"/>
              <a:buChar char="o"/>
            </a:pPr>
            <a:r>
              <a:rPr lang="es-CL" i="1" dirty="0">
                <a:solidFill>
                  <a:srgbClr val="001E58"/>
                </a:solidFill>
                <a:latin typeface="Calibri" panose="020F0502020204030204" pitchFamily="34" charset="0"/>
                <a:cs typeface="Calibri" panose="020F0502020204030204" pitchFamily="34" charset="0"/>
              </a:rPr>
              <a:t>Emite certificado de oferta</a:t>
            </a:r>
          </a:p>
          <a:p>
            <a:pPr>
              <a:buClr>
                <a:srgbClr val="002060"/>
              </a:buClr>
              <a:buSzPct val="150000"/>
            </a:pPr>
            <a:endParaRPr lang="es-CL" i="1" dirty="0">
              <a:solidFill>
                <a:srgbClr val="001E58"/>
              </a:solidFill>
              <a:latin typeface="Calibri" panose="020F0502020204030204" pitchFamily="34" charset="0"/>
              <a:cs typeface="Calibri" panose="020F0502020204030204" pitchFamily="34" charset="0"/>
            </a:endParaRPr>
          </a:p>
          <a:p>
            <a:pPr>
              <a:buClr>
                <a:srgbClr val="002060"/>
              </a:buClr>
              <a:buSzPct val="150000"/>
            </a:pPr>
            <a:endParaRPr lang="es-CL" i="1" dirty="0">
              <a:solidFill>
                <a:srgbClr val="001E58"/>
              </a:solidFill>
              <a:latin typeface="Calibri" panose="020F0502020204030204" pitchFamily="34" charset="0"/>
              <a:cs typeface="Calibri" panose="020F0502020204030204" pitchFamily="34" charset="0"/>
            </a:endParaRPr>
          </a:p>
          <a:p>
            <a:pPr>
              <a:buClr>
                <a:srgbClr val="002060"/>
              </a:buClr>
              <a:buSzPct val="150000"/>
            </a:pPr>
            <a:r>
              <a:rPr lang="es-CL" b="1" i="1" dirty="0">
                <a:solidFill>
                  <a:srgbClr val="FF0000"/>
                </a:solidFill>
                <a:latin typeface="Calibri" panose="020F0502020204030204" pitchFamily="34" charset="0"/>
                <a:cs typeface="Calibri" panose="020F0502020204030204" pitchFamily="34" charset="0"/>
              </a:rPr>
              <a:t>Excepción: PENSIÓN Y RETIRO ANTICIPADO DE AHORROS PREVISIONALES PARA PERSONAS CON ENFERMEDAD TERMINAL. </a:t>
            </a:r>
          </a:p>
        </p:txBody>
      </p:sp>
    </p:spTree>
    <p:extLst>
      <p:ext uri="{BB962C8B-B14F-4D97-AF65-F5344CB8AC3E}">
        <p14:creationId xmlns:p14="http://schemas.microsoft.com/office/powerpoint/2010/main" val="3561202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296961-1900-0DFF-A773-C01C8DBFB76D}"/>
              </a:ext>
            </a:extLst>
          </p:cNvPr>
          <p:cNvSpPr txBox="1"/>
          <p:nvPr/>
        </p:nvSpPr>
        <p:spPr>
          <a:xfrm>
            <a:off x="188111" y="177106"/>
            <a:ext cx="8705064" cy="461665"/>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Funcionamiento del SCOMP</a:t>
            </a:r>
          </a:p>
        </p:txBody>
      </p:sp>
      <p:pic>
        <p:nvPicPr>
          <p:cNvPr id="4" name="Picture 2" descr="j0149022">
            <a:extLst>
              <a:ext uri="{FF2B5EF4-FFF2-40B4-BE49-F238E27FC236}">
                <a16:creationId xmlns:a16="http://schemas.microsoft.com/office/drawing/2014/main" id="{9CF16B46-47DC-2AF6-9C08-2581FF4FB5F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27747" y="1975578"/>
            <a:ext cx="679308" cy="101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8E223BEF-06D2-5879-B567-66976FC13A7E}"/>
              </a:ext>
            </a:extLst>
          </p:cNvPr>
          <p:cNvSpPr>
            <a:spLocks noChangeArrowheads="1"/>
          </p:cNvSpPr>
          <p:nvPr/>
        </p:nvSpPr>
        <p:spPr bwMode="auto">
          <a:xfrm>
            <a:off x="4305771" y="2733352"/>
            <a:ext cx="177937" cy="223159"/>
          </a:xfrm>
          <a:prstGeom prst="rect">
            <a:avLst/>
          </a:prstGeom>
          <a:solidFill>
            <a:schemeClr val="bg1"/>
          </a:solidFill>
          <a:ln w="28575" algn="ctr">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altLang="es-CL" b="1">
                <a:solidFill>
                  <a:srgbClr val="FF0000"/>
                </a:solidFill>
                <a:latin typeface="Calibri" panose="020F0502020204030204" pitchFamily="34" charset="0"/>
                <a:cs typeface="Calibri" panose="020F0502020204030204" pitchFamily="34" charset="0"/>
              </a:rPr>
              <a:t>?</a:t>
            </a:r>
          </a:p>
        </p:txBody>
      </p:sp>
      <p:sp>
        <p:nvSpPr>
          <p:cNvPr id="6" name="Rectangle 4">
            <a:extLst>
              <a:ext uri="{FF2B5EF4-FFF2-40B4-BE49-F238E27FC236}">
                <a16:creationId xmlns:a16="http://schemas.microsoft.com/office/drawing/2014/main" id="{EB8C8A49-07E0-9A41-A708-CBB9841B764D}"/>
              </a:ext>
            </a:extLst>
          </p:cNvPr>
          <p:cNvSpPr>
            <a:spLocks noChangeArrowheads="1"/>
          </p:cNvSpPr>
          <p:nvPr/>
        </p:nvSpPr>
        <p:spPr bwMode="auto">
          <a:xfrm>
            <a:off x="4675161" y="1870196"/>
            <a:ext cx="1337971" cy="586694"/>
          </a:xfrm>
          <a:prstGeom prst="rect">
            <a:avLst/>
          </a:prstGeom>
          <a:noFill/>
          <a:ln w="12700" algn="ctr">
            <a:solidFill>
              <a:srgbClr val="FFCC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CL" sz="1000">
              <a:latin typeface="Calibri" panose="020F0502020204030204" pitchFamily="34" charset="0"/>
              <a:cs typeface="Calibri" panose="020F0502020204030204" pitchFamily="34" charset="0"/>
            </a:endParaRPr>
          </a:p>
        </p:txBody>
      </p:sp>
      <p:sp>
        <p:nvSpPr>
          <p:cNvPr id="7" name="Line 7">
            <a:extLst>
              <a:ext uri="{FF2B5EF4-FFF2-40B4-BE49-F238E27FC236}">
                <a16:creationId xmlns:a16="http://schemas.microsoft.com/office/drawing/2014/main" id="{0ED7E146-9BD3-D3CE-1909-F9B390A740DA}"/>
              </a:ext>
            </a:extLst>
          </p:cNvPr>
          <p:cNvSpPr>
            <a:spLocks noChangeShapeType="1"/>
          </p:cNvSpPr>
          <p:nvPr/>
        </p:nvSpPr>
        <p:spPr bwMode="auto">
          <a:xfrm>
            <a:off x="6681625" y="1708179"/>
            <a:ext cx="0" cy="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es-CL" sz="1000">
              <a:latin typeface="Calibri" panose="020F0502020204030204" pitchFamily="34" charset="0"/>
              <a:cs typeface="Calibri" panose="020F0502020204030204" pitchFamily="34" charset="0"/>
            </a:endParaRPr>
          </a:p>
        </p:txBody>
      </p:sp>
      <p:sp>
        <p:nvSpPr>
          <p:cNvPr id="8" name="Text Box 8">
            <a:extLst>
              <a:ext uri="{FF2B5EF4-FFF2-40B4-BE49-F238E27FC236}">
                <a16:creationId xmlns:a16="http://schemas.microsoft.com/office/drawing/2014/main" id="{5F78142D-6627-CB1F-30E3-E4A9DCAE9786}"/>
              </a:ext>
            </a:extLst>
          </p:cNvPr>
          <p:cNvSpPr txBox="1">
            <a:spLocks noChangeArrowheads="1"/>
          </p:cNvSpPr>
          <p:nvPr/>
        </p:nvSpPr>
        <p:spPr bwMode="auto">
          <a:xfrm>
            <a:off x="3069793" y="1128164"/>
            <a:ext cx="31902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L" altLang="es-CL" sz="900">
                <a:solidFill>
                  <a:srgbClr val="000099"/>
                </a:solidFill>
                <a:latin typeface="Calibri" panose="020F0502020204030204" pitchFamily="34" charset="0"/>
                <a:cs typeface="Calibri" panose="020F0502020204030204" pitchFamily="34" charset="0"/>
              </a:rPr>
              <a:t>Certificado de saldo, montos de retiro programado y proyección</a:t>
            </a:r>
          </a:p>
        </p:txBody>
      </p:sp>
      <p:sp>
        <p:nvSpPr>
          <p:cNvPr id="9" name="Text Box 9">
            <a:extLst>
              <a:ext uri="{FF2B5EF4-FFF2-40B4-BE49-F238E27FC236}">
                <a16:creationId xmlns:a16="http://schemas.microsoft.com/office/drawing/2014/main" id="{3026D4AF-C00C-BFA7-9B49-527ABCB264C8}"/>
              </a:ext>
            </a:extLst>
          </p:cNvPr>
          <p:cNvSpPr txBox="1">
            <a:spLocks noChangeArrowheads="1"/>
          </p:cNvSpPr>
          <p:nvPr/>
        </p:nvSpPr>
        <p:spPr bwMode="auto">
          <a:xfrm>
            <a:off x="2825007" y="1574482"/>
            <a:ext cx="8690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L" altLang="es-CL" sz="900" dirty="0">
                <a:solidFill>
                  <a:srgbClr val="000099"/>
                </a:solidFill>
                <a:latin typeface="Calibri" panose="020F0502020204030204" pitchFamily="34" charset="0"/>
                <a:cs typeface="Calibri" panose="020F0502020204030204" pitchFamily="34" charset="0"/>
              </a:rPr>
              <a:t>Certificado de Saldo: </a:t>
            </a:r>
            <a:r>
              <a:rPr lang="es-MX" altLang="es-CL" sz="700" dirty="0">
                <a:solidFill>
                  <a:srgbClr val="000099"/>
                </a:solidFill>
                <a:latin typeface="Calibri" panose="020F0502020204030204" pitchFamily="34" charset="0"/>
                <a:cs typeface="Calibri" panose="020F0502020204030204" pitchFamily="34" charset="0"/>
              </a:rPr>
              <a:t>Documento que señala los fondos que dispone el solicitante al iniciar su trámite de jubilación</a:t>
            </a:r>
          </a:p>
        </p:txBody>
      </p:sp>
      <p:sp>
        <p:nvSpPr>
          <p:cNvPr id="10" name="Text Box 10">
            <a:extLst>
              <a:ext uri="{FF2B5EF4-FFF2-40B4-BE49-F238E27FC236}">
                <a16:creationId xmlns:a16="http://schemas.microsoft.com/office/drawing/2014/main" id="{59A93EC7-A644-0AF1-0B1E-7BCBB2544436}"/>
              </a:ext>
            </a:extLst>
          </p:cNvPr>
          <p:cNvSpPr txBox="1">
            <a:spLocks noChangeArrowheads="1"/>
          </p:cNvSpPr>
          <p:nvPr/>
        </p:nvSpPr>
        <p:spPr bwMode="auto">
          <a:xfrm>
            <a:off x="4675161" y="2182228"/>
            <a:ext cx="13379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altLang="es-CL" sz="1000" dirty="0">
                <a:solidFill>
                  <a:srgbClr val="000099"/>
                </a:solidFill>
                <a:latin typeface="Calibri" panose="020F0502020204030204" pitchFamily="34" charset="0"/>
                <a:cs typeface="Calibri" panose="020F0502020204030204" pitchFamily="34" charset="0"/>
              </a:rPr>
              <a:t>AFP, CIA, Asesor</a:t>
            </a:r>
          </a:p>
        </p:txBody>
      </p:sp>
      <p:sp>
        <p:nvSpPr>
          <p:cNvPr id="11" name="Text Box 11">
            <a:extLst>
              <a:ext uri="{FF2B5EF4-FFF2-40B4-BE49-F238E27FC236}">
                <a16:creationId xmlns:a16="http://schemas.microsoft.com/office/drawing/2014/main" id="{6313D1B9-604B-9BF4-8BFF-592E3058AA8E}"/>
              </a:ext>
            </a:extLst>
          </p:cNvPr>
          <p:cNvSpPr txBox="1">
            <a:spLocks noChangeArrowheads="1"/>
          </p:cNvSpPr>
          <p:nvPr/>
        </p:nvSpPr>
        <p:spPr bwMode="auto">
          <a:xfrm>
            <a:off x="4763640" y="2604316"/>
            <a:ext cx="12937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L" altLang="es-CL" sz="900" dirty="0">
                <a:solidFill>
                  <a:srgbClr val="000099"/>
                </a:solidFill>
                <a:latin typeface="Calibri" panose="020F0502020204030204" pitchFamily="34" charset="0"/>
                <a:cs typeface="Calibri" panose="020F0502020204030204" pitchFamily="34" charset="0"/>
              </a:rPr>
              <a:t>Certificado de ofertas</a:t>
            </a:r>
          </a:p>
        </p:txBody>
      </p:sp>
      <p:sp>
        <p:nvSpPr>
          <p:cNvPr id="12" name="Text Box 12">
            <a:extLst>
              <a:ext uri="{FF2B5EF4-FFF2-40B4-BE49-F238E27FC236}">
                <a16:creationId xmlns:a16="http://schemas.microsoft.com/office/drawing/2014/main" id="{7084F367-BE23-C005-083F-1626C4CBDDEF}"/>
              </a:ext>
            </a:extLst>
          </p:cNvPr>
          <p:cNvSpPr txBox="1">
            <a:spLocks noChangeArrowheads="1"/>
          </p:cNvSpPr>
          <p:nvPr/>
        </p:nvSpPr>
        <p:spPr bwMode="auto">
          <a:xfrm>
            <a:off x="1945174" y="3299085"/>
            <a:ext cx="2021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1450" indent="-171450" eaLnBrk="1" hangingPunct="1">
              <a:buFont typeface="Courier New" panose="02070309020205020404" pitchFamily="49" charset="0"/>
              <a:buChar char="o"/>
            </a:pPr>
            <a:r>
              <a:rPr lang="es-CL" altLang="es-CL" sz="1000" dirty="0">
                <a:solidFill>
                  <a:srgbClr val="002060"/>
                </a:solidFill>
                <a:latin typeface="Calibri" panose="020F0502020204030204" pitchFamily="34" charset="0"/>
                <a:cs typeface="Calibri" panose="020F0502020204030204" pitchFamily="34" charset="0"/>
              </a:rPr>
              <a:t>Aceptar una oferta del Sistema.</a:t>
            </a:r>
          </a:p>
        </p:txBody>
      </p:sp>
      <p:pic>
        <p:nvPicPr>
          <p:cNvPr id="13" name="Picture 13" descr="j0235319">
            <a:extLst>
              <a:ext uri="{FF2B5EF4-FFF2-40B4-BE49-F238E27FC236}">
                <a16:creationId xmlns:a16="http://schemas.microsoft.com/office/drawing/2014/main" id="{A1BEFB7C-F579-A7AE-A151-AD6F6EB6FB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44442" y="1128164"/>
            <a:ext cx="698969" cy="71371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Picture 15" descr="j0189225">
            <a:extLst>
              <a:ext uri="{FF2B5EF4-FFF2-40B4-BE49-F238E27FC236}">
                <a16:creationId xmlns:a16="http://schemas.microsoft.com/office/drawing/2014/main" id="{362FC723-C279-6041-BEA8-B4EA6FD5D620}"/>
              </a:ext>
            </a:extLst>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6146830" y="2019815"/>
            <a:ext cx="1092200" cy="67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7">
            <a:extLst>
              <a:ext uri="{FF2B5EF4-FFF2-40B4-BE49-F238E27FC236}">
                <a16:creationId xmlns:a16="http://schemas.microsoft.com/office/drawing/2014/main" id="{D87CC2B6-E418-497A-62F4-4698F34FDE0F}"/>
              </a:ext>
            </a:extLst>
          </p:cNvPr>
          <p:cNvSpPr txBox="1">
            <a:spLocks noChangeArrowheads="1"/>
          </p:cNvSpPr>
          <p:nvPr/>
        </p:nvSpPr>
        <p:spPr bwMode="auto">
          <a:xfrm>
            <a:off x="4669264" y="1897520"/>
            <a:ext cx="134386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altLang="es-CL" sz="900" b="1" dirty="0">
                <a:solidFill>
                  <a:srgbClr val="CC3300"/>
                </a:solidFill>
                <a:latin typeface="Calibri" panose="020F0502020204030204" pitchFamily="34" charset="0"/>
                <a:cs typeface="Calibri" panose="020F0502020204030204" pitchFamily="34" charset="0"/>
              </a:rPr>
              <a:t>CONSULTA</a:t>
            </a:r>
          </a:p>
        </p:txBody>
      </p:sp>
      <p:sp>
        <p:nvSpPr>
          <p:cNvPr id="19" name="Line 19">
            <a:extLst>
              <a:ext uri="{FF2B5EF4-FFF2-40B4-BE49-F238E27FC236}">
                <a16:creationId xmlns:a16="http://schemas.microsoft.com/office/drawing/2014/main" id="{65B3C386-0BDF-E73D-E2F3-885937200D87}"/>
              </a:ext>
            </a:extLst>
          </p:cNvPr>
          <p:cNvSpPr>
            <a:spLocks noChangeShapeType="1"/>
          </p:cNvSpPr>
          <p:nvPr/>
        </p:nvSpPr>
        <p:spPr bwMode="auto">
          <a:xfrm>
            <a:off x="2802396" y="1574481"/>
            <a:ext cx="1382209"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s-CL" sz="1000">
              <a:latin typeface="Calibri" panose="020F0502020204030204" pitchFamily="34" charset="0"/>
              <a:cs typeface="Calibri" panose="020F0502020204030204" pitchFamily="34" charset="0"/>
            </a:endParaRPr>
          </a:p>
        </p:txBody>
      </p:sp>
      <p:sp>
        <p:nvSpPr>
          <p:cNvPr id="20" name="Line 20">
            <a:extLst>
              <a:ext uri="{FF2B5EF4-FFF2-40B4-BE49-F238E27FC236}">
                <a16:creationId xmlns:a16="http://schemas.microsoft.com/office/drawing/2014/main" id="{BB33D4D2-566F-77A9-5919-9713DCE78395}"/>
              </a:ext>
            </a:extLst>
          </p:cNvPr>
          <p:cNvSpPr>
            <a:spLocks noChangeShapeType="1"/>
          </p:cNvSpPr>
          <p:nvPr/>
        </p:nvSpPr>
        <p:spPr bwMode="auto">
          <a:xfrm>
            <a:off x="4184604" y="1574481"/>
            <a:ext cx="0" cy="401096"/>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s-CL" sz="1000">
              <a:latin typeface="Calibri" panose="020F0502020204030204" pitchFamily="34" charset="0"/>
              <a:cs typeface="Calibri" panose="020F0502020204030204" pitchFamily="34" charset="0"/>
            </a:endParaRPr>
          </a:p>
        </p:txBody>
      </p:sp>
      <p:sp>
        <p:nvSpPr>
          <p:cNvPr id="21" name="Line 21">
            <a:extLst>
              <a:ext uri="{FF2B5EF4-FFF2-40B4-BE49-F238E27FC236}">
                <a16:creationId xmlns:a16="http://schemas.microsoft.com/office/drawing/2014/main" id="{8D335E86-F7FC-64EA-E68D-D6C8F3BB24BD}"/>
              </a:ext>
            </a:extLst>
          </p:cNvPr>
          <p:cNvSpPr>
            <a:spLocks noChangeShapeType="1"/>
          </p:cNvSpPr>
          <p:nvPr/>
        </p:nvSpPr>
        <p:spPr bwMode="auto">
          <a:xfrm flipH="1">
            <a:off x="2490759" y="2912451"/>
            <a:ext cx="1337971"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s-CL" sz="1000">
              <a:latin typeface="Calibri" panose="020F0502020204030204" pitchFamily="34" charset="0"/>
              <a:cs typeface="Calibri" panose="020F0502020204030204" pitchFamily="34" charset="0"/>
            </a:endParaRPr>
          </a:p>
        </p:txBody>
      </p:sp>
      <p:sp>
        <p:nvSpPr>
          <p:cNvPr id="22" name="Line 22">
            <a:extLst>
              <a:ext uri="{FF2B5EF4-FFF2-40B4-BE49-F238E27FC236}">
                <a16:creationId xmlns:a16="http://schemas.microsoft.com/office/drawing/2014/main" id="{0AD11DEE-C108-2237-F33C-5890CB755C56}"/>
              </a:ext>
            </a:extLst>
          </p:cNvPr>
          <p:cNvSpPr>
            <a:spLocks noChangeShapeType="1"/>
          </p:cNvSpPr>
          <p:nvPr/>
        </p:nvSpPr>
        <p:spPr bwMode="auto">
          <a:xfrm flipV="1">
            <a:off x="2490759" y="1931339"/>
            <a:ext cx="0" cy="981113"/>
          </a:xfrm>
          <a:prstGeom prst="line">
            <a:avLst/>
          </a:prstGeom>
          <a:noFill/>
          <a:ln w="28575">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s-CL" sz="1000">
              <a:latin typeface="Calibri" panose="020F0502020204030204" pitchFamily="34" charset="0"/>
              <a:cs typeface="Calibri" panose="020F0502020204030204" pitchFamily="34" charset="0"/>
            </a:endParaRPr>
          </a:p>
        </p:txBody>
      </p:sp>
      <p:sp>
        <p:nvSpPr>
          <p:cNvPr id="23" name="Line 23">
            <a:extLst>
              <a:ext uri="{FF2B5EF4-FFF2-40B4-BE49-F238E27FC236}">
                <a16:creationId xmlns:a16="http://schemas.microsoft.com/office/drawing/2014/main" id="{0D36E706-A571-02B3-9D04-9097C109EE69}"/>
              </a:ext>
            </a:extLst>
          </p:cNvPr>
          <p:cNvSpPr>
            <a:spLocks noChangeShapeType="1"/>
          </p:cNvSpPr>
          <p:nvPr/>
        </p:nvSpPr>
        <p:spPr bwMode="auto">
          <a:xfrm>
            <a:off x="6726847" y="2689292"/>
            <a:ext cx="0" cy="892636"/>
          </a:xfrm>
          <a:prstGeom prst="line">
            <a:avLst/>
          </a:prstGeom>
          <a:noFill/>
          <a:ln w="28575">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s-CL" sz="1000">
              <a:latin typeface="Calibri" panose="020F0502020204030204" pitchFamily="34" charset="0"/>
              <a:cs typeface="Calibri" panose="020F0502020204030204" pitchFamily="34" charset="0"/>
            </a:endParaRPr>
          </a:p>
        </p:txBody>
      </p:sp>
      <p:sp>
        <p:nvSpPr>
          <p:cNvPr id="24" name="Line 24">
            <a:extLst>
              <a:ext uri="{FF2B5EF4-FFF2-40B4-BE49-F238E27FC236}">
                <a16:creationId xmlns:a16="http://schemas.microsoft.com/office/drawing/2014/main" id="{8C533E1E-FA3D-7946-5162-8283F254B79E}"/>
              </a:ext>
            </a:extLst>
          </p:cNvPr>
          <p:cNvSpPr>
            <a:spLocks noChangeShapeType="1"/>
          </p:cNvSpPr>
          <p:nvPr/>
        </p:nvSpPr>
        <p:spPr bwMode="auto">
          <a:xfrm flipV="1">
            <a:off x="6860545" y="2689293"/>
            <a:ext cx="0" cy="803175"/>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s-CL" sz="1000">
              <a:latin typeface="Calibri" panose="020F0502020204030204" pitchFamily="34" charset="0"/>
              <a:cs typeface="Calibri" panose="020F0502020204030204" pitchFamily="34" charset="0"/>
            </a:endParaRPr>
          </a:p>
        </p:txBody>
      </p:sp>
      <p:sp>
        <p:nvSpPr>
          <p:cNvPr id="25" name="Line 25">
            <a:extLst>
              <a:ext uri="{FF2B5EF4-FFF2-40B4-BE49-F238E27FC236}">
                <a16:creationId xmlns:a16="http://schemas.microsoft.com/office/drawing/2014/main" id="{F937B413-82A0-DE94-FFD9-7BC70168A863}"/>
              </a:ext>
            </a:extLst>
          </p:cNvPr>
          <p:cNvSpPr>
            <a:spLocks noChangeShapeType="1"/>
          </p:cNvSpPr>
          <p:nvPr/>
        </p:nvSpPr>
        <p:spPr bwMode="auto">
          <a:xfrm>
            <a:off x="2802396" y="1128163"/>
            <a:ext cx="3834991"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s-CL" sz="1000">
              <a:latin typeface="Calibri" panose="020F0502020204030204" pitchFamily="34" charset="0"/>
              <a:cs typeface="Calibri" panose="020F0502020204030204" pitchFamily="34" charset="0"/>
            </a:endParaRPr>
          </a:p>
        </p:txBody>
      </p:sp>
      <p:sp>
        <p:nvSpPr>
          <p:cNvPr id="26" name="Line 26">
            <a:extLst>
              <a:ext uri="{FF2B5EF4-FFF2-40B4-BE49-F238E27FC236}">
                <a16:creationId xmlns:a16="http://schemas.microsoft.com/office/drawing/2014/main" id="{2C808224-AC54-DB07-C3C2-8F6F8B9D47E0}"/>
              </a:ext>
            </a:extLst>
          </p:cNvPr>
          <p:cNvSpPr>
            <a:spLocks noChangeShapeType="1"/>
          </p:cNvSpPr>
          <p:nvPr/>
        </p:nvSpPr>
        <p:spPr bwMode="auto">
          <a:xfrm>
            <a:off x="6637386" y="1128164"/>
            <a:ext cx="0" cy="936874"/>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s-CL" sz="1000">
              <a:latin typeface="Calibri" panose="020F0502020204030204" pitchFamily="34" charset="0"/>
              <a:cs typeface="Calibri" panose="020F0502020204030204" pitchFamily="34" charset="0"/>
            </a:endParaRPr>
          </a:p>
        </p:txBody>
      </p:sp>
      <p:sp>
        <p:nvSpPr>
          <p:cNvPr id="27" name="Line 27">
            <a:extLst>
              <a:ext uri="{FF2B5EF4-FFF2-40B4-BE49-F238E27FC236}">
                <a16:creationId xmlns:a16="http://schemas.microsoft.com/office/drawing/2014/main" id="{8680BF03-4A42-3998-5E4A-7F0D038EAF9C}"/>
              </a:ext>
            </a:extLst>
          </p:cNvPr>
          <p:cNvSpPr>
            <a:spLocks noChangeShapeType="1"/>
          </p:cNvSpPr>
          <p:nvPr/>
        </p:nvSpPr>
        <p:spPr bwMode="auto">
          <a:xfrm>
            <a:off x="4549326" y="2088631"/>
            <a:ext cx="1694828" cy="0"/>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s-CL" sz="1000">
              <a:latin typeface="Calibri" panose="020F0502020204030204" pitchFamily="34" charset="0"/>
              <a:cs typeface="Calibri" panose="020F0502020204030204" pitchFamily="34" charset="0"/>
            </a:endParaRPr>
          </a:p>
        </p:txBody>
      </p:sp>
      <p:sp>
        <p:nvSpPr>
          <p:cNvPr id="28" name="Line 28">
            <a:extLst>
              <a:ext uri="{FF2B5EF4-FFF2-40B4-BE49-F238E27FC236}">
                <a16:creationId xmlns:a16="http://schemas.microsoft.com/office/drawing/2014/main" id="{169112BA-6E42-EEE3-60D0-7AAB36ADDBAA}"/>
              </a:ext>
            </a:extLst>
          </p:cNvPr>
          <p:cNvSpPr>
            <a:spLocks noChangeShapeType="1"/>
          </p:cNvSpPr>
          <p:nvPr/>
        </p:nvSpPr>
        <p:spPr bwMode="auto">
          <a:xfrm>
            <a:off x="4541462" y="2198735"/>
            <a:ext cx="1694828" cy="0"/>
          </a:xfrm>
          <a:prstGeom prst="line">
            <a:avLst/>
          </a:prstGeom>
          <a:noFill/>
          <a:ln w="19050" cap="rnd">
            <a:solidFill>
              <a:srgbClr val="CC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CL" sz="1000">
              <a:latin typeface="Calibri" panose="020F0502020204030204" pitchFamily="34" charset="0"/>
              <a:cs typeface="Calibri" panose="020F0502020204030204" pitchFamily="34" charset="0"/>
            </a:endParaRPr>
          </a:p>
        </p:txBody>
      </p:sp>
      <p:sp>
        <p:nvSpPr>
          <p:cNvPr id="29" name="Line 29">
            <a:extLst>
              <a:ext uri="{FF2B5EF4-FFF2-40B4-BE49-F238E27FC236}">
                <a16:creationId xmlns:a16="http://schemas.microsoft.com/office/drawing/2014/main" id="{87B52899-5EB5-1CDA-76C6-FF69EDBDF37F}"/>
              </a:ext>
            </a:extLst>
          </p:cNvPr>
          <p:cNvSpPr>
            <a:spLocks noChangeShapeType="1"/>
          </p:cNvSpPr>
          <p:nvPr/>
        </p:nvSpPr>
        <p:spPr bwMode="auto">
          <a:xfrm flipH="1" flipV="1">
            <a:off x="4585701" y="2599832"/>
            <a:ext cx="1650589" cy="0"/>
          </a:xfrm>
          <a:prstGeom prst="line">
            <a:avLst/>
          </a:prstGeom>
          <a:noFill/>
          <a:ln w="28575">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s-CL" sz="1000">
              <a:latin typeface="Calibri" panose="020F0502020204030204" pitchFamily="34" charset="0"/>
              <a:cs typeface="Calibri" panose="020F0502020204030204" pitchFamily="34" charset="0"/>
            </a:endParaRPr>
          </a:p>
        </p:txBody>
      </p:sp>
      <p:sp>
        <p:nvSpPr>
          <p:cNvPr id="30" name="Line 30">
            <a:extLst>
              <a:ext uri="{FF2B5EF4-FFF2-40B4-BE49-F238E27FC236}">
                <a16:creationId xmlns:a16="http://schemas.microsoft.com/office/drawing/2014/main" id="{11FF5514-5D39-0732-A832-936BC749B6AF}"/>
              </a:ext>
            </a:extLst>
          </p:cNvPr>
          <p:cNvSpPr>
            <a:spLocks noChangeShapeType="1"/>
          </p:cNvSpPr>
          <p:nvPr/>
        </p:nvSpPr>
        <p:spPr bwMode="auto">
          <a:xfrm>
            <a:off x="4140366" y="3000928"/>
            <a:ext cx="0" cy="803176"/>
          </a:xfrm>
          <a:prstGeom prst="line">
            <a:avLst/>
          </a:prstGeom>
          <a:noFill/>
          <a:ln w="28575" cap="rnd">
            <a:solidFill>
              <a:srgbClr val="CC3300"/>
            </a:solidFill>
            <a:prstDash val="sysDot"/>
            <a:round/>
            <a:headEnd/>
            <a:tailEnd/>
          </a:ln>
          <a:extLst>
            <a:ext uri="{909E8E84-426E-40DD-AFC4-6F175D3DCCD1}">
              <a14:hiddenFill xmlns:a14="http://schemas.microsoft.com/office/drawing/2010/main">
                <a:noFill/>
              </a14:hiddenFill>
            </a:ext>
          </a:extLst>
        </p:spPr>
        <p:txBody>
          <a:bodyPr/>
          <a:lstStyle/>
          <a:p>
            <a:endParaRPr lang="es-CL" sz="1000">
              <a:latin typeface="Calibri" panose="020F0502020204030204" pitchFamily="34" charset="0"/>
              <a:cs typeface="Calibri" panose="020F0502020204030204" pitchFamily="34" charset="0"/>
            </a:endParaRPr>
          </a:p>
        </p:txBody>
      </p:sp>
      <p:sp>
        <p:nvSpPr>
          <p:cNvPr id="31" name="Line 31">
            <a:extLst>
              <a:ext uri="{FF2B5EF4-FFF2-40B4-BE49-F238E27FC236}">
                <a16:creationId xmlns:a16="http://schemas.microsoft.com/office/drawing/2014/main" id="{3A1F0368-6EBA-E426-5625-A58D14AAC415}"/>
              </a:ext>
            </a:extLst>
          </p:cNvPr>
          <p:cNvSpPr>
            <a:spLocks noChangeShapeType="1"/>
          </p:cNvSpPr>
          <p:nvPr/>
        </p:nvSpPr>
        <p:spPr bwMode="auto">
          <a:xfrm>
            <a:off x="4140366" y="3804103"/>
            <a:ext cx="267397" cy="0"/>
          </a:xfrm>
          <a:prstGeom prst="line">
            <a:avLst/>
          </a:prstGeom>
          <a:noFill/>
          <a:ln w="28575" cap="rnd">
            <a:solidFill>
              <a:srgbClr val="CC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CL" sz="1000">
              <a:latin typeface="Calibri" panose="020F0502020204030204" pitchFamily="34" charset="0"/>
              <a:cs typeface="Calibri" panose="020F0502020204030204" pitchFamily="34" charset="0"/>
            </a:endParaRPr>
          </a:p>
        </p:txBody>
      </p:sp>
      <p:sp>
        <p:nvSpPr>
          <p:cNvPr id="32" name="Line 32">
            <a:extLst>
              <a:ext uri="{FF2B5EF4-FFF2-40B4-BE49-F238E27FC236}">
                <a16:creationId xmlns:a16="http://schemas.microsoft.com/office/drawing/2014/main" id="{E560FDB6-FEB2-91CD-DC7F-C8A159CC5424}"/>
              </a:ext>
            </a:extLst>
          </p:cNvPr>
          <p:cNvSpPr>
            <a:spLocks noChangeShapeType="1"/>
          </p:cNvSpPr>
          <p:nvPr/>
        </p:nvSpPr>
        <p:spPr bwMode="auto">
          <a:xfrm flipH="1">
            <a:off x="3917207" y="4027262"/>
            <a:ext cx="490556" cy="0"/>
          </a:xfrm>
          <a:prstGeom prst="line">
            <a:avLst/>
          </a:prstGeom>
          <a:noFill/>
          <a:ln w="28575" cap="rnd">
            <a:solidFill>
              <a:srgbClr val="006600"/>
            </a:solidFill>
            <a:prstDash val="sysDot"/>
            <a:round/>
            <a:headEnd/>
            <a:tailEnd/>
          </a:ln>
          <a:extLst>
            <a:ext uri="{909E8E84-426E-40DD-AFC4-6F175D3DCCD1}">
              <a14:hiddenFill xmlns:a14="http://schemas.microsoft.com/office/drawing/2010/main">
                <a:noFill/>
              </a14:hiddenFill>
            </a:ext>
          </a:extLst>
        </p:spPr>
        <p:txBody>
          <a:bodyPr/>
          <a:lstStyle/>
          <a:p>
            <a:endParaRPr lang="es-CL" sz="1000">
              <a:latin typeface="Calibri" panose="020F0502020204030204" pitchFamily="34" charset="0"/>
              <a:cs typeface="Calibri" panose="020F0502020204030204" pitchFamily="34" charset="0"/>
            </a:endParaRPr>
          </a:p>
        </p:txBody>
      </p:sp>
      <p:sp>
        <p:nvSpPr>
          <p:cNvPr id="33" name="Line 33">
            <a:extLst>
              <a:ext uri="{FF2B5EF4-FFF2-40B4-BE49-F238E27FC236}">
                <a16:creationId xmlns:a16="http://schemas.microsoft.com/office/drawing/2014/main" id="{69FA17E5-C150-1006-F51E-05A8BF522F3D}"/>
              </a:ext>
            </a:extLst>
          </p:cNvPr>
          <p:cNvSpPr>
            <a:spLocks noChangeShapeType="1"/>
          </p:cNvSpPr>
          <p:nvPr/>
        </p:nvSpPr>
        <p:spPr bwMode="auto">
          <a:xfrm flipV="1">
            <a:off x="3917207" y="3000928"/>
            <a:ext cx="0" cy="1026334"/>
          </a:xfrm>
          <a:prstGeom prst="line">
            <a:avLst/>
          </a:prstGeom>
          <a:noFill/>
          <a:ln w="28575" cap="rnd">
            <a:solidFill>
              <a:srgbClr val="0066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CL" sz="1000">
              <a:latin typeface="Calibri" panose="020F0502020204030204" pitchFamily="34" charset="0"/>
              <a:cs typeface="Calibri" panose="020F0502020204030204" pitchFamily="34" charset="0"/>
            </a:endParaRPr>
          </a:p>
        </p:txBody>
      </p:sp>
      <p:pic>
        <p:nvPicPr>
          <p:cNvPr id="34" name="Picture 34" descr="j0279980">
            <a:extLst>
              <a:ext uri="{FF2B5EF4-FFF2-40B4-BE49-F238E27FC236}">
                <a16:creationId xmlns:a16="http://schemas.microsoft.com/office/drawing/2014/main" id="{C61F606D-C31A-3DB4-4A7C-AFF60081D22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52492" y="3419217"/>
            <a:ext cx="2497021" cy="75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35">
            <a:extLst>
              <a:ext uri="{FF2B5EF4-FFF2-40B4-BE49-F238E27FC236}">
                <a16:creationId xmlns:a16="http://schemas.microsoft.com/office/drawing/2014/main" id="{E80D2415-38D9-5BAA-2B3F-F4CF35FF2F49}"/>
              </a:ext>
            </a:extLst>
          </p:cNvPr>
          <p:cNvSpPr txBox="1">
            <a:spLocks noChangeArrowheads="1"/>
          </p:cNvSpPr>
          <p:nvPr/>
        </p:nvSpPr>
        <p:spPr bwMode="auto">
          <a:xfrm>
            <a:off x="6815690" y="3793075"/>
            <a:ext cx="973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L" altLang="es-CL" b="1" dirty="0">
                <a:solidFill>
                  <a:srgbClr val="002060"/>
                </a:solidFill>
                <a:latin typeface="Calibri" panose="020F0502020204030204" pitchFamily="34" charset="0"/>
                <a:cs typeface="Calibri" panose="020F0502020204030204" pitchFamily="34" charset="0"/>
              </a:rPr>
              <a:t>CÍA. O AFP</a:t>
            </a:r>
          </a:p>
        </p:txBody>
      </p:sp>
      <p:sp>
        <p:nvSpPr>
          <p:cNvPr id="36" name="Text Box 36">
            <a:extLst>
              <a:ext uri="{FF2B5EF4-FFF2-40B4-BE49-F238E27FC236}">
                <a16:creationId xmlns:a16="http://schemas.microsoft.com/office/drawing/2014/main" id="{BCDC3FCE-C417-89AD-8059-47C0A9BD9935}"/>
              </a:ext>
            </a:extLst>
          </p:cNvPr>
          <p:cNvSpPr txBox="1">
            <a:spLocks noChangeArrowheads="1"/>
          </p:cNvSpPr>
          <p:nvPr/>
        </p:nvSpPr>
        <p:spPr bwMode="auto">
          <a:xfrm>
            <a:off x="6868901" y="2844932"/>
            <a:ext cx="74025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L" altLang="es-CL" sz="900" dirty="0">
                <a:solidFill>
                  <a:srgbClr val="009900"/>
                </a:solidFill>
                <a:latin typeface="Calibri" panose="020F0502020204030204" pitchFamily="34" charset="0"/>
                <a:cs typeface="Calibri" panose="020F0502020204030204" pitchFamily="34" charset="0"/>
              </a:rPr>
              <a:t>Asesor</a:t>
            </a:r>
          </a:p>
          <a:p>
            <a:pPr eaLnBrk="1" hangingPunct="1"/>
            <a:r>
              <a:rPr lang="es-CL" altLang="es-CL" sz="900" dirty="0">
                <a:solidFill>
                  <a:srgbClr val="009900"/>
                </a:solidFill>
                <a:latin typeface="Calibri" panose="020F0502020204030204" pitchFamily="34" charset="0"/>
                <a:cs typeface="Calibri" panose="020F0502020204030204" pitchFamily="34" charset="0"/>
              </a:rPr>
              <a:t>1,2% - 2% (costo)</a:t>
            </a:r>
          </a:p>
        </p:txBody>
      </p:sp>
      <p:sp>
        <p:nvSpPr>
          <p:cNvPr id="37" name="Text Box 37">
            <a:extLst>
              <a:ext uri="{FF2B5EF4-FFF2-40B4-BE49-F238E27FC236}">
                <a16:creationId xmlns:a16="http://schemas.microsoft.com/office/drawing/2014/main" id="{4070B131-2DCD-7BFE-8D35-E26179511C5C}"/>
              </a:ext>
            </a:extLst>
          </p:cNvPr>
          <p:cNvSpPr txBox="1">
            <a:spLocks noChangeArrowheads="1"/>
          </p:cNvSpPr>
          <p:nvPr/>
        </p:nvSpPr>
        <p:spPr bwMode="auto">
          <a:xfrm>
            <a:off x="6146830" y="2900928"/>
            <a:ext cx="6142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L" altLang="es-CL" sz="900">
                <a:solidFill>
                  <a:srgbClr val="800080"/>
                </a:solidFill>
                <a:latin typeface="Calibri" panose="020F0502020204030204" pitchFamily="34" charset="0"/>
                <a:cs typeface="Calibri" panose="020F0502020204030204" pitchFamily="34" charset="0"/>
              </a:rPr>
              <a:t>Solicitud</a:t>
            </a:r>
          </a:p>
          <a:p>
            <a:pPr eaLnBrk="1" hangingPunct="1"/>
            <a:r>
              <a:rPr lang="es-CL" altLang="es-CL" sz="900">
                <a:solidFill>
                  <a:srgbClr val="800080"/>
                </a:solidFill>
                <a:latin typeface="Calibri" panose="020F0502020204030204" pitchFamily="34" charset="0"/>
                <a:cs typeface="Calibri" panose="020F0502020204030204" pitchFamily="34" charset="0"/>
              </a:rPr>
              <a:t>Anónima</a:t>
            </a:r>
          </a:p>
        </p:txBody>
      </p:sp>
      <p:sp>
        <p:nvSpPr>
          <p:cNvPr id="38" name="Text Box 38">
            <a:extLst>
              <a:ext uri="{FF2B5EF4-FFF2-40B4-BE49-F238E27FC236}">
                <a16:creationId xmlns:a16="http://schemas.microsoft.com/office/drawing/2014/main" id="{A949C5E8-7EB8-1343-B20D-CC0B94975937}"/>
              </a:ext>
            </a:extLst>
          </p:cNvPr>
          <p:cNvSpPr txBox="1">
            <a:spLocks noChangeArrowheads="1"/>
          </p:cNvSpPr>
          <p:nvPr/>
        </p:nvSpPr>
        <p:spPr bwMode="auto">
          <a:xfrm>
            <a:off x="1945173" y="3454359"/>
            <a:ext cx="18210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1450" indent="-171450" eaLnBrk="1" hangingPunct="1">
              <a:buFont typeface="Courier New" panose="02070309020205020404" pitchFamily="49" charset="0"/>
              <a:buChar char="o"/>
            </a:pPr>
            <a:r>
              <a:rPr lang="es-CL" altLang="es-CL" sz="1000" dirty="0">
                <a:solidFill>
                  <a:srgbClr val="002060"/>
                </a:solidFill>
                <a:latin typeface="Calibri" panose="020F0502020204030204" pitchFamily="34" charset="0"/>
                <a:cs typeface="Calibri" panose="020F0502020204030204" pitchFamily="34" charset="0"/>
              </a:rPr>
              <a:t>Aceptar una oferta externa.</a:t>
            </a:r>
          </a:p>
        </p:txBody>
      </p:sp>
      <p:sp>
        <p:nvSpPr>
          <p:cNvPr id="39" name="Text Box 39">
            <a:extLst>
              <a:ext uri="{FF2B5EF4-FFF2-40B4-BE49-F238E27FC236}">
                <a16:creationId xmlns:a16="http://schemas.microsoft.com/office/drawing/2014/main" id="{B6FD9896-3D5C-2A1F-6BA4-2233FBB9F5E8}"/>
              </a:ext>
            </a:extLst>
          </p:cNvPr>
          <p:cNvSpPr txBox="1">
            <a:spLocks noChangeArrowheads="1"/>
          </p:cNvSpPr>
          <p:nvPr/>
        </p:nvSpPr>
        <p:spPr bwMode="auto">
          <a:xfrm>
            <a:off x="1945172" y="3764907"/>
            <a:ext cx="8781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1450" indent="-171450" eaLnBrk="1" hangingPunct="1">
              <a:buFont typeface="Courier New" panose="02070309020205020404" pitchFamily="49" charset="0"/>
              <a:buChar char="o"/>
            </a:pPr>
            <a:r>
              <a:rPr lang="es-CL" altLang="es-CL" sz="1000" dirty="0">
                <a:solidFill>
                  <a:srgbClr val="002060"/>
                </a:solidFill>
                <a:latin typeface="Calibri" panose="020F0502020204030204" pitchFamily="34" charset="0"/>
                <a:cs typeface="Calibri" panose="020F0502020204030204" pitchFamily="34" charset="0"/>
              </a:rPr>
              <a:t>Desistirse</a:t>
            </a:r>
          </a:p>
        </p:txBody>
      </p:sp>
      <p:sp>
        <p:nvSpPr>
          <p:cNvPr id="40" name="Text Box 40">
            <a:extLst>
              <a:ext uri="{FF2B5EF4-FFF2-40B4-BE49-F238E27FC236}">
                <a16:creationId xmlns:a16="http://schemas.microsoft.com/office/drawing/2014/main" id="{68C29393-F9BE-6E08-F647-4CF7EC178E73}"/>
              </a:ext>
            </a:extLst>
          </p:cNvPr>
          <p:cNvSpPr txBox="1">
            <a:spLocks noChangeArrowheads="1"/>
          </p:cNvSpPr>
          <p:nvPr/>
        </p:nvSpPr>
        <p:spPr bwMode="auto">
          <a:xfrm>
            <a:off x="1945173" y="3609633"/>
            <a:ext cx="14930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1450" indent="-171450" eaLnBrk="1" hangingPunct="1">
              <a:buFont typeface="Courier New" panose="02070309020205020404" pitchFamily="49" charset="0"/>
              <a:buChar char="o"/>
            </a:pPr>
            <a:r>
              <a:rPr lang="es-CL" altLang="es-CL" sz="1000" dirty="0">
                <a:solidFill>
                  <a:srgbClr val="002060"/>
                </a:solidFill>
                <a:latin typeface="Calibri" panose="020F0502020204030204" pitchFamily="34" charset="0"/>
                <a:cs typeface="Calibri" panose="020F0502020204030204" pitchFamily="34" charset="0"/>
              </a:rPr>
              <a:t>Solicitar remate</a:t>
            </a:r>
          </a:p>
        </p:txBody>
      </p:sp>
      <p:sp>
        <p:nvSpPr>
          <p:cNvPr id="18" name="Text Box 18">
            <a:extLst>
              <a:ext uri="{FF2B5EF4-FFF2-40B4-BE49-F238E27FC236}">
                <a16:creationId xmlns:a16="http://schemas.microsoft.com/office/drawing/2014/main" id="{4F4B7AEA-28FB-94AB-475C-99AFA926CD1E}"/>
              </a:ext>
            </a:extLst>
          </p:cNvPr>
          <p:cNvSpPr txBox="1">
            <a:spLocks noChangeArrowheads="1"/>
          </p:cNvSpPr>
          <p:nvPr/>
        </p:nvSpPr>
        <p:spPr bwMode="auto">
          <a:xfrm>
            <a:off x="1921353" y="3111647"/>
            <a:ext cx="1047082" cy="246221"/>
          </a:xfrm>
          <a:prstGeom prst="rect">
            <a:avLst/>
          </a:prstGeom>
          <a:solidFill>
            <a:schemeClr val="bg1"/>
          </a:solid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L" altLang="es-CL" sz="1000" dirty="0">
                <a:solidFill>
                  <a:srgbClr val="002060"/>
                </a:solidFill>
                <a:latin typeface="Calibri" panose="020F0502020204030204" pitchFamily="34" charset="0"/>
                <a:cs typeface="Calibri" panose="020F0502020204030204" pitchFamily="34" charset="0"/>
              </a:rPr>
              <a:t>Ofertas Externas</a:t>
            </a:r>
          </a:p>
        </p:txBody>
      </p:sp>
      <p:sp>
        <p:nvSpPr>
          <p:cNvPr id="42" name="Rectangle 16">
            <a:extLst>
              <a:ext uri="{FF2B5EF4-FFF2-40B4-BE49-F238E27FC236}">
                <a16:creationId xmlns:a16="http://schemas.microsoft.com/office/drawing/2014/main" id="{B40BE849-E758-5287-BACF-9757DFCFEE6F}"/>
              </a:ext>
            </a:extLst>
          </p:cNvPr>
          <p:cNvSpPr>
            <a:spLocks noChangeArrowheads="1"/>
          </p:cNvSpPr>
          <p:nvPr/>
        </p:nvSpPr>
        <p:spPr bwMode="auto">
          <a:xfrm>
            <a:off x="1965414" y="876019"/>
            <a:ext cx="6158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CL" altLang="es-CL" b="1" dirty="0">
                <a:solidFill>
                  <a:srgbClr val="000099"/>
                </a:solidFill>
                <a:latin typeface="Calibri" panose="020F0502020204030204" pitchFamily="34" charset="0"/>
                <a:cs typeface="Calibri" panose="020F0502020204030204" pitchFamily="34" charset="0"/>
              </a:rPr>
              <a:t>A.F.P.</a:t>
            </a:r>
          </a:p>
        </p:txBody>
      </p:sp>
      <p:sp>
        <p:nvSpPr>
          <p:cNvPr id="16" name="Rectangle 16">
            <a:extLst>
              <a:ext uri="{FF2B5EF4-FFF2-40B4-BE49-F238E27FC236}">
                <a16:creationId xmlns:a16="http://schemas.microsoft.com/office/drawing/2014/main" id="{C6B7D83E-8057-0B7B-2F3B-9F7B1599BFCA}"/>
              </a:ext>
            </a:extLst>
          </p:cNvPr>
          <p:cNvSpPr>
            <a:spLocks noChangeArrowheads="1"/>
          </p:cNvSpPr>
          <p:nvPr/>
        </p:nvSpPr>
        <p:spPr bwMode="auto">
          <a:xfrm>
            <a:off x="6694158" y="1743631"/>
            <a:ext cx="739305" cy="307777"/>
          </a:xfrm>
          <a:prstGeom prst="rect">
            <a:avLst/>
          </a:prstGeom>
          <a:solidFill>
            <a:schemeClr val="bg1"/>
          </a:solid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CL" altLang="es-CL" b="1" dirty="0">
                <a:solidFill>
                  <a:srgbClr val="000099"/>
                </a:solidFill>
                <a:latin typeface="Calibri" panose="020F0502020204030204" pitchFamily="34" charset="0"/>
                <a:cs typeface="Calibri" panose="020F0502020204030204" pitchFamily="34" charset="0"/>
              </a:rPr>
              <a:t>SCOMP</a:t>
            </a:r>
          </a:p>
        </p:txBody>
      </p:sp>
    </p:spTree>
    <p:extLst>
      <p:ext uri="{BB962C8B-B14F-4D97-AF65-F5344CB8AC3E}">
        <p14:creationId xmlns:p14="http://schemas.microsoft.com/office/powerpoint/2010/main" val="3309458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CE83B06-7B45-84C8-C56F-CFC8B6998774}"/>
              </a:ext>
            </a:extLst>
          </p:cNvPr>
          <p:cNvSpPr txBox="1"/>
          <p:nvPr/>
        </p:nvSpPr>
        <p:spPr>
          <a:xfrm>
            <a:off x="153735" y="177106"/>
            <a:ext cx="4232635" cy="461665"/>
          </a:xfrm>
          <a:prstGeom prst="rect">
            <a:avLst/>
          </a:prstGeom>
          <a:noFill/>
        </p:spPr>
        <p:txBody>
          <a:bodyPr wrap="square" rtlCol="0">
            <a:spAutoFit/>
          </a:bodyPr>
          <a:lstStyle/>
          <a:p>
            <a:r>
              <a:rPr lang="es-CL" sz="2400" b="1" i="1" dirty="0">
                <a:solidFill>
                  <a:schemeClr val="bg1"/>
                </a:solidFill>
                <a:latin typeface="Calibri" panose="020F0502020204030204" pitchFamily="34" charset="0"/>
                <a:cs typeface="Calibri" panose="020F0502020204030204" pitchFamily="34" charset="0"/>
              </a:rPr>
              <a:t>MODALIDADES DE PENSIÓN</a:t>
            </a:r>
          </a:p>
        </p:txBody>
      </p:sp>
      <p:sp>
        <p:nvSpPr>
          <p:cNvPr id="3" name="CuadroTexto 2">
            <a:extLst>
              <a:ext uri="{FF2B5EF4-FFF2-40B4-BE49-F238E27FC236}">
                <a16:creationId xmlns:a16="http://schemas.microsoft.com/office/drawing/2014/main" id="{805B0B5F-C6DA-3AB2-DC2C-320E026BE456}"/>
              </a:ext>
            </a:extLst>
          </p:cNvPr>
          <p:cNvSpPr txBox="1"/>
          <p:nvPr/>
        </p:nvSpPr>
        <p:spPr>
          <a:xfrm>
            <a:off x="153736" y="1119976"/>
            <a:ext cx="3071474" cy="2339102"/>
          </a:xfrm>
          <a:prstGeom prst="rect">
            <a:avLst/>
          </a:prstGeom>
          <a:noFill/>
        </p:spPr>
        <p:txBody>
          <a:bodyPr wrap="square" rtlCol="0">
            <a:spAutoFit/>
          </a:bodyPr>
          <a:lstStyle/>
          <a:p>
            <a:pPr marL="285750" indent="-285750">
              <a:buFont typeface="Arial" panose="020B0604020202020204" pitchFamily="34" charset="0"/>
              <a:buChar char="•"/>
            </a:pPr>
            <a:r>
              <a:rPr lang="es-CL" b="1" i="1" dirty="0">
                <a:solidFill>
                  <a:srgbClr val="FFC000"/>
                </a:solidFill>
                <a:latin typeface="Calibri" panose="020F0502020204030204" pitchFamily="34" charset="0"/>
                <a:cs typeface="Calibri" panose="020F0502020204030204" pitchFamily="34" charset="0"/>
              </a:rPr>
              <a:t>Retiro Programado</a:t>
            </a:r>
          </a:p>
          <a:p>
            <a:pPr marL="171450" indent="-171450">
              <a:buFont typeface="Arial" panose="020B0604020202020204" pitchFamily="34" charset="0"/>
              <a:buChar char="•"/>
            </a:pPr>
            <a:endParaRPr lang="es-CL" sz="1200" i="1"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CL" b="1" i="1" dirty="0">
                <a:solidFill>
                  <a:srgbClr val="FFC000"/>
                </a:solidFill>
                <a:latin typeface="Calibri" panose="020F0502020204030204" pitchFamily="34" charset="0"/>
                <a:cs typeface="Calibri" panose="020F0502020204030204" pitchFamily="34" charset="0"/>
              </a:rPr>
              <a:t>Renta Vitalicia</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Simple</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Períodos garantizados</a:t>
            </a:r>
          </a:p>
          <a:p>
            <a:pPr marL="171450" indent="-171450">
              <a:buFont typeface="Arial" panose="020B0604020202020204" pitchFamily="34" charset="0"/>
              <a:buChar char="•"/>
            </a:pPr>
            <a:endParaRPr lang="es-CL" sz="1200" i="1"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CL" b="1" i="1" dirty="0">
                <a:solidFill>
                  <a:srgbClr val="FFC000"/>
                </a:solidFill>
                <a:latin typeface="Calibri" panose="020F0502020204030204" pitchFamily="34" charset="0"/>
                <a:cs typeface="Calibri" panose="020F0502020204030204" pitchFamily="34" charset="0"/>
              </a:rPr>
              <a:t>Renta Temporal con </a:t>
            </a:r>
            <a:r>
              <a:rPr lang="es-CL" b="1" i="1" dirty="0" err="1">
                <a:solidFill>
                  <a:srgbClr val="FFC000"/>
                </a:solidFill>
                <a:latin typeface="Calibri" panose="020F0502020204030204" pitchFamily="34" charset="0"/>
                <a:cs typeface="Calibri" panose="020F0502020204030204" pitchFamily="34" charset="0"/>
              </a:rPr>
              <a:t>Rta</a:t>
            </a:r>
            <a:r>
              <a:rPr lang="es-CL" b="1" i="1" dirty="0">
                <a:solidFill>
                  <a:srgbClr val="FFC000"/>
                </a:solidFill>
                <a:latin typeface="Calibri" panose="020F0502020204030204" pitchFamily="34" charset="0"/>
                <a:cs typeface="Calibri" panose="020F0502020204030204" pitchFamily="34" charset="0"/>
              </a:rPr>
              <a:t>. Vitalicia Diferida</a:t>
            </a:r>
          </a:p>
          <a:p>
            <a:pPr marL="285750" indent="-285750">
              <a:buFont typeface="Arial" panose="020B0604020202020204" pitchFamily="34" charset="0"/>
              <a:buChar char="•"/>
            </a:pPr>
            <a:endParaRPr lang="es-CL" b="1" i="1" dirty="0">
              <a:solidFill>
                <a:srgbClr val="FFC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CL" b="1" i="1" dirty="0">
                <a:solidFill>
                  <a:srgbClr val="FFC000"/>
                </a:solidFill>
                <a:latin typeface="Calibri" panose="020F0502020204030204" pitchFamily="34" charset="0"/>
                <a:cs typeface="Calibri" panose="020F0502020204030204" pitchFamily="34" charset="0"/>
              </a:rPr>
              <a:t>Retiro Programado con </a:t>
            </a:r>
            <a:r>
              <a:rPr lang="es-CL" b="1" i="1" dirty="0" err="1">
                <a:solidFill>
                  <a:srgbClr val="FFC000"/>
                </a:solidFill>
                <a:latin typeface="Calibri" panose="020F0502020204030204" pitchFamily="34" charset="0"/>
                <a:cs typeface="Calibri" panose="020F0502020204030204" pitchFamily="34" charset="0"/>
              </a:rPr>
              <a:t>Rta</a:t>
            </a:r>
            <a:r>
              <a:rPr lang="es-CL" b="1" i="1" dirty="0">
                <a:solidFill>
                  <a:srgbClr val="FFC000"/>
                </a:solidFill>
                <a:latin typeface="Calibri" panose="020F0502020204030204" pitchFamily="34" charset="0"/>
                <a:cs typeface="Calibri" panose="020F0502020204030204" pitchFamily="34" charset="0"/>
              </a:rPr>
              <a:t>. Vitalicia Inmediata</a:t>
            </a:r>
          </a:p>
        </p:txBody>
      </p:sp>
      <p:cxnSp>
        <p:nvCxnSpPr>
          <p:cNvPr id="4" name="Conector recto 3">
            <a:extLst>
              <a:ext uri="{FF2B5EF4-FFF2-40B4-BE49-F238E27FC236}">
                <a16:creationId xmlns:a16="http://schemas.microsoft.com/office/drawing/2014/main" id="{E1850DB3-99C4-6428-20E7-F8EE03077CF0}"/>
              </a:ext>
            </a:extLst>
          </p:cNvPr>
          <p:cNvCxnSpPr>
            <a:cxnSpLocks/>
          </p:cNvCxnSpPr>
          <p:nvPr/>
        </p:nvCxnSpPr>
        <p:spPr>
          <a:xfrm>
            <a:off x="3348324" y="1119976"/>
            <a:ext cx="0" cy="312595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6" name="CuadroTexto 5">
            <a:extLst>
              <a:ext uri="{FF2B5EF4-FFF2-40B4-BE49-F238E27FC236}">
                <a16:creationId xmlns:a16="http://schemas.microsoft.com/office/drawing/2014/main" id="{718D4C67-2130-B7FC-9E85-DB21CED39F11}"/>
              </a:ext>
            </a:extLst>
          </p:cNvPr>
          <p:cNvSpPr txBox="1"/>
          <p:nvPr/>
        </p:nvSpPr>
        <p:spPr>
          <a:xfrm>
            <a:off x="3513624" y="1119976"/>
            <a:ext cx="3071474" cy="2585323"/>
          </a:xfrm>
          <a:prstGeom prst="rect">
            <a:avLst/>
          </a:prstGeom>
          <a:noFill/>
        </p:spPr>
        <p:txBody>
          <a:bodyPr wrap="square" rtlCol="0">
            <a:spAutoFit/>
          </a:bodyPr>
          <a:lstStyle/>
          <a:p>
            <a:r>
              <a:rPr lang="es-CL" b="1" i="1" dirty="0">
                <a:solidFill>
                  <a:srgbClr val="FFC000"/>
                </a:solidFill>
                <a:latin typeface="Calibri" panose="020F0502020204030204" pitchFamily="34" charset="0"/>
                <a:cs typeface="Calibri" panose="020F0502020204030204" pitchFamily="34" charset="0"/>
              </a:rPr>
              <a:t>Elección de Modalidad</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Riesgo de rentabilidad</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Riesgo de longevidad</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Deseo de mayor protección</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Deseo de dejar herencia</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Disponibilidad de otros ingresos</a:t>
            </a:r>
          </a:p>
          <a:p>
            <a:endParaRPr lang="es-CL" sz="1200" i="1" dirty="0">
              <a:solidFill>
                <a:schemeClr val="bg1"/>
              </a:solidFill>
              <a:latin typeface="Calibri" panose="020F0502020204030204" pitchFamily="34" charset="0"/>
              <a:cs typeface="Calibri" panose="020F0502020204030204" pitchFamily="34" charset="0"/>
            </a:endParaRPr>
          </a:p>
          <a:p>
            <a:r>
              <a:rPr lang="es-CL" b="1" i="1" dirty="0">
                <a:solidFill>
                  <a:srgbClr val="FFC000"/>
                </a:solidFill>
                <a:latin typeface="Calibri" panose="020F0502020204030204" pitchFamily="34" charset="0"/>
                <a:cs typeface="Calibri" panose="020F0502020204030204" pitchFamily="34" charset="0"/>
              </a:rPr>
              <a:t>Momento de la Jubilación</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Decisión Voluntaria</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Momento económico (Rentabilidad de los Fondos, Tasa de interés vigente)</a:t>
            </a:r>
          </a:p>
          <a:p>
            <a:pPr marL="171450" indent="-171450">
              <a:buClr>
                <a:schemeClr val="bg1"/>
              </a:buClr>
              <a:buFont typeface="Courier New" panose="02070309020205020404" pitchFamily="49" charset="0"/>
              <a:buChar char="o"/>
            </a:pPr>
            <a:endParaRPr lang="es-CL" sz="1200" i="1" dirty="0">
              <a:solidFill>
                <a:schemeClr val="bg1"/>
              </a:solidFill>
              <a:latin typeface="Calibri" panose="020F0502020204030204" pitchFamily="34" charset="0"/>
              <a:cs typeface="Calibri" panose="020F0502020204030204" pitchFamily="34" charset="0"/>
            </a:endParaRPr>
          </a:p>
          <a:p>
            <a:endParaRPr lang="es-CL" b="1" i="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183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CE83B06-7B45-84C8-C56F-CFC8B6998774}"/>
              </a:ext>
            </a:extLst>
          </p:cNvPr>
          <p:cNvSpPr txBox="1"/>
          <p:nvPr/>
        </p:nvSpPr>
        <p:spPr>
          <a:xfrm>
            <a:off x="153735" y="177106"/>
            <a:ext cx="4232635" cy="461665"/>
          </a:xfrm>
          <a:prstGeom prst="rect">
            <a:avLst/>
          </a:prstGeom>
          <a:noFill/>
        </p:spPr>
        <p:txBody>
          <a:bodyPr wrap="square" rtlCol="0">
            <a:spAutoFit/>
          </a:bodyPr>
          <a:lstStyle/>
          <a:p>
            <a:r>
              <a:rPr lang="es-CL" sz="2400" b="1" i="1" dirty="0">
                <a:solidFill>
                  <a:schemeClr val="bg1"/>
                </a:solidFill>
                <a:latin typeface="Calibri" panose="020F0502020204030204" pitchFamily="34" charset="0"/>
                <a:cs typeface="Calibri" panose="020F0502020204030204" pitchFamily="34" charset="0"/>
              </a:rPr>
              <a:t>Modalidades de Pensión</a:t>
            </a:r>
          </a:p>
        </p:txBody>
      </p:sp>
      <p:sp>
        <p:nvSpPr>
          <p:cNvPr id="3" name="CuadroTexto 2">
            <a:extLst>
              <a:ext uri="{FF2B5EF4-FFF2-40B4-BE49-F238E27FC236}">
                <a16:creationId xmlns:a16="http://schemas.microsoft.com/office/drawing/2014/main" id="{805B0B5F-C6DA-3AB2-DC2C-320E026BE456}"/>
              </a:ext>
            </a:extLst>
          </p:cNvPr>
          <p:cNvSpPr txBox="1"/>
          <p:nvPr/>
        </p:nvSpPr>
        <p:spPr>
          <a:xfrm>
            <a:off x="131252" y="1017478"/>
            <a:ext cx="4529063" cy="2739211"/>
          </a:xfrm>
          <a:prstGeom prst="rect">
            <a:avLst/>
          </a:prstGeom>
          <a:noFill/>
        </p:spPr>
        <p:txBody>
          <a:bodyPr wrap="square" rtlCol="0">
            <a:spAutoFit/>
          </a:bodyPr>
          <a:lstStyle/>
          <a:p>
            <a:r>
              <a:rPr lang="es-CL" b="1" i="1" dirty="0">
                <a:solidFill>
                  <a:srgbClr val="FFC000"/>
                </a:solidFill>
                <a:latin typeface="Calibri" panose="020F0502020204030204" pitchFamily="34" charset="0"/>
                <a:cs typeface="Calibri" panose="020F0502020204030204" pitchFamily="34" charset="0"/>
              </a:rPr>
              <a:t>Retiro Programado</a:t>
            </a:r>
            <a:br>
              <a:rPr lang="es-CL" b="1" i="1" dirty="0">
                <a:solidFill>
                  <a:srgbClr val="FFC000"/>
                </a:solidFill>
                <a:latin typeface="Calibri" panose="020F0502020204030204" pitchFamily="34" charset="0"/>
                <a:cs typeface="Calibri" panose="020F0502020204030204" pitchFamily="34" charset="0"/>
              </a:rPr>
            </a:br>
            <a:endParaRPr lang="es-CL" b="1" i="1" dirty="0">
              <a:solidFill>
                <a:srgbClr val="FFC000"/>
              </a:solidFill>
              <a:latin typeface="Calibri" panose="020F0502020204030204" pitchFamily="34" charset="0"/>
              <a:cs typeface="Calibri" panose="020F0502020204030204" pitchFamily="34" charset="0"/>
            </a:endParaRP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Los fondos permanecen en la AFP y son del pensionado. La AFP paga mensualmente con cargo a la cuenta individual pagos por concepto de pensiones.</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Montos se calculan anualmente según: edad, expectativa de Vida, potenciales beneficiarios, rentabilidad, saldo del fondo, tasa de interés vigente.</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Se expresa en UF</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Costo mensual expresado como % de Pensión Bruta (aprox. 1.0 %)</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Genera herencia</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Riesgo de sobrevida, implica disminución de pensión</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Única modalidad reversible.</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Genera Cuota Mortuoria (15 Uf con cargo a los propios fondos)</a:t>
            </a:r>
          </a:p>
        </p:txBody>
      </p:sp>
      <p:cxnSp>
        <p:nvCxnSpPr>
          <p:cNvPr id="4" name="Conector recto 3">
            <a:extLst>
              <a:ext uri="{FF2B5EF4-FFF2-40B4-BE49-F238E27FC236}">
                <a16:creationId xmlns:a16="http://schemas.microsoft.com/office/drawing/2014/main" id="{3F8B1899-2C7C-45C3-B51C-606DA48B80CB}"/>
              </a:ext>
            </a:extLst>
          </p:cNvPr>
          <p:cNvCxnSpPr>
            <a:cxnSpLocks/>
          </p:cNvCxnSpPr>
          <p:nvPr/>
        </p:nvCxnSpPr>
        <p:spPr>
          <a:xfrm>
            <a:off x="4660317" y="1119976"/>
            <a:ext cx="0" cy="312595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5" name="CuadroTexto 4">
            <a:extLst>
              <a:ext uri="{FF2B5EF4-FFF2-40B4-BE49-F238E27FC236}">
                <a16:creationId xmlns:a16="http://schemas.microsoft.com/office/drawing/2014/main" id="{585F352E-D764-AD3A-D038-DD711FD4147F}"/>
              </a:ext>
            </a:extLst>
          </p:cNvPr>
          <p:cNvSpPr txBox="1"/>
          <p:nvPr/>
        </p:nvSpPr>
        <p:spPr>
          <a:xfrm>
            <a:off x="4800907" y="1017478"/>
            <a:ext cx="4076764" cy="1446550"/>
          </a:xfrm>
          <a:prstGeom prst="rect">
            <a:avLst/>
          </a:prstGeom>
          <a:noFill/>
        </p:spPr>
        <p:txBody>
          <a:bodyPr wrap="square" rtlCol="0">
            <a:spAutoFit/>
          </a:bodyPr>
          <a:lstStyle/>
          <a:p>
            <a:r>
              <a:rPr lang="es-CL" b="1" i="1" dirty="0">
                <a:solidFill>
                  <a:srgbClr val="FFC000"/>
                </a:solidFill>
                <a:latin typeface="Calibri" panose="020F0502020204030204" pitchFamily="34" charset="0"/>
                <a:cs typeface="Calibri" panose="020F0502020204030204" pitchFamily="34" charset="0"/>
              </a:rPr>
              <a:t>Renta Vitalicia</a:t>
            </a:r>
            <a:br>
              <a:rPr lang="es-CL" b="1" i="1" dirty="0">
                <a:solidFill>
                  <a:srgbClr val="FFC000"/>
                </a:solidFill>
                <a:latin typeface="Calibri" panose="020F0502020204030204" pitchFamily="34" charset="0"/>
                <a:cs typeface="Calibri" panose="020F0502020204030204" pitchFamily="34" charset="0"/>
              </a:rPr>
            </a:br>
            <a:endParaRPr lang="es-CL" b="1" i="1" dirty="0">
              <a:solidFill>
                <a:srgbClr val="FFC000"/>
              </a:solidFill>
              <a:latin typeface="Calibri" panose="020F0502020204030204" pitchFamily="34" charset="0"/>
              <a:cs typeface="Calibri" panose="020F0502020204030204" pitchFamily="34" charset="0"/>
            </a:endParaRP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Se transfieren todos los fondos a Cía. de </a:t>
            </a:r>
            <a:r>
              <a:rPr lang="es-CL" sz="1200" i="1" dirty="0" err="1">
                <a:solidFill>
                  <a:schemeClr val="bg1"/>
                </a:solidFill>
                <a:latin typeface="Calibri" panose="020F0502020204030204" pitchFamily="34" charset="0"/>
                <a:cs typeface="Calibri" panose="020F0502020204030204" pitchFamily="34" charset="0"/>
              </a:rPr>
              <a:t>Seg</a:t>
            </a:r>
            <a:r>
              <a:rPr lang="es-CL" sz="1200" i="1" dirty="0">
                <a:solidFill>
                  <a:schemeClr val="bg1"/>
                </a:solidFill>
                <a:latin typeface="Calibri" panose="020F0502020204030204" pitchFamily="34" charset="0"/>
                <a:cs typeface="Calibri" panose="020F0502020204030204" pitchFamily="34" charset="0"/>
              </a:rPr>
              <a:t>.</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Se expresa en UF</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Queda fija para toda la vida</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No genera herencia salvo si dejo períodos </a:t>
            </a:r>
            <a:r>
              <a:rPr lang="es-CL" sz="1200" i="1" dirty="0" err="1">
                <a:solidFill>
                  <a:schemeClr val="bg1"/>
                </a:solidFill>
                <a:latin typeface="Calibri" panose="020F0502020204030204" pitchFamily="34" charset="0"/>
                <a:cs typeface="Calibri" panose="020F0502020204030204" pitchFamily="34" charset="0"/>
              </a:rPr>
              <a:t>garatizados</a:t>
            </a:r>
            <a:r>
              <a:rPr lang="es-CL" sz="1200" i="1" dirty="0">
                <a:solidFill>
                  <a:schemeClr val="bg1"/>
                </a:solidFill>
                <a:latin typeface="Calibri" panose="020F0502020204030204" pitchFamily="34" charset="0"/>
                <a:cs typeface="Calibri" panose="020F0502020204030204" pitchFamily="34" charset="0"/>
              </a:rPr>
              <a:t> (pensión disminuye)</a:t>
            </a:r>
          </a:p>
        </p:txBody>
      </p:sp>
      <p:sp>
        <p:nvSpPr>
          <p:cNvPr id="6" name="CuadroTexto 5">
            <a:extLst>
              <a:ext uri="{FF2B5EF4-FFF2-40B4-BE49-F238E27FC236}">
                <a16:creationId xmlns:a16="http://schemas.microsoft.com/office/drawing/2014/main" id="{A185860E-9FF1-3DA3-1C4E-0EE17DD0BCF9}"/>
              </a:ext>
            </a:extLst>
          </p:cNvPr>
          <p:cNvSpPr txBox="1"/>
          <p:nvPr/>
        </p:nvSpPr>
        <p:spPr>
          <a:xfrm>
            <a:off x="4800907" y="2799385"/>
            <a:ext cx="4076762" cy="1077218"/>
          </a:xfrm>
          <a:prstGeom prst="rect">
            <a:avLst/>
          </a:prstGeom>
          <a:noFill/>
        </p:spPr>
        <p:txBody>
          <a:bodyPr wrap="square" rtlCol="0">
            <a:spAutoFit/>
          </a:bodyPr>
          <a:lstStyle/>
          <a:p>
            <a:r>
              <a:rPr lang="es-CL" b="1" i="1" dirty="0">
                <a:solidFill>
                  <a:srgbClr val="FFC000"/>
                </a:solidFill>
                <a:latin typeface="Calibri" panose="020F0502020204030204" pitchFamily="34" charset="0"/>
                <a:cs typeface="Calibri" panose="020F0502020204030204" pitchFamily="34" charset="0"/>
              </a:rPr>
              <a:t>Renta Vitalicia con Períodos Garantizados</a:t>
            </a:r>
            <a:br>
              <a:rPr lang="es-CL" b="1" i="1" dirty="0">
                <a:solidFill>
                  <a:srgbClr val="FFC000"/>
                </a:solidFill>
                <a:latin typeface="Calibri" panose="020F0502020204030204" pitchFamily="34" charset="0"/>
                <a:cs typeface="Calibri" panose="020F0502020204030204" pitchFamily="34" charset="0"/>
              </a:rPr>
            </a:br>
            <a:endParaRPr lang="es-CL" b="1" i="1" dirty="0">
              <a:solidFill>
                <a:srgbClr val="FFC000"/>
              </a:solidFill>
              <a:latin typeface="Calibri" panose="020F0502020204030204" pitchFamily="34" charset="0"/>
              <a:cs typeface="Calibri" panose="020F0502020204030204" pitchFamily="34" charset="0"/>
            </a:endParaRP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Mejorar cobertura a beneficiarios de pensión de sobrevivencia</a:t>
            </a:r>
          </a:p>
          <a:p>
            <a:pPr marL="171450" indent="-171450">
              <a:buClr>
                <a:schemeClr val="bg1"/>
              </a:buClr>
              <a:buFont typeface="Courier New" panose="02070309020205020404" pitchFamily="49" charset="0"/>
              <a:buChar char="o"/>
            </a:pPr>
            <a:r>
              <a:rPr lang="es-CL" sz="1200" i="1" dirty="0">
                <a:solidFill>
                  <a:schemeClr val="bg1"/>
                </a:solidFill>
                <a:latin typeface="Calibri" panose="020F0502020204030204" pitchFamily="34" charset="0"/>
                <a:cs typeface="Calibri" panose="020F0502020204030204" pitchFamily="34" charset="0"/>
              </a:rPr>
              <a:t>Generan Cuota Mortuoria (15 Uf de cargo de la </a:t>
            </a:r>
            <a:r>
              <a:rPr lang="es-CL" sz="1200" i="1" dirty="0" err="1">
                <a:solidFill>
                  <a:schemeClr val="bg1"/>
                </a:solidFill>
                <a:latin typeface="Calibri" panose="020F0502020204030204" pitchFamily="34" charset="0"/>
                <a:cs typeface="Calibri" panose="020F0502020204030204" pitchFamily="34" charset="0"/>
              </a:rPr>
              <a:t>Cia</a:t>
            </a:r>
            <a:r>
              <a:rPr lang="es-CL" sz="1200" i="1" dirty="0">
                <a:solidFill>
                  <a:schemeClr val="bg1"/>
                </a:solidFill>
                <a:latin typeface="Calibri" panose="020F0502020204030204" pitchFamily="34" charset="0"/>
                <a:cs typeface="Calibri" panose="020F0502020204030204" pitchFamily="34" charset="0"/>
              </a:rPr>
              <a:t> seguros)</a:t>
            </a:r>
          </a:p>
        </p:txBody>
      </p:sp>
    </p:spTree>
    <p:extLst>
      <p:ext uri="{BB962C8B-B14F-4D97-AF65-F5344CB8AC3E}">
        <p14:creationId xmlns:p14="http://schemas.microsoft.com/office/powerpoint/2010/main" val="2645547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296961-1900-0DFF-A773-C01C8DBFB76D}"/>
              </a:ext>
            </a:extLst>
          </p:cNvPr>
          <p:cNvSpPr txBox="1"/>
          <p:nvPr/>
        </p:nvSpPr>
        <p:spPr>
          <a:xfrm>
            <a:off x="188111" y="177106"/>
            <a:ext cx="8705064" cy="461665"/>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Perfil de Futuro Pensionado según Modalidad</a:t>
            </a:r>
          </a:p>
        </p:txBody>
      </p:sp>
      <p:graphicFrame>
        <p:nvGraphicFramePr>
          <p:cNvPr id="4" name="3 Marcador de contenido">
            <a:extLst>
              <a:ext uri="{FF2B5EF4-FFF2-40B4-BE49-F238E27FC236}">
                <a16:creationId xmlns:a16="http://schemas.microsoft.com/office/drawing/2014/main" id="{C0494B18-12F3-9F7F-B188-FDE8F7C41593}"/>
              </a:ext>
            </a:extLst>
          </p:cNvPr>
          <p:cNvGraphicFramePr>
            <a:graphicFrameLocks/>
          </p:cNvGraphicFramePr>
          <p:nvPr>
            <p:extLst>
              <p:ext uri="{D42A27DB-BD31-4B8C-83A1-F6EECF244321}">
                <p14:modId xmlns:p14="http://schemas.microsoft.com/office/powerpoint/2010/main" val="1094707459"/>
              </p:ext>
            </p:extLst>
          </p:nvPr>
        </p:nvGraphicFramePr>
        <p:xfrm>
          <a:off x="295786" y="1244813"/>
          <a:ext cx="4178560" cy="2469442"/>
        </p:xfrm>
        <a:graphic>
          <a:graphicData uri="http://schemas.openxmlformats.org/drawingml/2006/table">
            <a:tbl>
              <a:tblPr firstRow="1" bandRow="1">
                <a:tableStyleId>{5C22544A-7EE6-4342-B048-85BDC9FD1C3A}</a:tableStyleId>
              </a:tblPr>
              <a:tblGrid>
                <a:gridCol w="2089280">
                  <a:extLst>
                    <a:ext uri="{9D8B030D-6E8A-4147-A177-3AD203B41FA5}">
                      <a16:colId xmlns:a16="http://schemas.microsoft.com/office/drawing/2014/main" val="20000"/>
                    </a:ext>
                  </a:extLst>
                </a:gridCol>
                <a:gridCol w="2089280">
                  <a:extLst>
                    <a:ext uri="{9D8B030D-6E8A-4147-A177-3AD203B41FA5}">
                      <a16:colId xmlns:a16="http://schemas.microsoft.com/office/drawing/2014/main" val="20001"/>
                    </a:ext>
                  </a:extLst>
                </a:gridCol>
              </a:tblGrid>
              <a:tr h="365858">
                <a:tc>
                  <a:txBody>
                    <a:bodyPr/>
                    <a:lstStyle/>
                    <a:p>
                      <a:pPr marL="0" indent="0" algn="ctr">
                        <a:buFont typeface="Arial" panose="020B0604020202020204" pitchFamily="34" charset="0"/>
                        <a:buNone/>
                      </a:pPr>
                      <a:r>
                        <a:rPr lang="es-CL" sz="1200" dirty="0">
                          <a:solidFill>
                            <a:schemeClr val="tx1"/>
                          </a:solidFill>
                        </a:rPr>
                        <a:t>RETIRO PROGRAMADO</a:t>
                      </a:r>
                    </a:p>
                  </a:txBody>
                  <a:tcPr marT="45732" marB="45732"/>
                </a:tc>
                <a:tc>
                  <a:txBody>
                    <a:bodyPr/>
                    <a:lstStyle/>
                    <a:p>
                      <a:pPr marL="0" indent="0" algn="ctr">
                        <a:buFont typeface="Arial" panose="020B0604020202020204" pitchFamily="34" charset="0"/>
                        <a:buNone/>
                      </a:pPr>
                      <a:r>
                        <a:rPr lang="es-CL" sz="1200" dirty="0">
                          <a:solidFill>
                            <a:schemeClr val="tx1"/>
                          </a:solidFill>
                        </a:rPr>
                        <a:t>RENTA VITALICIA</a:t>
                      </a:r>
                    </a:p>
                  </a:txBody>
                  <a:tcPr marT="45732" marB="45732"/>
                </a:tc>
                <a:extLst>
                  <a:ext uri="{0D108BD9-81ED-4DB2-BD59-A6C34878D82A}">
                    <a16:rowId xmlns:a16="http://schemas.microsoft.com/office/drawing/2014/main" val="10000"/>
                  </a:ext>
                </a:extLst>
              </a:tr>
              <a:tr h="365858">
                <a:tc>
                  <a:txBody>
                    <a:bodyPr/>
                    <a:lstStyle/>
                    <a:p>
                      <a:pPr>
                        <a:buFont typeface="Arial" pitchFamily="34" charset="0"/>
                        <a:buNone/>
                      </a:pPr>
                      <a:r>
                        <a:rPr lang="es-CL" sz="1200" dirty="0"/>
                        <a:t>Bajas expectativas de vida</a:t>
                      </a:r>
                    </a:p>
                  </a:txBody>
                  <a:tcPr marT="45732" marB="45732"/>
                </a:tc>
                <a:tc>
                  <a:txBody>
                    <a:bodyPr/>
                    <a:lstStyle/>
                    <a:p>
                      <a:pPr>
                        <a:buFont typeface="Arial" pitchFamily="34" charset="0"/>
                        <a:buNone/>
                      </a:pPr>
                      <a:r>
                        <a:rPr lang="es-CL" sz="1200" dirty="0"/>
                        <a:t>Altas expectativas de vida</a:t>
                      </a:r>
                    </a:p>
                  </a:txBody>
                  <a:tcPr marT="45732" marB="45732"/>
                </a:tc>
                <a:extLst>
                  <a:ext uri="{0D108BD9-81ED-4DB2-BD59-A6C34878D82A}">
                    <a16:rowId xmlns:a16="http://schemas.microsoft.com/office/drawing/2014/main" val="10001"/>
                  </a:ext>
                </a:extLst>
              </a:tr>
              <a:tr h="640251">
                <a:tc>
                  <a:txBody>
                    <a:bodyPr/>
                    <a:lstStyle/>
                    <a:p>
                      <a:pPr>
                        <a:buFont typeface="Arial" pitchFamily="34" charset="0"/>
                        <a:buNone/>
                      </a:pPr>
                      <a:r>
                        <a:rPr lang="es-CL" sz="1200" dirty="0"/>
                        <a:t>Tolerancia</a:t>
                      </a:r>
                      <a:r>
                        <a:rPr lang="es-CL" sz="1200" baseline="0" dirty="0"/>
                        <a:t> a la fluctuación anual de la pensión</a:t>
                      </a:r>
                      <a:endParaRPr lang="es-CL" sz="1200" dirty="0"/>
                    </a:p>
                  </a:txBody>
                  <a:tcPr marT="45732" marB="45732"/>
                </a:tc>
                <a:tc>
                  <a:txBody>
                    <a:bodyPr/>
                    <a:lstStyle/>
                    <a:p>
                      <a:pPr>
                        <a:buFont typeface="Arial" pitchFamily="34" charset="0"/>
                        <a:buNone/>
                      </a:pPr>
                      <a:r>
                        <a:rPr lang="es-CL" sz="1200" dirty="0"/>
                        <a:t>Temor al riesgo,</a:t>
                      </a:r>
                      <a:r>
                        <a:rPr lang="es-CL" sz="1200" baseline="0" dirty="0"/>
                        <a:t> preferencia por una pensión estable</a:t>
                      </a:r>
                      <a:endParaRPr lang="es-CL" sz="1200" dirty="0"/>
                    </a:p>
                  </a:txBody>
                  <a:tcPr marT="45732" marB="45732"/>
                </a:tc>
                <a:extLst>
                  <a:ext uri="{0D108BD9-81ED-4DB2-BD59-A6C34878D82A}">
                    <a16:rowId xmlns:a16="http://schemas.microsoft.com/office/drawing/2014/main" val="10002"/>
                  </a:ext>
                </a:extLst>
              </a:tr>
              <a:tr h="640251">
                <a:tc>
                  <a:txBody>
                    <a:bodyPr/>
                    <a:lstStyle/>
                    <a:p>
                      <a:pPr>
                        <a:buFont typeface="Arial" pitchFamily="34" charset="0"/>
                        <a:buNone/>
                      </a:pPr>
                      <a:r>
                        <a:rPr lang="es-CL" sz="1200" dirty="0"/>
                        <a:t>Preferencia por una eventual</a:t>
                      </a:r>
                      <a:r>
                        <a:rPr lang="es-CL" sz="1200" baseline="0" dirty="0"/>
                        <a:t> mayor rentabilidad</a:t>
                      </a:r>
                      <a:endParaRPr lang="es-CL" sz="1200" dirty="0"/>
                    </a:p>
                  </a:txBody>
                  <a:tcPr marT="45732" marB="45732"/>
                </a:tc>
                <a:tc>
                  <a:txBody>
                    <a:bodyPr/>
                    <a:lstStyle/>
                    <a:p>
                      <a:pPr>
                        <a:buFont typeface="Arial" pitchFamily="34" charset="0"/>
                        <a:buNone/>
                      </a:pPr>
                      <a:r>
                        <a:rPr lang="es-CL" sz="1200" dirty="0"/>
                        <a:t>Privilegia bajos retornos, pero mayor seguridad</a:t>
                      </a:r>
                    </a:p>
                  </a:txBody>
                  <a:tcPr marT="45732" marB="45732"/>
                </a:tc>
                <a:extLst>
                  <a:ext uri="{0D108BD9-81ED-4DB2-BD59-A6C34878D82A}">
                    <a16:rowId xmlns:a16="http://schemas.microsoft.com/office/drawing/2014/main" val="10003"/>
                  </a:ext>
                </a:extLst>
              </a:tr>
              <a:tr h="365858">
                <a:tc>
                  <a:txBody>
                    <a:bodyPr/>
                    <a:lstStyle/>
                    <a:p>
                      <a:pPr>
                        <a:buFont typeface="Arial" pitchFamily="34" charset="0"/>
                        <a:buNone/>
                      </a:pPr>
                      <a:r>
                        <a:rPr lang="es-CL" sz="1200" dirty="0"/>
                        <a:t>Preferencia por dejar Herencia</a:t>
                      </a:r>
                    </a:p>
                  </a:txBody>
                  <a:tcPr marT="45732" marB="45732"/>
                </a:tc>
                <a:tc>
                  <a:txBody>
                    <a:bodyPr/>
                    <a:lstStyle/>
                    <a:p>
                      <a:pPr>
                        <a:buFont typeface="Arial" pitchFamily="34" charset="0"/>
                        <a:buNone/>
                      </a:pPr>
                      <a:r>
                        <a:rPr lang="es-CL" sz="1200" dirty="0"/>
                        <a:t>Beneficiarios con alta expectativa de vida </a:t>
                      </a:r>
                    </a:p>
                  </a:txBody>
                  <a:tcPr marT="45732" marB="45732"/>
                </a:tc>
                <a:extLst>
                  <a:ext uri="{0D108BD9-81ED-4DB2-BD59-A6C34878D82A}">
                    <a16:rowId xmlns:a16="http://schemas.microsoft.com/office/drawing/2014/main" val="10004"/>
                  </a:ext>
                </a:extLst>
              </a:tr>
            </a:tbl>
          </a:graphicData>
        </a:graphic>
      </p:graphicFrame>
      <p:pic>
        <p:nvPicPr>
          <p:cNvPr id="5" name="Imagen 4">
            <a:extLst>
              <a:ext uri="{FF2B5EF4-FFF2-40B4-BE49-F238E27FC236}">
                <a16:creationId xmlns:a16="http://schemas.microsoft.com/office/drawing/2014/main" id="{A294F1AE-CD6A-8362-624F-68D4308AC6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41333" y="1204332"/>
            <a:ext cx="4106880" cy="2509923"/>
          </a:xfrm>
          <a:prstGeom prst="rect">
            <a:avLst/>
          </a:prstGeom>
          <a:ln>
            <a:noFill/>
          </a:ln>
        </p:spPr>
      </p:pic>
    </p:spTree>
    <p:extLst>
      <p:ext uri="{BB962C8B-B14F-4D97-AF65-F5344CB8AC3E}">
        <p14:creationId xmlns:p14="http://schemas.microsoft.com/office/powerpoint/2010/main" val="951758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296961-1900-0DFF-A773-C01C8DBFB76D}"/>
              </a:ext>
            </a:extLst>
          </p:cNvPr>
          <p:cNvSpPr txBox="1"/>
          <p:nvPr/>
        </p:nvSpPr>
        <p:spPr>
          <a:xfrm>
            <a:off x="188111" y="177106"/>
            <a:ext cx="8705064" cy="461665"/>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Combinaciones de Retiro Programado y Rentas Vitalicias</a:t>
            </a:r>
          </a:p>
        </p:txBody>
      </p:sp>
      <p:sp>
        <p:nvSpPr>
          <p:cNvPr id="4" name="Rectángulo 3">
            <a:extLst>
              <a:ext uri="{FF2B5EF4-FFF2-40B4-BE49-F238E27FC236}">
                <a16:creationId xmlns:a16="http://schemas.microsoft.com/office/drawing/2014/main" id="{3A31345A-649F-B9E9-05A9-89047EE0F72E}"/>
              </a:ext>
            </a:extLst>
          </p:cNvPr>
          <p:cNvSpPr/>
          <p:nvPr/>
        </p:nvSpPr>
        <p:spPr>
          <a:xfrm>
            <a:off x="308308" y="811458"/>
            <a:ext cx="8431634" cy="17294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49FE9508-1779-6044-CC54-56EAACD73A74}"/>
              </a:ext>
            </a:extLst>
          </p:cNvPr>
          <p:cNvSpPr txBox="1"/>
          <p:nvPr/>
        </p:nvSpPr>
        <p:spPr>
          <a:xfrm>
            <a:off x="3275083" y="1115183"/>
            <a:ext cx="5205370" cy="1015663"/>
          </a:xfrm>
          <a:prstGeom prst="rect">
            <a:avLst/>
          </a:prstGeom>
          <a:noFill/>
        </p:spPr>
        <p:txBody>
          <a:bodyPr wrap="square" rtlCol="0">
            <a:spAutoFit/>
          </a:bodyPr>
          <a:lstStyle/>
          <a:p>
            <a:pPr>
              <a:buClr>
                <a:schemeClr val="accent2">
                  <a:lumMod val="10000"/>
                  <a:lumOff val="90000"/>
                </a:schemeClr>
              </a:buClr>
              <a:buSzPct val="150000"/>
            </a:pPr>
            <a:r>
              <a:rPr lang="es-CL" sz="1800" b="1" i="1" dirty="0">
                <a:solidFill>
                  <a:schemeClr val="tx1"/>
                </a:solidFill>
                <a:latin typeface="Calibri" panose="020F0502020204030204" pitchFamily="34" charset="0"/>
                <a:cs typeface="Calibri" panose="020F0502020204030204" pitchFamily="34" charset="0"/>
              </a:rPr>
              <a:t>Renta Temporal con Renta Vitalicia diferida</a:t>
            </a:r>
          </a:p>
          <a:p>
            <a:pPr>
              <a:buClr>
                <a:schemeClr val="accent2">
                  <a:lumMod val="10000"/>
                  <a:lumOff val="90000"/>
                </a:schemeClr>
              </a:buClr>
              <a:buSzPct val="150000"/>
            </a:pPr>
            <a:r>
              <a:rPr lang="es-CL" i="1" dirty="0">
                <a:solidFill>
                  <a:schemeClr val="tx1"/>
                </a:solidFill>
                <a:latin typeface="Calibri" panose="020F0502020204030204" pitchFamily="34" charset="0"/>
                <a:cs typeface="Calibri" panose="020F0502020204030204" pitchFamily="34" charset="0"/>
              </a:rPr>
              <a:t>Recibe durante un período predeterminado pensión de la AFP, y finalizado dicho período comienza a recibir pensión desde la Compañía de Seguros</a:t>
            </a:r>
          </a:p>
        </p:txBody>
      </p:sp>
      <p:sp>
        <p:nvSpPr>
          <p:cNvPr id="9" name="Rectángulo 8">
            <a:extLst>
              <a:ext uri="{FF2B5EF4-FFF2-40B4-BE49-F238E27FC236}">
                <a16:creationId xmlns:a16="http://schemas.microsoft.com/office/drawing/2014/main" id="{70E35940-D275-F1C5-BFA3-720B17681E19}"/>
              </a:ext>
            </a:extLst>
          </p:cNvPr>
          <p:cNvSpPr/>
          <p:nvPr/>
        </p:nvSpPr>
        <p:spPr>
          <a:xfrm>
            <a:off x="308308" y="2567429"/>
            <a:ext cx="8431634" cy="172944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id="{1C04BF43-50F4-1C33-DE24-6AB6918AA75C}"/>
              </a:ext>
            </a:extLst>
          </p:cNvPr>
          <p:cNvSpPr txBox="1"/>
          <p:nvPr/>
        </p:nvSpPr>
        <p:spPr>
          <a:xfrm>
            <a:off x="3275083" y="2916202"/>
            <a:ext cx="5205370" cy="1015663"/>
          </a:xfrm>
          <a:prstGeom prst="rect">
            <a:avLst/>
          </a:prstGeom>
          <a:noFill/>
        </p:spPr>
        <p:txBody>
          <a:bodyPr wrap="square" rtlCol="0">
            <a:spAutoFit/>
          </a:bodyPr>
          <a:lstStyle/>
          <a:p>
            <a:pPr>
              <a:buClr>
                <a:schemeClr val="accent2">
                  <a:lumMod val="10000"/>
                  <a:lumOff val="90000"/>
                </a:schemeClr>
              </a:buClr>
              <a:buSzPct val="150000"/>
            </a:pPr>
            <a:r>
              <a:rPr lang="es-CL" sz="1800" b="1" i="1" dirty="0">
                <a:solidFill>
                  <a:schemeClr val="tx1"/>
                </a:solidFill>
                <a:latin typeface="Calibri" panose="020F0502020204030204" pitchFamily="34" charset="0"/>
                <a:cs typeface="Calibri" panose="020F0502020204030204" pitchFamily="34" charset="0"/>
              </a:rPr>
              <a:t>Renta Vitalicia inmediata con Retiro Programado</a:t>
            </a:r>
          </a:p>
          <a:p>
            <a:pPr>
              <a:buClr>
                <a:schemeClr val="accent2">
                  <a:lumMod val="10000"/>
                  <a:lumOff val="90000"/>
                </a:schemeClr>
              </a:buClr>
              <a:buSzPct val="150000"/>
            </a:pPr>
            <a:r>
              <a:rPr lang="es-CL" i="1" dirty="0">
                <a:solidFill>
                  <a:schemeClr val="tx1"/>
                </a:solidFill>
                <a:latin typeface="Calibri" panose="020F0502020204030204" pitchFamily="34" charset="0"/>
                <a:cs typeface="Calibri" panose="020F0502020204030204" pitchFamily="34" charset="0"/>
              </a:rPr>
              <a:t>Recibe simultáneamente dos pensiones, tanto de la AFP como de la Compañía de Seguros.</a:t>
            </a:r>
          </a:p>
          <a:p>
            <a:pPr>
              <a:buClr>
                <a:schemeClr val="accent2">
                  <a:lumMod val="10000"/>
                  <a:lumOff val="90000"/>
                </a:schemeClr>
              </a:buClr>
              <a:buSzPct val="150000"/>
            </a:pPr>
            <a:r>
              <a:rPr lang="es-CL" i="1" dirty="0">
                <a:solidFill>
                  <a:schemeClr val="tx1"/>
                </a:solidFill>
                <a:latin typeface="Calibri" panose="020F0502020204030204" pitchFamily="34" charset="0"/>
                <a:cs typeface="Calibri" panose="020F0502020204030204" pitchFamily="34" charset="0"/>
              </a:rPr>
              <a:t>Una vez agotado el Retiro Programado recibe solo una pensión.</a:t>
            </a:r>
          </a:p>
        </p:txBody>
      </p:sp>
      <p:pic>
        <p:nvPicPr>
          <p:cNvPr id="11" name="Imagen 10">
            <a:extLst>
              <a:ext uri="{FF2B5EF4-FFF2-40B4-BE49-F238E27FC236}">
                <a16:creationId xmlns:a16="http://schemas.microsoft.com/office/drawing/2014/main" id="{1627DB92-0587-9772-7C0E-72EAF93292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2625" y="2916202"/>
            <a:ext cx="2418141" cy="1170275"/>
          </a:xfrm>
          <a:prstGeom prst="rect">
            <a:avLst/>
          </a:prstGeom>
        </p:spPr>
      </p:pic>
      <p:pic>
        <p:nvPicPr>
          <p:cNvPr id="12" name="Imagen 11">
            <a:extLst>
              <a:ext uri="{FF2B5EF4-FFF2-40B4-BE49-F238E27FC236}">
                <a16:creationId xmlns:a16="http://schemas.microsoft.com/office/drawing/2014/main" id="{473AE085-9154-97EB-636D-793D3DBCFC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2626" y="1115183"/>
            <a:ext cx="2495550" cy="1100476"/>
          </a:xfrm>
          <a:prstGeom prst="rect">
            <a:avLst/>
          </a:prstGeom>
        </p:spPr>
      </p:pic>
    </p:spTree>
    <p:extLst>
      <p:ext uri="{BB962C8B-B14F-4D97-AF65-F5344CB8AC3E}">
        <p14:creationId xmlns:p14="http://schemas.microsoft.com/office/powerpoint/2010/main" val="3474078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CE83B06-7B45-84C8-C56F-CFC8B6998774}"/>
              </a:ext>
            </a:extLst>
          </p:cNvPr>
          <p:cNvSpPr txBox="1"/>
          <p:nvPr/>
        </p:nvSpPr>
        <p:spPr>
          <a:xfrm>
            <a:off x="153735" y="177106"/>
            <a:ext cx="8723929" cy="461665"/>
          </a:xfrm>
          <a:prstGeom prst="rect">
            <a:avLst/>
          </a:prstGeom>
          <a:noFill/>
        </p:spPr>
        <p:txBody>
          <a:bodyPr wrap="square" rtlCol="0">
            <a:spAutoFit/>
          </a:bodyPr>
          <a:lstStyle/>
          <a:p>
            <a:r>
              <a:rPr lang="es-CL" sz="2400" b="1" i="1" dirty="0">
                <a:solidFill>
                  <a:schemeClr val="bg1"/>
                </a:solidFill>
                <a:latin typeface="Calibri" panose="020F0502020204030204" pitchFamily="34" charset="0"/>
                <a:cs typeface="Calibri" panose="020F0502020204030204" pitchFamily="34" charset="0"/>
              </a:rPr>
              <a:t>Excedente de Libre Disposición</a:t>
            </a:r>
          </a:p>
        </p:txBody>
      </p:sp>
      <p:sp>
        <p:nvSpPr>
          <p:cNvPr id="3" name="CuadroTexto 2">
            <a:extLst>
              <a:ext uri="{FF2B5EF4-FFF2-40B4-BE49-F238E27FC236}">
                <a16:creationId xmlns:a16="http://schemas.microsoft.com/office/drawing/2014/main" id="{805B0B5F-C6DA-3AB2-DC2C-320E026BE456}"/>
              </a:ext>
            </a:extLst>
          </p:cNvPr>
          <p:cNvSpPr txBox="1"/>
          <p:nvPr/>
        </p:nvSpPr>
        <p:spPr>
          <a:xfrm>
            <a:off x="198722" y="1086091"/>
            <a:ext cx="2927534" cy="2308324"/>
          </a:xfrm>
          <a:prstGeom prst="rect">
            <a:avLst/>
          </a:prstGeom>
          <a:noFill/>
        </p:spPr>
        <p:txBody>
          <a:bodyPr wrap="square" rtlCol="0">
            <a:spAutoFit/>
          </a:bodyPr>
          <a:lstStyle/>
          <a:p>
            <a:r>
              <a:rPr lang="es-CL" sz="1200" i="1" dirty="0">
                <a:solidFill>
                  <a:schemeClr val="bg1"/>
                </a:solidFill>
                <a:latin typeface="Calibri" panose="020F0502020204030204" pitchFamily="34" charset="0"/>
                <a:cs typeface="Calibri" panose="020F0502020204030204" pitchFamily="34" charset="0"/>
              </a:rPr>
              <a:t>El </a:t>
            </a:r>
            <a:r>
              <a:rPr lang="es-CL" sz="1200" b="1" i="1" dirty="0">
                <a:solidFill>
                  <a:srgbClr val="FFC000"/>
                </a:solidFill>
                <a:latin typeface="Calibri" panose="020F0502020204030204" pitchFamily="34" charset="0"/>
                <a:cs typeface="Calibri" panose="020F0502020204030204" pitchFamily="34" charset="0"/>
              </a:rPr>
              <a:t>Excedente de Libre Disposición </a:t>
            </a:r>
            <a:r>
              <a:rPr lang="es-CL" sz="1200" i="1" dirty="0">
                <a:solidFill>
                  <a:schemeClr val="bg1"/>
                </a:solidFill>
                <a:latin typeface="Calibri" panose="020F0502020204030204" pitchFamily="34" charset="0"/>
                <a:cs typeface="Calibri" panose="020F0502020204030204" pitchFamily="34" charset="0"/>
              </a:rPr>
              <a:t>son Fondos remanentes en la cuenta de capitalización individual, luego de efectuado el cálculo del monto necesario para la obtención de pensión y descontado del saldo acumulado, el cual, como su nombre lo indica, queda a disposición del afiliado para los usos que estime conveniente, si es que así lo desea.</a:t>
            </a:r>
          </a:p>
          <a:p>
            <a:endParaRPr lang="es-CL" sz="1200" i="1" dirty="0">
              <a:solidFill>
                <a:schemeClr val="bg1"/>
              </a:solidFill>
              <a:latin typeface="Calibri" panose="020F0502020204030204" pitchFamily="34" charset="0"/>
              <a:cs typeface="Calibri" panose="020F0502020204030204" pitchFamily="34" charset="0"/>
            </a:endParaRPr>
          </a:p>
          <a:p>
            <a:r>
              <a:rPr lang="es-CL" sz="1200" b="1" i="1" dirty="0">
                <a:solidFill>
                  <a:srgbClr val="FFC000"/>
                </a:solidFill>
                <a:latin typeface="Calibri" panose="020F0502020204030204" pitchFamily="34" charset="0"/>
                <a:cs typeface="Calibri" panose="020F0502020204030204" pitchFamily="34" charset="0"/>
              </a:rPr>
              <a:t>Beneficios v/s Reparos</a:t>
            </a:r>
          </a:p>
          <a:p>
            <a:r>
              <a:rPr lang="es-CL" sz="1200" i="1" dirty="0">
                <a:solidFill>
                  <a:schemeClr val="bg1"/>
                </a:solidFill>
                <a:latin typeface="Calibri" panose="020F0502020204030204" pitchFamily="34" charset="0"/>
                <a:cs typeface="Calibri" panose="020F0502020204030204" pitchFamily="34" charset="0"/>
              </a:rPr>
              <a:t>(decisión)</a:t>
            </a:r>
          </a:p>
        </p:txBody>
      </p:sp>
      <p:cxnSp>
        <p:nvCxnSpPr>
          <p:cNvPr id="4" name="Conector recto 3">
            <a:extLst>
              <a:ext uri="{FF2B5EF4-FFF2-40B4-BE49-F238E27FC236}">
                <a16:creationId xmlns:a16="http://schemas.microsoft.com/office/drawing/2014/main" id="{3F8B1899-2C7C-45C3-B51C-606DA48B80CB}"/>
              </a:ext>
            </a:extLst>
          </p:cNvPr>
          <p:cNvCxnSpPr>
            <a:cxnSpLocks/>
          </p:cNvCxnSpPr>
          <p:nvPr/>
        </p:nvCxnSpPr>
        <p:spPr>
          <a:xfrm>
            <a:off x="3430328" y="1119976"/>
            <a:ext cx="0" cy="312595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CuadroTexto 1">
            <a:extLst>
              <a:ext uri="{FF2B5EF4-FFF2-40B4-BE49-F238E27FC236}">
                <a16:creationId xmlns:a16="http://schemas.microsoft.com/office/drawing/2014/main" id="{F7C37A08-E291-02E5-30C5-81DD5D81FC5C}"/>
              </a:ext>
            </a:extLst>
          </p:cNvPr>
          <p:cNvSpPr txBox="1"/>
          <p:nvPr/>
        </p:nvSpPr>
        <p:spPr>
          <a:xfrm>
            <a:off x="3581192" y="1086091"/>
            <a:ext cx="5296467" cy="276999"/>
          </a:xfrm>
          <a:prstGeom prst="rect">
            <a:avLst/>
          </a:prstGeom>
          <a:noFill/>
        </p:spPr>
        <p:txBody>
          <a:bodyPr wrap="square" rtlCol="0">
            <a:spAutoFit/>
          </a:bodyPr>
          <a:lstStyle/>
          <a:p>
            <a:r>
              <a:rPr lang="es-CL" sz="1200" b="1" i="1" dirty="0">
                <a:solidFill>
                  <a:srgbClr val="FFC000"/>
                </a:solidFill>
                <a:latin typeface="Calibri" panose="020F0502020204030204" pitchFamily="34" charset="0"/>
                <a:cs typeface="Calibri" panose="020F0502020204030204" pitchFamily="34" charset="0"/>
              </a:rPr>
              <a:t>Requisitos para Excedente de Libre Disposición</a:t>
            </a:r>
            <a:endParaRPr lang="es-CL" sz="1200" i="1" dirty="0">
              <a:solidFill>
                <a:schemeClr val="bg1"/>
              </a:solidFill>
              <a:latin typeface="Calibri" panose="020F0502020204030204" pitchFamily="34" charset="0"/>
              <a:cs typeface="Calibri" panose="020F0502020204030204" pitchFamily="34" charset="0"/>
            </a:endParaRPr>
          </a:p>
        </p:txBody>
      </p:sp>
      <p:sp>
        <p:nvSpPr>
          <p:cNvPr id="10" name="Rectángulo 9" descr="Diploma">
            <a:extLst>
              <a:ext uri="{FF2B5EF4-FFF2-40B4-BE49-F238E27FC236}">
                <a16:creationId xmlns:a16="http://schemas.microsoft.com/office/drawing/2014/main" id="{1F25320E-7115-806F-73D3-1FF530C105E0}"/>
              </a:ext>
            </a:extLst>
          </p:cNvPr>
          <p:cNvSpPr/>
          <p:nvPr/>
        </p:nvSpPr>
        <p:spPr>
          <a:xfrm>
            <a:off x="3803759" y="1511694"/>
            <a:ext cx="577284" cy="577284"/>
          </a:xfrm>
          <a:prstGeom prst="rect">
            <a:avLst/>
          </a:pr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s-CL" dirty="0"/>
          </a:p>
        </p:txBody>
      </p:sp>
      <p:sp>
        <p:nvSpPr>
          <p:cNvPr id="11" name="CuadroTexto 10">
            <a:extLst>
              <a:ext uri="{FF2B5EF4-FFF2-40B4-BE49-F238E27FC236}">
                <a16:creationId xmlns:a16="http://schemas.microsoft.com/office/drawing/2014/main" id="{2C75C0BC-E31F-11B1-BF19-071136FC1277}"/>
              </a:ext>
            </a:extLst>
          </p:cNvPr>
          <p:cNvSpPr txBox="1"/>
          <p:nvPr/>
        </p:nvSpPr>
        <p:spPr>
          <a:xfrm>
            <a:off x="4381026" y="1667451"/>
            <a:ext cx="4369249" cy="276999"/>
          </a:xfrm>
          <a:prstGeom prst="rect">
            <a:avLst/>
          </a:prstGeom>
          <a:noFill/>
        </p:spPr>
        <p:txBody>
          <a:bodyPr wrap="square" rtlCol="0">
            <a:spAutoFit/>
          </a:bodyPr>
          <a:lstStyle/>
          <a:p>
            <a:r>
              <a:rPr lang="es-CL" sz="1200" i="1" dirty="0">
                <a:solidFill>
                  <a:schemeClr val="bg1"/>
                </a:solidFill>
                <a:latin typeface="Calibri" panose="020F0502020204030204" pitchFamily="34" charset="0"/>
                <a:cs typeface="Calibri" panose="020F0502020204030204" pitchFamily="34" charset="0"/>
              </a:rPr>
              <a:t>Tener 10 años de afiliación en cualquier sistema previsional.</a:t>
            </a:r>
          </a:p>
        </p:txBody>
      </p:sp>
      <p:sp>
        <p:nvSpPr>
          <p:cNvPr id="13" name="CuadroTexto 12">
            <a:extLst>
              <a:ext uri="{FF2B5EF4-FFF2-40B4-BE49-F238E27FC236}">
                <a16:creationId xmlns:a16="http://schemas.microsoft.com/office/drawing/2014/main" id="{BBE5F126-5462-B33A-4975-1096D86987DB}"/>
              </a:ext>
            </a:extLst>
          </p:cNvPr>
          <p:cNvSpPr txBox="1"/>
          <p:nvPr/>
        </p:nvSpPr>
        <p:spPr>
          <a:xfrm>
            <a:off x="4381050" y="2110085"/>
            <a:ext cx="4369225" cy="461665"/>
          </a:xfrm>
          <a:prstGeom prst="rect">
            <a:avLst/>
          </a:prstGeom>
          <a:noFill/>
        </p:spPr>
        <p:txBody>
          <a:bodyPr wrap="square" rtlCol="0">
            <a:spAutoFit/>
          </a:bodyPr>
          <a:lstStyle/>
          <a:p>
            <a:r>
              <a:rPr lang="es-CL" sz="1200" i="1" dirty="0">
                <a:solidFill>
                  <a:schemeClr val="bg1"/>
                </a:solidFill>
                <a:latin typeface="Calibri" panose="020F0502020204030204" pitchFamily="34" charset="0"/>
                <a:cs typeface="Calibri" panose="020F0502020204030204" pitchFamily="34" charset="0"/>
              </a:rPr>
              <a:t>Financiar una pensión superior a 12 Unidades de Fomento (UF).</a:t>
            </a:r>
          </a:p>
          <a:p>
            <a:r>
              <a:rPr lang="es-CL" sz="1200" i="1" dirty="0">
                <a:solidFill>
                  <a:schemeClr val="bg1"/>
                </a:solidFill>
                <a:latin typeface="Calibri" panose="020F0502020204030204" pitchFamily="34" charset="0"/>
                <a:cs typeface="Calibri" panose="020F0502020204030204" pitchFamily="34" charset="0"/>
              </a:rPr>
              <a:t>(aprox. $470.000)</a:t>
            </a:r>
          </a:p>
        </p:txBody>
      </p:sp>
      <p:sp>
        <p:nvSpPr>
          <p:cNvPr id="14" name="Rectángulo 13" descr="Euro">
            <a:extLst>
              <a:ext uri="{FF2B5EF4-FFF2-40B4-BE49-F238E27FC236}">
                <a16:creationId xmlns:a16="http://schemas.microsoft.com/office/drawing/2014/main" id="{C4DAA82C-E862-F568-2BAB-E0469271CBC3}"/>
              </a:ext>
            </a:extLst>
          </p:cNvPr>
          <p:cNvSpPr/>
          <p:nvPr/>
        </p:nvSpPr>
        <p:spPr>
          <a:xfrm>
            <a:off x="3803759" y="2092357"/>
            <a:ext cx="507932" cy="507932"/>
          </a:xfrm>
          <a:prstGeom prst="rect">
            <a:avLst/>
          </a:pr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s-CL"/>
          </a:p>
        </p:txBody>
      </p:sp>
      <p:sp>
        <p:nvSpPr>
          <p:cNvPr id="15" name="Rectángulo 14" descr="Dólar">
            <a:extLst>
              <a:ext uri="{FF2B5EF4-FFF2-40B4-BE49-F238E27FC236}">
                <a16:creationId xmlns:a16="http://schemas.microsoft.com/office/drawing/2014/main" id="{41E3FE4D-88EF-1D93-8DF0-602F5FBE68E5}"/>
              </a:ext>
            </a:extLst>
          </p:cNvPr>
          <p:cNvSpPr/>
          <p:nvPr/>
        </p:nvSpPr>
        <p:spPr>
          <a:xfrm>
            <a:off x="3815993" y="2683593"/>
            <a:ext cx="521968" cy="521968"/>
          </a:xfrm>
          <a:prstGeom prst="rect">
            <a:avLst/>
          </a:pr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s-CL"/>
          </a:p>
        </p:txBody>
      </p:sp>
      <p:sp>
        <p:nvSpPr>
          <p:cNvPr id="16" name="CuadroTexto 15">
            <a:extLst>
              <a:ext uri="{FF2B5EF4-FFF2-40B4-BE49-F238E27FC236}">
                <a16:creationId xmlns:a16="http://schemas.microsoft.com/office/drawing/2014/main" id="{E6A812A3-2EAF-1ED2-8BF3-185B7C99208C}"/>
              </a:ext>
            </a:extLst>
          </p:cNvPr>
          <p:cNvSpPr txBox="1"/>
          <p:nvPr/>
        </p:nvSpPr>
        <p:spPr>
          <a:xfrm>
            <a:off x="4381050" y="2734972"/>
            <a:ext cx="4369225" cy="461665"/>
          </a:xfrm>
          <a:prstGeom prst="rect">
            <a:avLst/>
          </a:prstGeom>
          <a:noFill/>
        </p:spPr>
        <p:txBody>
          <a:bodyPr wrap="square" rtlCol="0">
            <a:spAutoFit/>
          </a:bodyPr>
          <a:lstStyle/>
          <a:p>
            <a:r>
              <a:rPr lang="es-CL" sz="1200" i="1" dirty="0">
                <a:solidFill>
                  <a:schemeClr val="bg1"/>
                </a:solidFill>
                <a:latin typeface="Calibri" panose="020F0502020204030204" pitchFamily="34" charset="0"/>
                <a:cs typeface="Calibri" panose="020F0502020204030204" pitchFamily="34" charset="0"/>
              </a:rPr>
              <a:t>Financiar una pensión mayor o igual al 70% del promedio de las remuneraciones de los últimos 10 años.</a:t>
            </a:r>
          </a:p>
        </p:txBody>
      </p:sp>
      <p:sp>
        <p:nvSpPr>
          <p:cNvPr id="18" name="CuadroTexto 17">
            <a:extLst>
              <a:ext uri="{FF2B5EF4-FFF2-40B4-BE49-F238E27FC236}">
                <a16:creationId xmlns:a16="http://schemas.microsoft.com/office/drawing/2014/main" id="{EEDED36D-E720-493E-9C3F-B08ECAFE14E0}"/>
              </a:ext>
            </a:extLst>
          </p:cNvPr>
          <p:cNvSpPr txBox="1"/>
          <p:nvPr/>
        </p:nvSpPr>
        <p:spPr>
          <a:xfrm>
            <a:off x="4381050" y="3432680"/>
            <a:ext cx="4369225" cy="276999"/>
          </a:xfrm>
          <a:prstGeom prst="rect">
            <a:avLst/>
          </a:prstGeom>
          <a:noFill/>
        </p:spPr>
        <p:txBody>
          <a:bodyPr wrap="square" rtlCol="0">
            <a:spAutoFit/>
          </a:bodyPr>
          <a:lstStyle/>
          <a:p>
            <a:r>
              <a:rPr lang="es-CL" sz="1200" i="1" dirty="0">
                <a:solidFill>
                  <a:schemeClr val="bg1"/>
                </a:solidFill>
                <a:latin typeface="Calibri" panose="020F0502020204030204" pitchFamily="34" charset="0"/>
                <a:cs typeface="Calibri" panose="020F0502020204030204" pitchFamily="34" charset="0"/>
              </a:rPr>
              <a:t>Se puede solicitar el cálculo en AFP o en Cía. de Seguro</a:t>
            </a:r>
          </a:p>
        </p:txBody>
      </p:sp>
      <p:sp>
        <p:nvSpPr>
          <p:cNvPr id="19" name="Rectángulo 18" descr="Calculadora">
            <a:extLst>
              <a:ext uri="{FF2B5EF4-FFF2-40B4-BE49-F238E27FC236}">
                <a16:creationId xmlns:a16="http://schemas.microsoft.com/office/drawing/2014/main" id="{5FDD1154-69C2-8D76-5FCD-44C6D1CC2BA0}"/>
              </a:ext>
            </a:extLst>
          </p:cNvPr>
          <p:cNvSpPr/>
          <p:nvPr/>
        </p:nvSpPr>
        <p:spPr>
          <a:xfrm>
            <a:off x="3831416" y="3310196"/>
            <a:ext cx="521969" cy="521969"/>
          </a:xfrm>
          <a:prstGeom prst="rect">
            <a:avLst/>
          </a:pr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s-CL"/>
          </a:p>
        </p:txBody>
      </p:sp>
    </p:spTree>
    <p:extLst>
      <p:ext uri="{BB962C8B-B14F-4D97-AF65-F5344CB8AC3E}">
        <p14:creationId xmlns:p14="http://schemas.microsoft.com/office/powerpoint/2010/main" val="2088769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2" name="Rectángulo 1">
            <a:extLst>
              <a:ext uri="{FF2B5EF4-FFF2-40B4-BE49-F238E27FC236}">
                <a16:creationId xmlns:a16="http://schemas.microsoft.com/office/drawing/2014/main" id="{BDC68EA3-D30E-0FDC-C7B8-D5CD37D24D80}"/>
              </a:ext>
            </a:extLst>
          </p:cNvPr>
          <p:cNvSpPr/>
          <p:nvPr/>
        </p:nvSpPr>
        <p:spPr>
          <a:xfrm>
            <a:off x="0" y="1782418"/>
            <a:ext cx="3217588" cy="1783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Google Shape;585;p43">
            <a:extLst>
              <a:ext uri="{FF2B5EF4-FFF2-40B4-BE49-F238E27FC236}">
                <a16:creationId xmlns:a16="http://schemas.microsoft.com/office/drawing/2014/main" id="{0CCA5BC2-5962-203E-4ABB-CBC57F16AE2B}"/>
              </a:ext>
            </a:extLst>
          </p:cNvPr>
          <p:cNvSpPr txBox="1">
            <a:spLocks/>
          </p:cNvSpPr>
          <p:nvPr/>
        </p:nvSpPr>
        <p:spPr>
          <a:xfrm>
            <a:off x="191964" y="1897740"/>
            <a:ext cx="2881245" cy="154387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200"/>
              <a:buFont typeface="Poppins"/>
              <a:buNone/>
              <a:defRPr sz="4400" b="1" i="0" u="none" strike="noStrike" cap="none">
                <a:solidFill>
                  <a:schemeClr val="bg1"/>
                </a:solidFill>
                <a:latin typeface="Poppins"/>
                <a:ea typeface="Poppins"/>
                <a:cs typeface="Poppins"/>
                <a:sym typeface="Poppins"/>
              </a:defRPr>
            </a:lvl1pPr>
            <a:lvl2pPr marR="0" lvl="1"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9pPr>
          </a:lstStyle>
          <a:p>
            <a:r>
              <a:rPr lang="en-US" dirty="0">
                <a:solidFill>
                  <a:schemeClr val="tx1"/>
                </a:solidFill>
                <a:latin typeface="Calibri" panose="020F0502020204030204" pitchFamily="34" charset="0"/>
                <a:cs typeface="Calibri" panose="020F0502020204030204" pitchFamily="34" charset="0"/>
              </a:rPr>
              <a:t>¡</a:t>
            </a:r>
            <a:r>
              <a:rPr lang="en-US" dirty="0" err="1">
                <a:solidFill>
                  <a:schemeClr val="tx1"/>
                </a:solidFill>
                <a:latin typeface="Calibri" panose="020F0502020204030204" pitchFamily="34" charset="0"/>
                <a:cs typeface="Calibri" panose="020F0502020204030204" pitchFamily="34" charset="0"/>
              </a:rPr>
              <a:t>Muchas</a:t>
            </a:r>
            <a:r>
              <a:rPr lang="en-US" dirty="0">
                <a:solidFill>
                  <a:schemeClr val="tx1"/>
                </a:solidFill>
                <a:latin typeface="Calibri" panose="020F0502020204030204" pitchFamily="34" charset="0"/>
                <a:cs typeface="Calibri" panose="020F0502020204030204" pitchFamily="34" charset="0"/>
              </a:rPr>
              <a:t> gracias!</a:t>
            </a:r>
          </a:p>
        </p:txBody>
      </p:sp>
      <p:sp>
        <p:nvSpPr>
          <p:cNvPr id="4" name="Google Shape;585;p43">
            <a:extLst>
              <a:ext uri="{FF2B5EF4-FFF2-40B4-BE49-F238E27FC236}">
                <a16:creationId xmlns:a16="http://schemas.microsoft.com/office/drawing/2014/main" id="{D1C35306-3E5C-EA95-8C9C-D4107085DD9F}"/>
              </a:ext>
            </a:extLst>
          </p:cNvPr>
          <p:cNvSpPr txBox="1">
            <a:spLocks/>
          </p:cNvSpPr>
          <p:nvPr/>
        </p:nvSpPr>
        <p:spPr>
          <a:xfrm>
            <a:off x="191964" y="3912944"/>
            <a:ext cx="2608982" cy="96583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200"/>
              <a:buFont typeface="Poppins"/>
              <a:buNone/>
              <a:defRPr sz="4400" b="1" i="0" u="none" strike="noStrike" cap="none">
                <a:solidFill>
                  <a:schemeClr val="bg1"/>
                </a:solidFill>
                <a:latin typeface="Poppins"/>
                <a:ea typeface="Poppins"/>
                <a:cs typeface="Poppins"/>
                <a:sym typeface="Poppins"/>
              </a:defRPr>
            </a:lvl1pPr>
            <a:lvl2pPr marR="0" lvl="1"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9pPr>
          </a:lstStyle>
          <a:p>
            <a:r>
              <a:rPr lang="en-US" sz="1000" b="0" dirty="0">
                <a:latin typeface="Calibri Light" panose="020F0302020204030204" pitchFamily="34" charset="0"/>
                <a:cs typeface="Calibri Light" panose="020F0302020204030204" pitchFamily="34" charset="0"/>
              </a:rPr>
              <a:t>César Arellano </a:t>
            </a:r>
            <a:r>
              <a:rPr lang="en-US" sz="1000" b="0" dirty="0" err="1">
                <a:latin typeface="Calibri Light" panose="020F0302020204030204" pitchFamily="34" charset="0"/>
                <a:cs typeface="Calibri Light" panose="020F0302020204030204" pitchFamily="34" charset="0"/>
              </a:rPr>
              <a:t>Vivanco</a:t>
            </a:r>
            <a:endParaRPr lang="en-US" sz="1000" b="0" dirty="0">
              <a:latin typeface="Calibri Light" panose="020F0302020204030204" pitchFamily="34" charset="0"/>
              <a:cs typeface="Calibri Light" panose="020F0302020204030204" pitchFamily="34" charset="0"/>
            </a:endParaRPr>
          </a:p>
          <a:p>
            <a:r>
              <a:rPr lang="en-US" sz="1000" b="0" dirty="0">
                <a:latin typeface="Calibri Light" panose="020F0302020204030204" pitchFamily="34" charset="0"/>
                <a:cs typeface="Calibri Light" panose="020F0302020204030204" pitchFamily="34" charset="0"/>
              </a:rPr>
              <a:t>Instituto de </a:t>
            </a:r>
            <a:r>
              <a:rPr lang="en-US" sz="1000" b="0" dirty="0" err="1">
                <a:latin typeface="Calibri Light" panose="020F0302020204030204" pitchFamily="34" charset="0"/>
                <a:cs typeface="Calibri Light" panose="020F0302020204030204" pitchFamily="34" charset="0"/>
              </a:rPr>
              <a:t>Previsión</a:t>
            </a:r>
            <a:r>
              <a:rPr lang="en-US" sz="1000" b="0" dirty="0">
                <a:latin typeface="Calibri Light" panose="020F0302020204030204" pitchFamily="34" charset="0"/>
                <a:cs typeface="Calibri Light" panose="020F0302020204030204" pitchFamily="34" charset="0"/>
              </a:rPr>
              <a:t> Social</a:t>
            </a:r>
          </a:p>
          <a:p>
            <a:r>
              <a:rPr lang="en-US" sz="1000" b="0" dirty="0" err="1">
                <a:latin typeface="Calibri Light" panose="020F0302020204030204" pitchFamily="34" charset="0"/>
                <a:cs typeface="Calibri Light" panose="020F0302020204030204" pitchFamily="34" charset="0"/>
              </a:rPr>
              <a:t>Dirección</a:t>
            </a:r>
            <a:r>
              <a:rPr lang="en-US" sz="1000" b="0" dirty="0">
                <a:latin typeface="Calibri Light" panose="020F0302020204030204" pitchFamily="34" charset="0"/>
                <a:cs typeface="Calibri Light" panose="020F0302020204030204" pitchFamily="34" charset="0"/>
              </a:rPr>
              <a:t> Regional de Los Ríos</a:t>
            </a:r>
          </a:p>
        </p:txBody>
      </p:sp>
      <p:grpSp>
        <p:nvGrpSpPr>
          <p:cNvPr id="5" name="Grupo 4">
            <a:extLst>
              <a:ext uri="{FF2B5EF4-FFF2-40B4-BE49-F238E27FC236}">
                <a16:creationId xmlns:a16="http://schemas.microsoft.com/office/drawing/2014/main" id="{D091DE5A-F748-DF50-00D4-A887B54E6965}"/>
              </a:ext>
            </a:extLst>
          </p:cNvPr>
          <p:cNvGrpSpPr/>
          <p:nvPr/>
        </p:nvGrpSpPr>
        <p:grpSpPr>
          <a:xfrm>
            <a:off x="271450" y="4179678"/>
            <a:ext cx="2059176" cy="47765"/>
            <a:chOff x="332842" y="4146550"/>
            <a:chExt cx="3304674" cy="46666"/>
          </a:xfrm>
        </p:grpSpPr>
        <p:sp>
          <p:nvSpPr>
            <p:cNvPr id="6" name="Google Shape;18;p2">
              <a:extLst>
                <a:ext uri="{FF2B5EF4-FFF2-40B4-BE49-F238E27FC236}">
                  <a16:creationId xmlns:a16="http://schemas.microsoft.com/office/drawing/2014/main" id="{91CA93EC-D79F-74BF-F9AB-3E905575BA1E}"/>
                </a:ext>
              </a:extLst>
            </p:cNvPr>
            <p:cNvSpPr/>
            <p:nvPr/>
          </p:nvSpPr>
          <p:spPr>
            <a:xfrm>
              <a:off x="332842" y="4146550"/>
              <a:ext cx="1493816" cy="45719"/>
            </a:xfrm>
            <a:prstGeom prst="rect">
              <a:avLst/>
            </a:prstGeom>
            <a:solidFill>
              <a:srgbClr val="1069B4"/>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sz="500"/>
            </a:p>
          </p:txBody>
        </p:sp>
        <p:sp>
          <p:nvSpPr>
            <p:cNvPr id="8" name="Google Shape;19;p2">
              <a:extLst>
                <a:ext uri="{FF2B5EF4-FFF2-40B4-BE49-F238E27FC236}">
                  <a16:creationId xmlns:a16="http://schemas.microsoft.com/office/drawing/2014/main" id="{4D87BD12-BF72-4D2A-2540-453F6448436C}"/>
                </a:ext>
              </a:extLst>
            </p:cNvPr>
            <p:cNvSpPr/>
            <p:nvPr/>
          </p:nvSpPr>
          <p:spPr>
            <a:xfrm>
              <a:off x="1826634" y="4147497"/>
              <a:ext cx="1810882" cy="45719"/>
            </a:xfrm>
            <a:prstGeom prst="rect">
              <a:avLst/>
            </a:prstGeom>
            <a:solidFill>
              <a:srgbClr val="E22E2C"/>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sz="500"/>
            </a:p>
          </p:txBody>
        </p:sp>
      </p:grpSp>
    </p:spTree>
    <p:extLst>
      <p:ext uri="{BB962C8B-B14F-4D97-AF65-F5344CB8AC3E}">
        <p14:creationId xmlns:p14="http://schemas.microsoft.com/office/powerpoint/2010/main" val="161184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59DF27E-1266-EC4E-9857-DA347231ADDA}"/>
              </a:ext>
            </a:extLst>
          </p:cNvPr>
          <p:cNvSpPr txBox="1"/>
          <p:nvPr/>
        </p:nvSpPr>
        <p:spPr>
          <a:xfrm>
            <a:off x="188111" y="177106"/>
            <a:ext cx="4383889" cy="769441"/>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Seguridad Social</a:t>
            </a:r>
          </a:p>
          <a:p>
            <a:r>
              <a:rPr lang="es-CL" sz="2000" i="1" dirty="0">
                <a:solidFill>
                  <a:srgbClr val="001E58"/>
                </a:solidFill>
                <a:latin typeface="Calibri" panose="020F0502020204030204" pitchFamily="34" charset="0"/>
                <a:cs typeface="Calibri" panose="020F0502020204030204" pitchFamily="34" charset="0"/>
              </a:rPr>
              <a:t>Instrumento de Justicia Social</a:t>
            </a:r>
            <a:endParaRPr lang="es-CL" sz="2400" i="1" dirty="0">
              <a:solidFill>
                <a:srgbClr val="001E58"/>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87AB89F7-9E43-E634-25D9-89385946CBA2}"/>
              </a:ext>
            </a:extLst>
          </p:cNvPr>
          <p:cNvSpPr txBox="1"/>
          <p:nvPr/>
        </p:nvSpPr>
        <p:spPr>
          <a:xfrm>
            <a:off x="188111" y="1253360"/>
            <a:ext cx="8553809" cy="954107"/>
          </a:xfrm>
          <a:prstGeom prst="rect">
            <a:avLst/>
          </a:prstGeom>
          <a:noFill/>
        </p:spPr>
        <p:txBody>
          <a:bodyPr wrap="square" rtlCol="0">
            <a:spAutoFit/>
          </a:bodyPr>
          <a:lstStyle/>
          <a:p>
            <a:pPr>
              <a:buClr>
                <a:srgbClr val="94B8BE"/>
              </a:buClr>
              <a:buSzPct val="150000"/>
            </a:pPr>
            <a:r>
              <a:rPr lang="es-CL" i="1" dirty="0">
                <a:solidFill>
                  <a:schemeClr val="tx1"/>
                </a:solidFill>
                <a:latin typeface="Calibri" panose="020F0502020204030204" pitchFamily="34" charset="0"/>
                <a:cs typeface="Calibri" panose="020F0502020204030204" pitchFamily="34" charset="0"/>
              </a:rPr>
              <a:t>La Seguridad Social se establece como un instrumento de justicia social, dado que el estado debe propiciar un conjunto de acciones, leyes, políticas y medidas de protección social. A este conjunto de coberturas se le denomina Sistema Previsional, disponible para las personas que, en diferentes etapas de su vida, deban afrontar una contingencia que le impida generar ingresos. </a:t>
            </a:r>
          </a:p>
        </p:txBody>
      </p:sp>
      <p:pic>
        <p:nvPicPr>
          <p:cNvPr id="3" name="Imagen 2">
            <a:extLst>
              <a:ext uri="{FF2B5EF4-FFF2-40B4-BE49-F238E27FC236}">
                <a16:creationId xmlns:a16="http://schemas.microsoft.com/office/drawing/2014/main" id="{148C48D8-9903-6297-5AE9-D78B360312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893" y="2541113"/>
            <a:ext cx="8647964" cy="1709020"/>
          </a:xfrm>
          <a:prstGeom prst="rect">
            <a:avLst/>
          </a:prstGeom>
        </p:spPr>
      </p:pic>
      <p:sp>
        <p:nvSpPr>
          <p:cNvPr id="5" name="Flecha derecha 4">
            <a:extLst>
              <a:ext uri="{FF2B5EF4-FFF2-40B4-BE49-F238E27FC236}">
                <a16:creationId xmlns:a16="http://schemas.microsoft.com/office/drawing/2014/main" id="{C8C24E37-3E5D-CBD6-9FAC-C656B46F13B6}"/>
              </a:ext>
            </a:extLst>
          </p:cNvPr>
          <p:cNvSpPr/>
          <p:nvPr/>
        </p:nvSpPr>
        <p:spPr>
          <a:xfrm>
            <a:off x="246893" y="2207467"/>
            <a:ext cx="8647964" cy="667292"/>
          </a:xfrm>
          <a:prstGeom prst="rightArrow">
            <a:avLst>
              <a:gd name="adj1" fmla="val 50000"/>
              <a:gd name="adj2" fmla="val 40727"/>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39702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E46C205-FF25-6F8D-4359-047AA6A99292}"/>
              </a:ext>
            </a:extLst>
          </p:cNvPr>
          <p:cNvSpPr txBox="1"/>
          <p:nvPr/>
        </p:nvSpPr>
        <p:spPr>
          <a:xfrm>
            <a:off x="188111" y="1410835"/>
            <a:ext cx="4383889" cy="954107"/>
          </a:xfrm>
          <a:prstGeom prst="rect">
            <a:avLst/>
          </a:prstGeom>
          <a:noFill/>
        </p:spPr>
        <p:txBody>
          <a:bodyPr wrap="square" rtlCol="0">
            <a:spAutoFit/>
          </a:bodyPr>
          <a:lstStyle/>
          <a:p>
            <a:pPr>
              <a:buClr>
                <a:srgbClr val="94B8BE"/>
              </a:buClr>
              <a:buSzPct val="150000"/>
            </a:pPr>
            <a:r>
              <a:rPr lang="es-CL" i="1" dirty="0">
                <a:solidFill>
                  <a:schemeClr val="tx1"/>
                </a:solidFill>
                <a:latin typeface="Calibri" panose="020F0502020204030204" pitchFamily="34" charset="0"/>
                <a:cs typeface="Calibri" panose="020F0502020204030204" pitchFamily="34" charset="0"/>
              </a:rPr>
              <a:t>En este sentido lo que se pretende es anticipar o “pre-ver”  el futuro.</a:t>
            </a:r>
          </a:p>
          <a:p>
            <a:pPr>
              <a:buClr>
                <a:srgbClr val="94B8BE"/>
              </a:buClr>
              <a:buSzPct val="150000"/>
            </a:pPr>
            <a:r>
              <a:rPr lang="es-CL" i="1" dirty="0">
                <a:solidFill>
                  <a:schemeClr val="tx1"/>
                </a:solidFill>
                <a:latin typeface="Calibri" panose="020F0502020204030204" pitchFamily="34" charset="0"/>
                <a:cs typeface="Calibri" panose="020F0502020204030204" pitchFamily="34" charset="0"/>
              </a:rPr>
              <a:t>La Previsión o Sistema de Pensiones, es un componente fundamental del sistema de seguridad social. </a:t>
            </a:r>
          </a:p>
        </p:txBody>
      </p:sp>
      <p:grpSp>
        <p:nvGrpSpPr>
          <p:cNvPr id="11" name="Grupo 10">
            <a:extLst>
              <a:ext uri="{FF2B5EF4-FFF2-40B4-BE49-F238E27FC236}">
                <a16:creationId xmlns:a16="http://schemas.microsoft.com/office/drawing/2014/main" id="{ECA30C42-FF8F-4D57-40A2-7F18845FB2AC}"/>
              </a:ext>
            </a:extLst>
          </p:cNvPr>
          <p:cNvGrpSpPr/>
          <p:nvPr/>
        </p:nvGrpSpPr>
        <p:grpSpPr>
          <a:xfrm>
            <a:off x="5826721" y="1318443"/>
            <a:ext cx="2234436" cy="2506614"/>
            <a:chOff x="5826721" y="1410835"/>
            <a:chExt cx="2234436" cy="2506614"/>
          </a:xfrm>
        </p:grpSpPr>
        <p:pic>
          <p:nvPicPr>
            <p:cNvPr id="2" name="Marcador de contenido 4">
              <a:extLst>
                <a:ext uri="{FF2B5EF4-FFF2-40B4-BE49-F238E27FC236}">
                  <a16:creationId xmlns:a16="http://schemas.microsoft.com/office/drawing/2014/main" id="{D398A384-F9EA-4EE3-FDAB-DFA924293C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26721" y="3167624"/>
              <a:ext cx="2234436" cy="749825"/>
            </a:xfrm>
            <a:prstGeom prst="rect">
              <a:avLst/>
            </a:prstGeom>
          </p:spPr>
        </p:pic>
        <p:pic>
          <p:nvPicPr>
            <p:cNvPr id="5" name="Marcador de contenido 4">
              <a:extLst>
                <a:ext uri="{FF2B5EF4-FFF2-40B4-BE49-F238E27FC236}">
                  <a16:creationId xmlns:a16="http://schemas.microsoft.com/office/drawing/2014/main" id="{CC5647C9-BB27-E8C7-C1E1-CCD4EDF094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56420" y="1410835"/>
              <a:ext cx="1375038" cy="749825"/>
            </a:xfrm>
            <a:prstGeom prst="rect">
              <a:avLst/>
            </a:prstGeom>
          </p:spPr>
        </p:pic>
        <p:sp>
          <p:nvSpPr>
            <p:cNvPr id="8" name="Cruz 7">
              <a:extLst>
                <a:ext uri="{FF2B5EF4-FFF2-40B4-BE49-F238E27FC236}">
                  <a16:creationId xmlns:a16="http://schemas.microsoft.com/office/drawing/2014/main" id="{184EE2FF-6A29-937E-960A-8772A1789286}"/>
                </a:ext>
              </a:extLst>
            </p:cNvPr>
            <p:cNvSpPr/>
            <p:nvPr/>
          </p:nvSpPr>
          <p:spPr>
            <a:xfrm>
              <a:off x="6675837" y="2396039"/>
              <a:ext cx="536205" cy="536205"/>
            </a:xfrm>
            <a:prstGeom prst="plus">
              <a:avLst>
                <a:gd name="adj" fmla="val 3397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0" name="CuadroTexto 9">
            <a:extLst>
              <a:ext uri="{FF2B5EF4-FFF2-40B4-BE49-F238E27FC236}">
                <a16:creationId xmlns:a16="http://schemas.microsoft.com/office/drawing/2014/main" id="{F7D6B6DA-2B9B-C3A1-0946-AF78CC4E05B1}"/>
              </a:ext>
            </a:extLst>
          </p:cNvPr>
          <p:cNvSpPr txBox="1"/>
          <p:nvPr/>
        </p:nvSpPr>
        <p:spPr>
          <a:xfrm>
            <a:off x="188111" y="2571750"/>
            <a:ext cx="4383889" cy="1169551"/>
          </a:xfrm>
          <a:prstGeom prst="rect">
            <a:avLst/>
          </a:prstGeom>
          <a:noFill/>
        </p:spPr>
        <p:txBody>
          <a:bodyPr wrap="square" rtlCol="0">
            <a:spAutoFit/>
          </a:bodyPr>
          <a:lstStyle/>
          <a:p>
            <a:pPr>
              <a:buClr>
                <a:srgbClr val="94B8BE"/>
              </a:buClr>
              <a:buSzPct val="150000"/>
            </a:pPr>
            <a:r>
              <a:rPr lang="es-CL" i="1" dirty="0">
                <a:solidFill>
                  <a:schemeClr val="tx1"/>
                </a:solidFill>
                <a:latin typeface="Calibri" panose="020F0502020204030204" pitchFamily="34" charset="0"/>
                <a:cs typeface="Calibri" panose="020F0502020204030204" pitchFamily="34" charset="0"/>
              </a:rPr>
              <a:t>Los sistemas de pensiones están diseñados como mecanismos para prever ingresos en aquellas circunstancias en que las personas pierdan su capacidad de autogeneración de ingresos debido a alguna causa señaladas anteriormente.</a:t>
            </a:r>
          </a:p>
        </p:txBody>
      </p:sp>
      <p:sp>
        <p:nvSpPr>
          <p:cNvPr id="12" name="CuadroTexto 11">
            <a:extLst>
              <a:ext uri="{FF2B5EF4-FFF2-40B4-BE49-F238E27FC236}">
                <a16:creationId xmlns:a16="http://schemas.microsoft.com/office/drawing/2014/main" id="{5F0B953C-A4F7-E82C-5CAB-EC42AD39674F}"/>
              </a:ext>
            </a:extLst>
          </p:cNvPr>
          <p:cNvSpPr txBox="1"/>
          <p:nvPr/>
        </p:nvSpPr>
        <p:spPr>
          <a:xfrm>
            <a:off x="188111" y="177106"/>
            <a:ext cx="4383889" cy="769441"/>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Seguridad Social</a:t>
            </a:r>
          </a:p>
          <a:p>
            <a:r>
              <a:rPr lang="es-CL" sz="2000" i="1" dirty="0">
                <a:solidFill>
                  <a:srgbClr val="001E58"/>
                </a:solidFill>
                <a:latin typeface="Calibri" panose="020F0502020204030204" pitchFamily="34" charset="0"/>
                <a:cs typeface="Calibri" panose="020F0502020204030204" pitchFamily="34" charset="0"/>
              </a:rPr>
              <a:t>Instrumento de Justicia Social</a:t>
            </a:r>
            <a:endParaRPr lang="es-CL" sz="2400" i="1" dirty="0">
              <a:solidFill>
                <a:srgbClr val="001E5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236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CE83B06-7B45-84C8-C56F-CFC8B6998774}"/>
              </a:ext>
            </a:extLst>
          </p:cNvPr>
          <p:cNvSpPr txBox="1"/>
          <p:nvPr/>
        </p:nvSpPr>
        <p:spPr>
          <a:xfrm>
            <a:off x="243053" y="177106"/>
            <a:ext cx="1672833" cy="461665"/>
          </a:xfrm>
          <a:prstGeom prst="rect">
            <a:avLst/>
          </a:prstGeom>
          <a:noFill/>
        </p:spPr>
        <p:txBody>
          <a:bodyPr wrap="square" rtlCol="0">
            <a:spAutoFit/>
          </a:bodyPr>
          <a:lstStyle/>
          <a:p>
            <a:r>
              <a:rPr lang="es-CL" sz="2400" b="1" i="1" dirty="0">
                <a:solidFill>
                  <a:schemeClr val="bg1"/>
                </a:solidFill>
                <a:latin typeface="Calibri" panose="020F0502020204030204" pitchFamily="34" charset="0"/>
                <a:cs typeface="Calibri" panose="020F0502020204030204" pitchFamily="34" charset="0"/>
              </a:rPr>
              <a:t>Riesgos</a:t>
            </a:r>
          </a:p>
        </p:txBody>
      </p:sp>
      <p:sp>
        <p:nvSpPr>
          <p:cNvPr id="12" name="Rectángulo 11">
            <a:extLst>
              <a:ext uri="{FF2B5EF4-FFF2-40B4-BE49-F238E27FC236}">
                <a16:creationId xmlns:a16="http://schemas.microsoft.com/office/drawing/2014/main" id="{64BB5E1E-E22D-F6E1-565E-C3774C2BD550}"/>
              </a:ext>
            </a:extLst>
          </p:cNvPr>
          <p:cNvSpPr/>
          <p:nvPr/>
        </p:nvSpPr>
        <p:spPr>
          <a:xfrm>
            <a:off x="250825" y="1637532"/>
            <a:ext cx="2100489" cy="18720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0EA0BA5E-B620-C42B-5B06-EB44EE8A0B80}"/>
              </a:ext>
            </a:extLst>
          </p:cNvPr>
          <p:cNvSpPr txBox="1"/>
          <p:nvPr/>
        </p:nvSpPr>
        <p:spPr>
          <a:xfrm>
            <a:off x="388721" y="1752055"/>
            <a:ext cx="1744879" cy="1508105"/>
          </a:xfrm>
          <a:prstGeom prst="rect">
            <a:avLst/>
          </a:prstGeom>
          <a:noFill/>
        </p:spPr>
        <p:txBody>
          <a:bodyPr wrap="square" rtlCol="0">
            <a:spAutoFit/>
          </a:bodyPr>
          <a:lstStyle/>
          <a:p>
            <a:pPr>
              <a:buClr>
                <a:schemeClr val="accent2">
                  <a:lumMod val="10000"/>
                  <a:lumOff val="90000"/>
                </a:schemeClr>
              </a:buClr>
              <a:buSzPct val="150000"/>
            </a:pPr>
            <a:r>
              <a:rPr lang="es-CL" sz="1800" b="1" i="1" dirty="0">
                <a:solidFill>
                  <a:schemeClr val="tx1"/>
                </a:solidFill>
                <a:latin typeface="Calibri" panose="020F0502020204030204" pitchFamily="34" charset="0"/>
                <a:cs typeface="Calibri" panose="020F0502020204030204" pitchFamily="34" charset="0"/>
              </a:rPr>
              <a:t>Temporales:</a:t>
            </a:r>
          </a:p>
          <a:p>
            <a:pPr>
              <a:buClr>
                <a:schemeClr val="accent2">
                  <a:lumMod val="10000"/>
                  <a:lumOff val="90000"/>
                </a:schemeClr>
              </a:buClr>
              <a:buSzPct val="150000"/>
            </a:pPr>
            <a:endParaRPr lang="es-CL" sz="1800" b="1" i="1" dirty="0">
              <a:solidFill>
                <a:schemeClr val="tx1"/>
              </a:solidFill>
              <a:latin typeface="Calibri" panose="020F0502020204030204" pitchFamily="34" charset="0"/>
              <a:cs typeface="Calibri" panose="020F0502020204030204" pitchFamily="34" charset="0"/>
            </a:endParaRPr>
          </a:p>
          <a:p>
            <a:pPr marL="285750" indent="-285750">
              <a:buClr>
                <a:schemeClr val="bg2"/>
              </a:buClr>
              <a:buSzPct val="150000"/>
              <a:buFont typeface="Courier New" panose="02070309020205020404" pitchFamily="49" charset="0"/>
              <a:buChar char="o"/>
            </a:pPr>
            <a:r>
              <a:rPr lang="es-CL" i="1" dirty="0">
                <a:solidFill>
                  <a:schemeClr val="tx1"/>
                </a:solidFill>
                <a:latin typeface="Calibri" panose="020F0502020204030204" pitchFamily="34" charset="0"/>
                <a:cs typeface="Calibri" panose="020F0502020204030204" pitchFamily="34" charset="0"/>
              </a:rPr>
              <a:t>Enfermedad</a:t>
            </a:r>
          </a:p>
          <a:p>
            <a:pPr marL="285750" indent="-285750">
              <a:buClr>
                <a:schemeClr val="bg2"/>
              </a:buClr>
              <a:buSzPct val="150000"/>
              <a:buFont typeface="Courier New" panose="02070309020205020404" pitchFamily="49" charset="0"/>
              <a:buChar char="o"/>
            </a:pPr>
            <a:r>
              <a:rPr lang="es-CL" i="1" dirty="0">
                <a:solidFill>
                  <a:schemeClr val="tx1"/>
                </a:solidFill>
                <a:latin typeface="Calibri" panose="020F0502020204030204" pitchFamily="34" charset="0"/>
                <a:cs typeface="Calibri" panose="020F0502020204030204" pitchFamily="34" charset="0"/>
              </a:rPr>
              <a:t>Invalidez parcial</a:t>
            </a:r>
          </a:p>
          <a:p>
            <a:pPr marL="285750" indent="-285750">
              <a:buClr>
                <a:schemeClr val="bg2"/>
              </a:buClr>
              <a:buSzPct val="150000"/>
              <a:buFont typeface="Courier New" panose="02070309020205020404" pitchFamily="49" charset="0"/>
              <a:buChar char="o"/>
            </a:pPr>
            <a:r>
              <a:rPr lang="es-CL" i="1" dirty="0">
                <a:solidFill>
                  <a:schemeClr val="tx1"/>
                </a:solidFill>
                <a:latin typeface="Calibri" panose="020F0502020204030204" pitchFamily="34" charset="0"/>
                <a:cs typeface="Calibri" panose="020F0502020204030204" pitchFamily="34" charset="0"/>
              </a:rPr>
              <a:t>Cesantía</a:t>
            </a:r>
          </a:p>
          <a:p>
            <a:pPr marL="285750" indent="-285750">
              <a:buClr>
                <a:schemeClr val="bg2"/>
              </a:buClr>
              <a:buSzPct val="150000"/>
              <a:buFont typeface="Courier New" panose="02070309020205020404" pitchFamily="49" charset="0"/>
              <a:buChar char="o"/>
            </a:pPr>
            <a:r>
              <a:rPr lang="es-CL" i="1" dirty="0">
                <a:solidFill>
                  <a:schemeClr val="tx1"/>
                </a:solidFill>
                <a:latin typeface="Calibri" panose="020F0502020204030204" pitchFamily="34" charset="0"/>
                <a:cs typeface="Calibri" panose="020F0502020204030204" pitchFamily="34" charset="0"/>
              </a:rPr>
              <a:t>Maternidad</a:t>
            </a:r>
            <a:endParaRPr lang="es-CL" b="1" i="1" dirty="0">
              <a:solidFill>
                <a:schemeClr val="tx1"/>
              </a:solidFill>
              <a:latin typeface="Calibri" panose="020F0502020204030204" pitchFamily="34" charset="0"/>
              <a:cs typeface="Calibri" panose="020F0502020204030204" pitchFamily="34" charset="0"/>
            </a:endParaRPr>
          </a:p>
        </p:txBody>
      </p:sp>
      <p:sp>
        <p:nvSpPr>
          <p:cNvPr id="15" name="CuadroTexto 14">
            <a:extLst>
              <a:ext uri="{FF2B5EF4-FFF2-40B4-BE49-F238E27FC236}">
                <a16:creationId xmlns:a16="http://schemas.microsoft.com/office/drawing/2014/main" id="{9437516B-BA02-28E3-457C-9CBAF297D33A}"/>
              </a:ext>
            </a:extLst>
          </p:cNvPr>
          <p:cNvSpPr txBox="1"/>
          <p:nvPr/>
        </p:nvSpPr>
        <p:spPr>
          <a:xfrm>
            <a:off x="4786371" y="2080387"/>
            <a:ext cx="3443229" cy="830997"/>
          </a:xfrm>
          <a:prstGeom prst="rect">
            <a:avLst/>
          </a:prstGeom>
          <a:noFill/>
        </p:spPr>
        <p:txBody>
          <a:bodyPr wrap="square" rtlCol="0">
            <a:spAutoFit/>
          </a:bodyPr>
          <a:lstStyle/>
          <a:p>
            <a:r>
              <a:rPr lang="es-CL" sz="2400" b="1" i="1" dirty="0">
                <a:solidFill>
                  <a:schemeClr val="bg1"/>
                </a:solidFill>
                <a:latin typeface="Calibri" panose="020F0502020204030204" pitchFamily="34" charset="0"/>
                <a:cs typeface="Calibri" panose="020F0502020204030204" pitchFamily="34" charset="0"/>
              </a:rPr>
              <a:t>Cada país crea su propio sistema previsional</a:t>
            </a:r>
          </a:p>
        </p:txBody>
      </p:sp>
      <p:sp>
        <p:nvSpPr>
          <p:cNvPr id="16" name="Rectángulo 15">
            <a:extLst>
              <a:ext uri="{FF2B5EF4-FFF2-40B4-BE49-F238E27FC236}">
                <a16:creationId xmlns:a16="http://schemas.microsoft.com/office/drawing/2014/main" id="{8402999C-F99F-45A2-0C07-DF5D69421F2D}"/>
              </a:ext>
            </a:extLst>
          </p:cNvPr>
          <p:cNvSpPr/>
          <p:nvPr/>
        </p:nvSpPr>
        <p:spPr>
          <a:xfrm>
            <a:off x="2384425" y="1637532"/>
            <a:ext cx="2100489" cy="187202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CuadroTexto 16">
            <a:extLst>
              <a:ext uri="{FF2B5EF4-FFF2-40B4-BE49-F238E27FC236}">
                <a16:creationId xmlns:a16="http://schemas.microsoft.com/office/drawing/2014/main" id="{1624D444-5EA4-6DAA-DEBA-DAB8E7DCC805}"/>
              </a:ext>
            </a:extLst>
          </p:cNvPr>
          <p:cNvSpPr txBox="1"/>
          <p:nvPr/>
        </p:nvSpPr>
        <p:spPr>
          <a:xfrm>
            <a:off x="2522321" y="1752055"/>
            <a:ext cx="1744879" cy="1292662"/>
          </a:xfrm>
          <a:prstGeom prst="rect">
            <a:avLst/>
          </a:prstGeom>
          <a:noFill/>
        </p:spPr>
        <p:txBody>
          <a:bodyPr wrap="square" rtlCol="0">
            <a:spAutoFit/>
          </a:bodyPr>
          <a:lstStyle/>
          <a:p>
            <a:pPr>
              <a:buClr>
                <a:schemeClr val="accent2">
                  <a:lumMod val="10000"/>
                  <a:lumOff val="90000"/>
                </a:schemeClr>
              </a:buClr>
              <a:buSzPct val="150000"/>
            </a:pPr>
            <a:r>
              <a:rPr lang="es-CL" sz="1800" b="1" i="1" dirty="0">
                <a:solidFill>
                  <a:schemeClr val="tx1"/>
                </a:solidFill>
                <a:latin typeface="Calibri" panose="020F0502020204030204" pitchFamily="34" charset="0"/>
                <a:cs typeface="Calibri" panose="020F0502020204030204" pitchFamily="34" charset="0"/>
              </a:rPr>
              <a:t>Permanentes:</a:t>
            </a:r>
          </a:p>
          <a:p>
            <a:pPr>
              <a:buClr>
                <a:schemeClr val="accent2">
                  <a:lumMod val="10000"/>
                  <a:lumOff val="90000"/>
                </a:schemeClr>
              </a:buClr>
              <a:buSzPct val="150000"/>
            </a:pPr>
            <a:endParaRPr lang="es-CL" sz="1800" b="1" i="1" dirty="0">
              <a:solidFill>
                <a:schemeClr val="tx1"/>
              </a:solidFill>
              <a:latin typeface="Calibri" panose="020F0502020204030204" pitchFamily="34" charset="0"/>
              <a:cs typeface="Calibri" panose="020F0502020204030204" pitchFamily="34" charset="0"/>
            </a:endParaRPr>
          </a:p>
          <a:p>
            <a:pPr marL="285750" indent="-285750">
              <a:buClr>
                <a:schemeClr val="bg2"/>
              </a:buClr>
              <a:buSzPct val="150000"/>
              <a:buFont typeface="Courier New" panose="02070309020205020404" pitchFamily="49" charset="0"/>
              <a:buChar char="o"/>
            </a:pPr>
            <a:r>
              <a:rPr lang="es-CL" i="1" dirty="0">
                <a:solidFill>
                  <a:schemeClr val="tx1"/>
                </a:solidFill>
                <a:latin typeface="Calibri" panose="020F0502020204030204" pitchFamily="34" charset="0"/>
                <a:cs typeface="Calibri" panose="020F0502020204030204" pitchFamily="34" charset="0"/>
              </a:rPr>
              <a:t>Invalidez total</a:t>
            </a:r>
          </a:p>
          <a:p>
            <a:pPr marL="285750" indent="-285750">
              <a:buClr>
                <a:schemeClr val="bg2"/>
              </a:buClr>
              <a:buSzPct val="150000"/>
              <a:buFont typeface="Courier New" panose="02070309020205020404" pitchFamily="49" charset="0"/>
              <a:buChar char="o"/>
            </a:pPr>
            <a:r>
              <a:rPr lang="es-CL" i="1" dirty="0">
                <a:solidFill>
                  <a:schemeClr val="tx1"/>
                </a:solidFill>
                <a:latin typeface="Calibri" panose="020F0502020204030204" pitchFamily="34" charset="0"/>
                <a:cs typeface="Calibri" panose="020F0502020204030204" pitchFamily="34" charset="0"/>
              </a:rPr>
              <a:t>Vejez</a:t>
            </a:r>
          </a:p>
          <a:p>
            <a:pPr marL="285750" indent="-285750">
              <a:buClr>
                <a:schemeClr val="bg2"/>
              </a:buClr>
              <a:buSzPct val="150000"/>
              <a:buFont typeface="Courier New" panose="02070309020205020404" pitchFamily="49" charset="0"/>
              <a:buChar char="o"/>
            </a:pPr>
            <a:r>
              <a:rPr lang="es-CL" i="1" dirty="0">
                <a:solidFill>
                  <a:schemeClr val="tx1"/>
                </a:solidFill>
                <a:latin typeface="Calibri" panose="020F0502020204030204" pitchFamily="34" charset="0"/>
                <a:cs typeface="Calibri" panose="020F0502020204030204" pitchFamily="34" charset="0"/>
              </a:rPr>
              <a:t>Muerte</a:t>
            </a:r>
          </a:p>
        </p:txBody>
      </p:sp>
    </p:spTree>
    <p:extLst>
      <p:ext uri="{BB962C8B-B14F-4D97-AF65-F5344CB8AC3E}">
        <p14:creationId xmlns:p14="http://schemas.microsoft.com/office/powerpoint/2010/main" val="176445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52DEC252-776C-4171-146A-838940A88345}"/>
              </a:ext>
            </a:extLst>
          </p:cNvPr>
          <p:cNvSpPr/>
          <p:nvPr/>
        </p:nvSpPr>
        <p:spPr>
          <a:xfrm>
            <a:off x="308307" y="957114"/>
            <a:ext cx="3837093" cy="26945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F51B3451-4E6D-AE58-4E0A-FC47F14DFE52}"/>
              </a:ext>
            </a:extLst>
          </p:cNvPr>
          <p:cNvSpPr txBox="1"/>
          <p:nvPr/>
        </p:nvSpPr>
        <p:spPr>
          <a:xfrm>
            <a:off x="520118" y="1080346"/>
            <a:ext cx="3160340" cy="2062103"/>
          </a:xfrm>
          <a:prstGeom prst="rect">
            <a:avLst/>
          </a:prstGeom>
          <a:noFill/>
        </p:spPr>
        <p:txBody>
          <a:bodyPr wrap="square" rtlCol="0">
            <a:spAutoFit/>
          </a:bodyPr>
          <a:lstStyle/>
          <a:p>
            <a:pPr>
              <a:buClr>
                <a:schemeClr val="accent2">
                  <a:lumMod val="10000"/>
                  <a:lumOff val="90000"/>
                </a:schemeClr>
              </a:buClr>
              <a:buSzPct val="150000"/>
            </a:pPr>
            <a:r>
              <a:rPr lang="es-CL" sz="2800" b="1" i="1" dirty="0">
                <a:solidFill>
                  <a:schemeClr val="tx1"/>
                </a:solidFill>
                <a:latin typeface="Calibri" panose="020F0502020204030204" pitchFamily="34" charset="0"/>
                <a:cs typeface="Calibri" panose="020F0502020204030204" pitchFamily="34" charset="0"/>
              </a:rPr>
              <a:t>Sistema de Reparto</a:t>
            </a:r>
          </a:p>
          <a:p>
            <a:pPr>
              <a:buClr>
                <a:schemeClr val="accent2">
                  <a:lumMod val="10000"/>
                  <a:lumOff val="90000"/>
                </a:schemeClr>
              </a:buClr>
              <a:buSzPct val="150000"/>
            </a:pPr>
            <a:endParaRPr lang="es-CL" sz="2000" i="1" dirty="0">
              <a:solidFill>
                <a:schemeClr val="tx1"/>
              </a:solidFill>
              <a:latin typeface="Calibri" panose="020F0502020204030204" pitchFamily="34" charset="0"/>
              <a:cs typeface="Calibri" panose="020F0502020204030204" pitchFamily="34" charset="0"/>
            </a:endParaRPr>
          </a:p>
          <a:p>
            <a:pPr>
              <a:buClr>
                <a:schemeClr val="accent2">
                  <a:lumMod val="10000"/>
                  <a:lumOff val="90000"/>
                </a:schemeClr>
              </a:buClr>
              <a:buSzPct val="150000"/>
            </a:pPr>
            <a:r>
              <a:rPr lang="es-CL" sz="2000" i="1" dirty="0">
                <a:solidFill>
                  <a:schemeClr val="tx1"/>
                </a:solidFill>
                <a:latin typeface="Calibri" panose="020F0502020204030204" pitchFamily="34" charset="0"/>
                <a:cs typeface="Calibri" panose="020F0502020204030204" pitchFamily="34" charset="0"/>
              </a:rPr>
              <a:t>En que la fuerza laboralmente activa financiaba las pensiones de aquellos que se jubilaban</a:t>
            </a:r>
            <a:endParaRPr lang="es-CL" sz="2000" b="1" i="1" dirty="0">
              <a:solidFill>
                <a:schemeClr val="tx1"/>
              </a:solidFill>
              <a:latin typeface="Calibri" panose="020F0502020204030204" pitchFamily="34" charset="0"/>
              <a:cs typeface="Calibri" panose="020F0502020204030204" pitchFamily="34" charset="0"/>
            </a:endParaRPr>
          </a:p>
        </p:txBody>
      </p:sp>
      <p:sp>
        <p:nvSpPr>
          <p:cNvPr id="2" name="CuadroTexto 1">
            <a:extLst>
              <a:ext uri="{FF2B5EF4-FFF2-40B4-BE49-F238E27FC236}">
                <a16:creationId xmlns:a16="http://schemas.microsoft.com/office/drawing/2014/main" id="{E5296961-1900-0DFF-A773-C01C8DBFB76D}"/>
              </a:ext>
            </a:extLst>
          </p:cNvPr>
          <p:cNvSpPr txBox="1"/>
          <p:nvPr/>
        </p:nvSpPr>
        <p:spPr>
          <a:xfrm>
            <a:off x="188111" y="177106"/>
            <a:ext cx="8705064" cy="461665"/>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Reforma Previsional de 1980</a:t>
            </a:r>
          </a:p>
        </p:txBody>
      </p:sp>
      <p:sp>
        <p:nvSpPr>
          <p:cNvPr id="3" name="CuadroTexto 2">
            <a:extLst>
              <a:ext uri="{FF2B5EF4-FFF2-40B4-BE49-F238E27FC236}">
                <a16:creationId xmlns:a16="http://schemas.microsoft.com/office/drawing/2014/main" id="{175EF6DA-9329-6054-DBCD-60CE360A540E}"/>
              </a:ext>
            </a:extLst>
          </p:cNvPr>
          <p:cNvSpPr txBox="1"/>
          <p:nvPr/>
        </p:nvSpPr>
        <p:spPr>
          <a:xfrm>
            <a:off x="245594" y="651632"/>
            <a:ext cx="6768848" cy="307777"/>
          </a:xfrm>
          <a:prstGeom prst="rect">
            <a:avLst/>
          </a:prstGeom>
          <a:noFill/>
        </p:spPr>
        <p:txBody>
          <a:bodyPr wrap="square" rtlCol="0">
            <a:spAutoFit/>
          </a:bodyPr>
          <a:lstStyle/>
          <a:p>
            <a:r>
              <a:rPr lang="es-CL" i="1" dirty="0">
                <a:solidFill>
                  <a:srgbClr val="001E58"/>
                </a:solidFill>
                <a:latin typeface="Calibri" panose="020F0502020204030204" pitchFamily="34" charset="0"/>
                <a:cs typeface="Calibri" panose="020F0502020204030204" pitchFamily="34" charset="0"/>
              </a:rPr>
              <a:t>Creación del Sistema de Capitalización Individual</a:t>
            </a:r>
          </a:p>
        </p:txBody>
      </p:sp>
      <p:sp>
        <p:nvSpPr>
          <p:cNvPr id="7" name="Rectángulo 6">
            <a:extLst>
              <a:ext uri="{FF2B5EF4-FFF2-40B4-BE49-F238E27FC236}">
                <a16:creationId xmlns:a16="http://schemas.microsoft.com/office/drawing/2014/main" id="{C631E9BA-DA18-B0CF-846E-C004DCA01076}"/>
              </a:ext>
            </a:extLst>
          </p:cNvPr>
          <p:cNvSpPr/>
          <p:nvPr/>
        </p:nvSpPr>
        <p:spPr>
          <a:xfrm>
            <a:off x="4571999" y="957115"/>
            <a:ext cx="4321175" cy="269458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3A52F129-580A-2954-082B-EEC8894D48F2}"/>
              </a:ext>
            </a:extLst>
          </p:cNvPr>
          <p:cNvSpPr txBox="1"/>
          <p:nvPr/>
        </p:nvSpPr>
        <p:spPr>
          <a:xfrm>
            <a:off x="4899868" y="1080346"/>
            <a:ext cx="3665436" cy="2185214"/>
          </a:xfrm>
          <a:prstGeom prst="rect">
            <a:avLst/>
          </a:prstGeom>
          <a:noFill/>
        </p:spPr>
        <p:txBody>
          <a:bodyPr wrap="square" rtlCol="0">
            <a:spAutoFit/>
          </a:bodyPr>
          <a:lstStyle/>
          <a:p>
            <a:pPr>
              <a:buClr>
                <a:schemeClr val="accent2">
                  <a:lumMod val="10000"/>
                  <a:lumOff val="90000"/>
                </a:schemeClr>
              </a:buClr>
              <a:buSzPct val="150000"/>
            </a:pPr>
            <a:r>
              <a:rPr lang="es-CL" sz="2800" b="1" i="1" dirty="0">
                <a:solidFill>
                  <a:schemeClr val="tx1"/>
                </a:solidFill>
                <a:latin typeface="Calibri" panose="020F0502020204030204" pitchFamily="34" charset="0"/>
                <a:cs typeface="Calibri" panose="020F0502020204030204" pitchFamily="34" charset="0"/>
              </a:rPr>
              <a:t>Capitalización individual</a:t>
            </a:r>
          </a:p>
          <a:p>
            <a:pPr>
              <a:buClr>
                <a:schemeClr val="accent2">
                  <a:lumMod val="10000"/>
                  <a:lumOff val="90000"/>
                </a:schemeClr>
              </a:buClr>
              <a:buSzPct val="150000"/>
            </a:pPr>
            <a:endParaRPr lang="es-CL" sz="2000" i="1" dirty="0">
              <a:solidFill>
                <a:schemeClr val="tx1"/>
              </a:solidFill>
              <a:latin typeface="Calibri" panose="020F0502020204030204" pitchFamily="34" charset="0"/>
              <a:cs typeface="Calibri" panose="020F0502020204030204" pitchFamily="34" charset="0"/>
            </a:endParaRPr>
          </a:p>
          <a:p>
            <a:pPr>
              <a:buClr>
                <a:schemeClr val="accent2">
                  <a:lumMod val="10000"/>
                  <a:lumOff val="90000"/>
                </a:schemeClr>
              </a:buClr>
              <a:buSzPct val="150000"/>
            </a:pPr>
            <a:r>
              <a:rPr lang="es-CL" sz="2000" i="1" dirty="0">
                <a:solidFill>
                  <a:schemeClr val="tx1"/>
                </a:solidFill>
                <a:latin typeface="Calibri" panose="020F0502020204030204" pitchFamily="34" charset="0"/>
                <a:cs typeface="Calibri" panose="020F0502020204030204" pitchFamily="34" charset="0"/>
              </a:rPr>
              <a:t>Las pensiones se pagan con cargo a cuentas de ahorro previsional personalizadas e individuales</a:t>
            </a:r>
            <a:endParaRPr lang="es-CL" sz="2000" b="1" i="1" dirty="0">
              <a:solidFill>
                <a:schemeClr val="tx1"/>
              </a:solidFill>
              <a:latin typeface="Calibri" panose="020F0502020204030204" pitchFamily="34" charset="0"/>
              <a:cs typeface="Calibri" panose="020F0502020204030204" pitchFamily="34" charset="0"/>
            </a:endParaRPr>
          </a:p>
        </p:txBody>
      </p:sp>
      <p:sp>
        <p:nvSpPr>
          <p:cNvPr id="6" name="Flecha derecha 5">
            <a:extLst>
              <a:ext uri="{FF2B5EF4-FFF2-40B4-BE49-F238E27FC236}">
                <a16:creationId xmlns:a16="http://schemas.microsoft.com/office/drawing/2014/main" id="{C64C9181-9695-6C99-1B09-BA11C1FA3218}"/>
              </a:ext>
            </a:extLst>
          </p:cNvPr>
          <p:cNvSpPr/>
          <p:nvPr/>
        </p:nvSpPr>
        <p:spPr>
          <a:xfrm>
            <a:off x="3892269" y="1684463"/>
            <a:ext cx="962952" cy="957407"/>
          </a:xfrm>
          <a:prstGeom prst="rightArrow">
            <a:avLst>
              <a:gd name="adj1" fmla="val 50000"/>
              <a:gd name="adj2" fmla="val 40727"/>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2000" dirty="0"/>
              <a:t>1980</a:t>
            </a:r>
          </a:p>
        </p:txBody>
      </p:sp>
      <p:sp>
        <p:nvSpPr>
          <p:cNvPr id="11" name="CuadroTexto 10">
            <a:extLst>
              <a:ext uri="{FF2B5EF4-FFF2-40B4-BE49-F238E27FC236}">
                <a16:creationId xmlns:a16="http://schemas.microsoft.com/office/drawing/2014/main" id="{E914054C-FE64-421F-2792-7C60EA7C7E9F}"/>
              </a:ext>
            </a:extLst>
          </p:cNvPr>
          <p:cNvSpPr txBox="1"/>
          <p:nvPr/>
        </p:nvSpPr>
        <p:spPr>
          <a:xfrm>
            <a:off x="245594" y="3772632"/>
            <a:ext cx="8647580" cy="523220"/>
          </a:xfrm>
          <a:prstGeom prst="rect">
            <a:avLst/>
          </a:prstGeom>
          <a:noFill/>
        </p:spPr>
        <p:txBody>
          <a:bodyPr wrap="square" rtlCol="0">
            <a:spAutoFit/>
          </a:bodyPr>
          <a:lstStyle/>
          <a:p>
            <a:r>
              <a:rPr lang="es-CL" i="1" dirty="0">
                <a:solidFill>
                  <a:srgbClr val="001E58"/>
                </a:solidFill>
                <a:latin typeface="Calibri" panose="020F0502020204030204" pitchFamily="34" charset="0"/>
                <a:cs typeface="Calibri" panose="020F0502020204030204" pitchFamily="34" charset="0"/>
              </a:rPr>
              <a:t>Situación de Afiliación al Sistema: Cambio de Sistema y Afiliación Obligatoria</a:t>
            </a:r>
          </a:p>
          <a:p>
            <a:r>
              <a:rPr lang="es-CL" i="1" dirty="0">
                <a:solidFill>
                  <a:srgbClr val="001E58"/>
                </a:solidFill>
                <a:latin typeface="Calibri" panose="020F0502020204030204" pitchFamily="34" charset="0"/>
                <a:cs typeface="Calibri" panose="020F0502020204030204" pitchFamily="34" charset="0"/>
              </a:rPr>
              <a:t>No se incorporan las Cajas de la Defensa Nacional ni Carabineros de Chile </a:t>
            </a:r>
          </a:p>
        </p:txBody>
      </p:sp>
    </p:spTree>
    <p:extLst>
      <p:ext uri="{BB962C8B-B14F-4D97-AF65-F5344CB8AC3E}">
        <p14:creationId xmlns:p14="http://schemas.microsoft.com/office/powerpoint/2010/main" val="273991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84F2BBBF-6646-B410-7261-E7CF8465BE17}"/>
              </a:ext>
            </a:extLst>
          </p:cNvPr>
          <p:cNvSpPr/>
          <p:nvPr/>
        </p:nvSpPr>
        <p:spPr>
          <a:xfrm>
            <a:off x="6684401" y="2126691"/>
            <a:ext cx="1154576" cy="104346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Rectángulo 30">
            <a:extLst>
              <a:ext uri="{FF2B5EF4-FFF2-40B4-BE49-F238E27FC236}">
                <a16:creationId xmlns:a16="http://schemas.microsoft.com/office/drawing/2014/main" id="{CF5EE3A0-FD9E-9CFD-2F26-56378F818CB6}"/>
              </a:ext>
            </a:extLst>
          </p:cNvPr>
          <p:cNvSpPr/>
          <p:nvPr/>
        </p:nvSpPr>
        <p:spPr>
          <a:xfrm>
            <a:off x="4098100" y="2126691"/>
            <a:ext cx="1154576" cy="104346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Rectángulo 29">
            <a:extLst>
              <a:ext uri="{FF2B5EF4-FFF2-40B4-BE49-F238E27FC236}">
                <a16:creationId xmlns:a16="http://schemas.microsoft.com/office/drawing/2014/main" id="{5E4B64DA-F12F-74FB-76F9-DC991F8AFBB5}"/>
              </a:ext>
            </a:extLst>
          </p:cNvPr>
          <p:cNvSpPr/>
          <p:nvPr/>
        </p:nvSpPr>
        <p:spPr>
          <a:xfrm>
            <a:off x="1493400" y="2126692"/>
            <a:ext cx="1196340" cy="10125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Forma libre 17">
            <a:extLst>
              <a:ext uri="{FF2B5EF4-FFF2-40B4-BE49-F238E27FC236}">
                <a16:creationId xmlns:a16="http://schemas.microsoft.com/office/drawing/2014/main" id="{96671FAC-0EE4-319D-34F7-25DA630DFCB2}"/>
              </a:ext>
            </a:extLst>
          </p:cNvPr>
          <p:cNvSpPr/>
          <p:nvPr/>
        </p:nvSpPr>
        <p:spPr>
          <a:xfrm>
            <a:off x="1224559" y="1573342"/>
            <a:ext cx="1730360" cy="463578"/>
          </a:xfrm>
          <a:custGeom>
            <a:avLst/>
            <a:gdLst>
              <a:gd name="connsiteX0" fmla="*/ 1699643 w 1730360"/>
              <a:gd name="connsiteY0" fmla="*/ 0 h 463578"/>
              <a:gd name="connsiteX1" fmla="*/ 30934 w 1730360"/>
              <a:gd name="connsiteY1" fmla="*/ 0 h 463578"/>
              <a:gd name="connsiteX2" fmla="*/ 0 w 1730360"/>
              <a:gd name="connsiteY2" fmla="*/ 30934 h 463578"/>
              <a:gd name="connsiteX3" fmla="*/ 0 w 1730360"/>
              <a:gd name="connsiteY3" fmla="*/ 247256 h 463578"/>
              <a:gd name="connsiteX4" fmla="*/ 30934 w 1730360"/>
              <a:gd name="connsiteY4" fmla="*/ 278190 h 463578"/>
              <a:gd name="connsiteX5" fmla="*/ 65546 w 1730360"/>
              <a:gd name="connsiteY5" fmla="*/ 278190 h 463578"/>
              <a:gd name="connsiteX6" fmla="*/ 125467 w 1730360"/>
              <a:gd name="connsiteY6" fmla="*/ 443244 h 463578"/>
              <a:gd name="connsiteX7" fmla="*/ 154454 w 1730360"/>
              <a:gd name="connsiteY7" fmla="*/ 463578 h 463578"/>
              <a:gd name="connsiteX8" fmla="*/ 1575907 w 1730360"/>
              <a:gd name="connsiteY8" fmla="*/ 463578 h 463578"/>
              <a:gd name="connsiteX9" fmla="*/ 1604894 w 1730360"/>
              <a:gd name="connsiteY9" fmla="*/ 443244 h 463578"/>
              <a:gd name="connsiteX10" fmla="*/ 1664815 w 1730360"/>
              <a:gd name="connsiteY10" fmla="*/ 278190 h 463578"/>
              <a:gd name="connsiteX11" fmla="*/ 1699427 w 1730360"/>
              <a:gd name="connsiteY11" fmla="*/ 278190 h 463578"/>
              <a:gd name="connsiteX12" fmla="*/ 1730361 w 1730360"/>
              <a:gd name="connsiteY12" fmla="*/ 247256 h 463578"/>
              <a:gd name="connsiteX13" fmla="*/ 1730361 w 1730360"/>
              <a:gd name="connsiteY13" fmla="*/ 30934 h 463578"/>
              <a:gd name="connsiteX14" fmla="*/ 1699427 w 1730360"/>
              <a:gd name="connsiteY14" fmla="*/ 0 h 463578"/>
              <a:gd name="connsiteX15" fmla="*/ 370776 w 1730360"/>
              <a:gd name="connsiteY15" fmla="*/ 401710 h 463578"/>
              <a:gd name="connsiteX16" fmla="*/ 370776 w 1730360"/>
              <a:gd name="connsiteY16" fmla="*/ 247040 h 463578"/>
              <a:gd name="connsiteX17" fmla="*/ 432644 w 1730360"/>
              <a:gd name="connsiteY17" fmla="*/ 185388 h 463578"/>
              <a:gd name="connsiteX18" fmla="*/ 494512 w 1730360"/>
              <a:gd name="connsiteY18" fmla="*/ 247040 h 463578"/>
              <a:gd name="connsiteX19" fmla="*/ 494512 w 1730360"/>
              <a:gd name="connsiteY19" fmla="*/ 401710 h 463578"/>
              <a:gd name="connsiteX20" fmla="*/ 370992 w 1730360"/>
              <a:gd name="connsiteY20" fmla="*/ 401710 h 463578"/>
              <a:gd name="connsiteX21" fmla="*/ 679900 w 1730360"/>
              <a:gd name="connsiteY21" fmla="*/ 401710 h 463578"/>
              <a:gd name="connsiteX22" fmla="*/ 679900 w 1730360"/>
              <a:gd name="connsiteY22" fmla="*/ 247040 h 463578"/>
              <a:gd name="connsiteX23" fmla="*/ 741769 w 1730360"/>
              <a:gd name="connsiteY23" fmla="*/ 185388 h 463578"/>
              <a:gd name="connsiteX24" fmla="*/ 803637 w 1730360"/>
              <a:gd name="connsiteY24" fmla="*/ 247040 h 463578"/>
              <a:gd name="connsiteX25" fmla="*/ 803637 w 1730360"/>
              <a:gd name="connsiteY25" fmla="*/ 401710 h 463578"/>
              <a:gd name="connsiteX26" fmla="*/ 680117 w 1730360"/>
              <a:gd name="connsiteY26" fmla="*/ 401710 h 463578"/>
              <a:gd name="connsiteX27" fmla="*/ 958091 w 1730360"/>
              <a:gd name="connsiteY27" fmla="*/ 401710 h 463578"/>
              <a:gd name="connsiteX28" fmla="*/ 958091 w 1730360"/>
              <a:gd name="connsiteY28" fmla="*/ 247040 h 463578"/>
              <a:gd name="connsiteX29" fmla="*/ 1019959 w 1730360"/>
              <a:gd name="connsiteY29" fmla="*/ 185388 h 463578"/>
              <a:gd name="connsiteX30" fmla="*/ 1081827 w 1730360"/>
              <a:gd name="connsiteY30" fmla="*/ 247040 h 463578"/>
              <a:gd name="connsiteX31" fmla="*/ 1081827 w 1730360"/>
              <a:gd name="connsiteY31" fmla="*/ 401710 h 463578"/>
              <a:gd name="connsiteX32" fmla="*/ 958307 w 1730360"/>
              <a:gd name="connsiteY32" fmla="*/ 401710 h 463578"/>
              <a:gd name="connsiteX33" fmla="*/ 1266999 w 1730360"/>
              <a:gd name="connsiteY33" fmla="*/ 401710 h 463578"/>
              <a:gd name="connsiteX34" fmla="*/ 1266999 w 1730360"/>
              <a:gd name="connsiteY34" fmla="*/ 247040 h 463578"/>
              <a:gd name="connsiteX35" fmla="*/ 1328867 w 1730360"/>
              <a:gd name="connsiteY35" fmla="*/ 185388 h 463578"/>
              <a:gd name="connsiteX36" fmla="*/ 1390735 w 1730360"/>
              <a:gd name="connsiteY36" fmla="*/ 247040 h 463578"/>
              <a:gd name="connsiteX37" fmla="*/ 1390735 w 1730360"/>
              <a:gd name="connsiteY37" fmla="*/ 401710 h 463578"/>
              <a:gd name="connsiteX38" fmla="*/ 1267215 w 1730360"/>
              <a:gd name="connsiteY38" fmla="*/ 401710 h 463578"/>
              <a:gd name="connsiteX39" fmla="*/ 1668709 w 1730360"/>
              <a:gd name="connsiteY39" fmla="*/ 216322 h 463578"/>
              <a:gd name="connsiteX40" fmla="*/ 1643399 w 1730360"/>
              <a:gd name="connsiteY40" fmla="*/ 216322 h 463578"/>
              <a:gd name="connsiteX41" fmla="*/ 1614412 w 1730360"/>
              <a:gd name="connsiteY41" fmla="*/ 236656 h 463578"/>
              <a:gd name="connsiteX42" fmla="*/ 1554275 w 1730360"/>
              <a:gd name="connsiteY42" fmla="*/ 401710 h 463578"/>
              <a:gd name="connsiteX43" fmla="*/ 1452387 w 1730360"/>
              <a:gd name="connsiteY43" fmla="*/ 401710 h 463578"/>
              <a:gd name="connsiteX44" fmla="*/ 1452387 w 1730360"/>
              <a:gd name="connsiteY44" fmla="*/ 247040 h 463578"/>
              <a:gd name="connsiteX45" fmla="*/ 1328867 w 1730360"/>
              <a:gd name="connsiteY45" fmla="*/ 123520 h 463578"/>
              <a:gd name="connsiteX46" fmla="*/ 1205347 w 1730360"/>
              <a:gd name="connsiteY46" fmla="*/ 247040 h 463578"/>
              <a:gd name="connsiteX47" fmla="*/ 1205347 w 1730360"/>
              <a:gd name="connsiteY47" fmla="*/ 401710 h 463578"/>
              <a:gd name="connsiteX48" fmla="*/ 1143479 w 1730360"/>
              <a:gd name="connsiteY48" fmla="*/ 401710 h 463578"/>
              <a:gd name="connsiteX49" fmla="*/ 1143479 w 1730360"/>
              <a:gd name="connsiteY49" fmla="*/ 247040 h 463578"/>
              <a:gd name="connsiteX50" fmla="*/ 1019959 w 1730360"/>
              <a:gd name="connsiteY50" fmla="*/ 123520 h 463578"/>
              <a:gd name="connsiteX51" fmla="*/ 896439 w 1730360"/>
              <a:gd name="connsiteY51" fmla="*/ 247040 h 463578"/>
              <a:gd name="connsiteX52" fmla="*/ 896439 w 1730360"/>
              <a:gd name="connsiteY52" fmla="*/ 401710 h 463578"/>
              <a:gd name="connsiteX53" fmla="*/ 865505 w 1730360"/>
              <a:gd name="connsiteY53" fmla="*/ 401710 h 463578"/>
              <a:gd name="connsiteX54" fmla="*/ 865505 w 1730360"/>
              <a:gd name="connsiteY54" fmla="*/ 247040 h 463578"/>
              <a:gd name="connsiteX55" fmla="*/ 741985 w 1730360"/>
              <a:gd name="connsiteY55" fmla="*/ 123520 h 463578"/>
              <a:gd name="connsiteX56" fmla="*/ 618465 w 1730360"/>
              <a:gd name="connsiteY56" fmla="*/ 247040 h 463578"/>
              <a:gd name="connsiteX57" fmla="*/ 618465 w 1730360"/>
              <a:gd name="connsiteY57" fmla="*/ 401710 h 463578"/>
              <a:gd name="connsiteX58" fmla="*/ 556597 w 1730360"/>
              <a:gd name="connsiteY58" fmla="*/ 401710 h 463578"/>
              <a:gd name="connsiteX59" fmla="*/ 556597 w 1730360"/>
              <a:gd name="connsiteY59" fmla="*/ 247040 h 463578"/>
              <a:gd name="connsiteX60" fmla="*/ 433077 w 1730360"/>
              <a:gd name="connsiteY60" fmla="*/ 123520 h 463578"/>
              <a:gd name="connsiteX61" fmla="*/ 309557 w 1730360"/>
              <a:gd name="connsiteY61" fmla="*/ 247040 h 463578"/>
              <a:gd name="connsiteX62" fmla="*/ 309557 w 1730360"/>
              <a:gd name="connsiteY62" fmla="*/ 401710 h 463578"/>
              <a:gd name="connsiteX63" fmla="*/ 176735 w 1730360"/>
              <a:gd name="connsiteY63" fmla="*/ 401710 h 463578"/>
              <a:gd name="connsiteX64" fmla="*/ 116814 w 1730360"/>
              <a:gd name="connsiteY64" fmla="*/ 236656 h 463578"/>
              <a:gd name="connsiteX65" fmla="*/ 87827 w 1730360"/>
              <a:gd name="connsiteY65" fmla="*/ 216322 h 463578"/>
              <a:gd name="connsiteX66" fmla="*/ 62517 w 1730360"/>
              <a:gd name="connsiteY66" fmla="*/ 216322 h 463578"/>
              <a:gd name="connsiteX67" fmla="*/ 62517 w 1730360"/>
              <a:gd name="connsiteY67" fmla="*/ 61868 h 463578"/>
              <a:gd name="connsiteX68" fmla="*/ 1669574 w 1730360"/>
              <a:gd name="connsiteY68" fmla="*/ 61868 h 463578"/>
              <a:gd name="connsiteX69" fmla="*/ 1669574 w 1730360"/>
              <a:gd name="connsiteY69" fmla="*/ 216322 h 4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30360" h="463578">
                <a:moveTo>
                  <a:pt x="1699643" y="0"/>
                </a:moveTo>
                <a:lnTo>
                  <a:pt x="30934" y="0"/>
                </a:lnTo>
                <a:cubicBezTo>
                  <a:pt x="13845" y="0"/>
                  <a:pt x="0" y="13845"/>
                  <a:pt x="0" y="30934"/>
                </a:cubicBezTo>
                <a:lnTo>
                  <a:pt x="0" y="247256"/>
                </a:lnTo>
                <a:cubicBezTo>
                  <a:pt x="0" y="264346"/>
                  <a:pt x="13845" y="278190"/>
                  <a:pt x="30934" y="278190"/>
                </a:cubicBezTo>
                <a:lnTo>
                  <a:pt x="65546" y="278190"/>
                </a:lnTo>
                <a:lnTo>
                  <a:pt x="125467" y="443244"/>
                </a:lnTo>
                <a:cubicBezTo>
                  <a:pt x="130010" y="455358"/>
                  <a:pt x="141475" y="463578"/>
                  <a:pt x="154454" y="463578"/>
                </a:cubicBezTo>
                <a:lnTo>
                  <a:pt x="1575907" y="463578"/>
                </a:lnTo>
                <a:cubicBezTo>
                  <a:pt x="1588886" y="463578"/>
                  <a:pt x="1600568" y="455358"/>
                  <a:pt x="1604894" y="443244"/>
                </a:cubicBezTo>
                <a:lnTo>
                  <a:pt x="1664815" y="278190"/>
                </a:lnTo>
                <a:lnTo>
                  <a:pt x="1699427" y="278190"/>
                </a:lnTo>
                <a:cubicBezTo>
                  <a:pt x="1716516" y="278190"/>
                  <a:pt x="1730361" y="264346"/>
                  <a:pt x="1730361" y="247256"/>
                </a:cubicBezTo>
                <a:lnTo>
                  <a:pt x="1730361" y="30934"/>
                </a:lnTo>
                <a:cubicBezTo>
                  <a:pt x="1730361" y="13845"/>
                  <a:pt x="1716516" y="0"/>
                  <a:pt x="1699427" y="0"/>
                </a:cubicBezTo>
                <a:close/>
                <a:moveTo>
                  <a:pt x="370776" y="401710"/>
                </a:moveTo>
                <a:lnTo>
                  <a:pt x="370776" y="247040"/>
                </a:lnTo>
                <a:cubicBezTo>
                  <a:pt x="370776" y="213077"/>
                  <a:pt x="398465" y="185388"/>
                  <a:pt x="432644" y="185388"/>
                </a:cubicBezTo>
                <a:cubicBezTo>
                  <a:pt x="466823" y="185388"/>
                  <a:pt x="494512" y="213077"/>
                  <a:pt x="494512" y="247040"/>
                </a:cubicBezTo>
                <a:lnTo>
                  <a:pt x="494512" y="401710"/>
                </a:lnTo>
                <a:lnTo>
                  <a:pt x="370992" y="401710"/>
                </a:lnTo>
                <a:close/>
                <a:moveTo>
                  <a:pt x="679900" y="401710"/>
                </a:moveTo>
                <a:lnTo>
                  <a:pt x="679900" y="247040"/>
                </a:lnTo>
                <a:cubicBezTo>
                  <a:pt x="679900" y="213077"/>
                  <a:pt x="707590" y="185388"/>
                  <a:pt x="741769" y="185388"/>
                </a:cubicBezTo>
                <a:cubicBezTo>
                  <a:pt x="775948" y="185388"/>
                  <a:pt x="803637" y="213077"/>
                  <a:pt x="803637" y="247040"/>
                </a:cubicBezTo>
                <a:lnTo>
                  <a:pt x="803637" y="401710"/>
                </a:lnTo>
                <a:lnTo>
                  <a:pt x="680117" y="401710"/>
                </a:lnTo>
                <a:close/>
                <a:moveTo>
                  <a:pt x="958091" y="401710"/>
                </a:moveTo>
                <a:lnTo>
                  <a:pt x="958091" y="247040"/>
                </a:lnTo>
                <a:cubicBezTo>
                  <a:pt x="958091" y="213077"/>
                  <a:pt x="985780" y="185388"/>
                  <a:pt x="1019959" y="185388"/>
                </a:cubicBezTo>
                <a:cubicBezTo>
                  <a:pt x="1054138" y="185388"/>
                  <a:pt x="1081827" y="213077"/>
                  <a:pt x="1081827" y="247040"/>
                </a:cubicBezTo>
                <a:lnTo>
                  <a:pt x="1081827" y="401710"/>
                </a:lnTo>
                <a:lnTo>
                  <a:pt x="958307" y="401710"/>
                </a:lnTo>
                <a:close/>
                <a:moveTo>
                  <a:pt x="1266999" y="401710"/>
                </a:moveTo>
                <a:lnTo>
                  <a:pt x="1266999" y="247040"/>
                </a:lnTo>
                <a:cubicBezTo>
                  <a:pt x="1266999" y="213077"/>
                  <a:pt x="1294688" y="185388"/>
                  <a:pt x="1328867" y="185388"/>
                </a:cubicBezTo>
                <a:cubicBezTo>
                  <a:pt x="1363046" y="185388"/>
                  <a:pt x="1390735" y="213077"/>
                  <a:pt x="1390735" y="247040"/>
                </a:cubicBezTo>
                <a:lnTo>
                  <a:pt x="1390735" y="401710"/>
                </a:lnTo>
                <a:lnTo>
                  <a:pt x="1267215" y="401710"/>
                </a:lnTo>
                <a:close/>
                <a:moveTo>
                  <a:pt x="1668709" y="216322"/>
                </a:moveTo>
                <a:lnTo>
                  <a:pt x="1643399" y="216322"/>
                </a:lnTo>
                <a:cubicBezTo>
                  <a:pt x="1630420" y="216322"/>
                  <a:pt x="1618738" y="224542"/>
                  <a:pt x="1614412" y="236656"/>
                </a:cubicBezTo>
                <a:lnTo>
                  <a:pt x="1554275" y="401710"/>
                </a:lnTo>
                <a:lnTo>
                  <a:pt x="1452387" y="401710"/>
                </a:lnTo>
                <a:lnTo>
                  <a:pt x="1452387" y="247040"/>
                </a:lnTo>
                <a:cubicBezTo>
                  <a:pt x="1452387" y="178898"/>
                  <a:pt x="1397008" y="123520"/>
                  <a:pt x="1328867" y="123520"/>
                </a:cubicBezTo>
                <a:cubicBezTo>
                  <a:pt x="1260725" y="123520"/>
                  <a:pt x="1205347" y="178898"/>
                  <a:pt x="1205347" y="247040"/>
                </a:cubicBezTo>
                <a:lnTo>
                  <a:pt x="1205347" y="401710"/>
                </a:lnTo>
                <a:lnTo>
                  <a:pt x="1143479" y="401710"/>
                </a:lnTo>
                <a:lnTo>
                  <a:pt x="1143479" y="247040"/>
                </a:lnTo>
                <a:cubicBezTo>
                  <a:pt x="1143479" y="178898"/>
                  <a:pt x="1088100" y="123520"/>
                  <a:pt x="1019959" y="123520"/>
                </a:cubicBezTo>
                <a:cubicBezTo>
                  <a:pt x="951817" y="123520"/>
                  <a:pt x="896439" y="178898"/>
                  <a:pt x="896439" y="247040"/>
                </a:cubicBezTo>
                <a:lnTo>
                  <a:pt x="896439" y="401710"/>
                </a:lnTo>
                <a:lnTo>
                  <a:pt x="865505" y="401710"/>
                </a:lnTo>
                <a:lnTo>
                  <a:pt x="865505" y="247040"/>
                </a:lnTo>
                <a:cubicBezTo>
                  <a:pt x="865505" y="178898"/>
                  <a:pt x="810126" y="123520"/>
                  <a:pt x="741985" y="123520"/>
                </a:cubicBezTo>
                <a:cubicBezTo>
                  <a:pt x="673843" y="123520"/>
                  <a:pt x="618465" y="178898"/>
                  <a:pt x="618465" y="247040"/>
                </a:cubicBezTo>
                <a:lnTo>
                  <a:pt x="618465" y="401710"/>
                </a:lnTo>
                <a:lnTo>
                  <a:pt x="556597" y="401710"/>
                </a:lnTo>
                <a:lnTo>
                  <a:pt x="556597" y="247040"/>
                </a:lnTo>
                <a:cubicBezTo>
                  <a:pt x="556597" y="178898"/>
                  <a:pt x="501218" y="123520"/>
                  <a:pt x="433077" y="123520"/>
                </a:cubicBezTo>
                <a:cubicBezTo>
                  <a:pt x="364935" y="123520"/>
                  <a:pt x="309557" y="178898"/>
                  <a:pt x="309557" y="247040"/>
                </a:cubicBezTo>
                <a:lnTo>
                  <a:pt x="309557" y="401710"/>
                </a:lnTo>
                <a:lnTo>
                  <a:pt x="176735" y="401710"/>
                </a:lnTo>
                <a:lnTo>
                  <a:pt x="116814" y="236656"/>
                </a:lnTo>
                <a:cubicBezTo>
                  <a:pt x="112271" y="224542"/>
                  <a:pt x="100806" y="216322"/>
                  <a:pt x="87827" y="216322"/>
                </a:cubicBezTo>
                <a:lnTo>
                  <a:pt x="62517" y="216322"/>
                </a:lnTo>
                <a:lnTo>
                  <a:pt x="62517" y="61868"/>
                </a:lnTo>
                <a:lnTo>
                  <a:pt x="1669574" y="61868"/>
                </a:lnTo>
                <a:lnTo>
                  <a:pt x="1669574" y="216322"/>
                </a:lnTo>
                <a:close/>
              </a:path>
            </a:pathLst>
          </a:custGeom>
          <a:solidFill>
            <a:srgbClr val="000000"/>
          </a:solidFill>
          <a:ln w="2155" cap="flat">
            <a:noFill/>
            <a:prstDash val="solid"/>
            <a:miter/>
          </a:ln>
        </p:spPr>
        <p:txBody>
          <a:bodyPr rtlCol="0" anchor="ctr"/>
          <a:lstStyle/>
          <a:p>
            <a:endParaRPr lang="es-CL"/>
          </a:p>
        </p:txBody>
      </p:sp>
      <p:sp>
        <p:nvSpPr>
          <p:cNvPr id="19" name="Forma libre 18">
            <a:extLst>
              <a:ext uri="{FF2B5EF4-FFF2-40B4-BE49-F238E27FC236}">
                <a16:creationId xmlns:a16="http://schemas.microsoft.com/office/drawing/2014/main" id="{E15DA640-AF6C-B9C1-EC18-7875CD3D92DD}"/>
              </a:ext>
            </a:extLst>
          </p:cNvPr>
          <p:cNvSpPr/>
          <p:nvPr/>
        </p:nvSpPr>
        <p:spPr>
          <a:xfrm>
            <a:off x="1379229" y="2067855"/>
            <a:ext cx="1424697" cy="1143478"/>
          </a:xfrm>
          <a:custGeom>
            <a:avLst/>
            <a:gdLst>
              <a:gd name="connsiteX0" fmla="*/ 123520 w 1424697"/>
              <a:gd name="connsiteY0" fmla="*/ 0 h 1143478"/>
              <a:gd name="connsiteX1" fmla="*/ 0 w 1424697"/>
              <a:gd name="connsiteY1" fmla="*/ 0 h 1143478"/>
              <a:gd name="connsiteX2" fmla="*/ 0 w 1424697"/>
              <a:gd name="connsiteY2" fmla="*/ 61868 h 1143478"/>
              <a:gd name="connsiteX3" fmla="*/ 92802 w 1424697"/>
              <a:gd name="connsiteY3" fmla="*/ 61868 h 1143478"/>
              <a:gd name="connsiteX4" fmla="*/ 92802 w 1424697"/>
              <a:gd name="connsiteY4" fmla="*/ 1112545 h 1143478"/>
              <a:gd name="connsiteX5" fmla="*/ 123736 w 1424697"/>
              <a:gd name="connsiteY5" fmla="*/ 1143479 h 1143478"/>
              <a:gd name="connsiteX6" fmla="*/ 1328867 w 1424697"/>
              <a:gd name="connsiteY6" fmla="*/ 1143479 h 1143478"/>
              <a:gd name="connsiteX7" fmla="*/ 1359801 w 1424697"/>
              <a:gd name="connsiteY7" fmla="*/ 1112545 h 1143478"/>
              <a:gd name="connsiteX8" fmla="*/ 1359801 w 1424697"/>
              <a:gd name="connsiteY8" fmla="*/ 61868 h 1143478"/>
              <a:gd name="connsiteX9" fmla="*/ 1424698 w 1424697"/>
              <a:gd name="connsiteY9" fmla="*/ 61868 h 1143478"/>
              <a:gd name="connsiteX10" fmla="*/ 1424698 w 1424697"/>
              <a:gd name="connsiteY10" fmla="*/ 0 h 1143478"/>
              <a:gd name="connsiteX11" fmla="*/ 123520 w 1424697"/>
              <a:gd name="connsiteY11" fmla="*/ 0 h 1143478"/>
              <a:gd name="connsiteX12" fmla="*/ 277974 w 1424697"/>
              <a:gd name="connsiteY12" fmla="*/ 1081611 h 1143478"/>
              <a:gd name="connsiteX13" fmla="*/ 154454 w 1424697"/>
              <a:gd name="connsiteY13" fmla="*/ 1081611 h 1143478"/>
              <a:gd name="connsiteX14" fmla="*/ 154454 w 1424697"/>
              <a:gd name="connsiteY14" fmla="*/ 61868 h 1143478"/>
              <a:gd name="connsiteX15" fmla="*/ 1297933 w 1424697"/>
              <a:gd name="connsiteY15" fmla="*/ 61868 h 1143478"/>
              <a:gd name="connsiteX16" fmla="*/ 1297933 w 1424697"/>
              <a:gd name="connsiteY16" fmla="*/ 1081611 h 1143478"/>
              <a:gd name="connsiteX17" fmla="*/ 1143479 w 1424697"/>
              <a:gd name="connsiteY17" fmla="*/ 1081611 h 1143478"/>
              <a:gd name="connsiteX18" fmla="*/ 587098 w 1424697"/>
              <a:gd name="connsiteY18" fmla="*/ 1081611 h 1143478"/>
              <a:gd name="connsiteX19" fmla="*/ 525230 w 1424697"/>
              <a:gd name="connsiteY19" fmla="*/ 1081611 h 1143478"/>
              <a:gd name="connsiteX20" fmla="*/ 896006 w 1424697"/>
              <a:gd name="connsiteY20" fmla="*/ 1081611 h 1143478"/>
              <a:gd name="connsiteX21" fmla="*/ 834138 w 1424697"/>
              <a:gd name="connsiteY21" fmla="*/ 1081611 h 114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4697" h="1143478">
                <a:moveTo>
                  <a:pt x="123520" y="0"/>
                </a:moveTo>
                <a:lnTo>
                  <a:pt x="0" y="0"/>
                </a:lnTo>
                <a:lnTo>
                  <a:pt x="0" y="61868"/>
                </a:lnTo>
                <a:lnTo>
                  <a:pt x="92802" y="61868"/>
                </a:lnTo>
                <a:lnTo>
                  <a:pt x="92802" y="1112545"/>
                </a:lnTo>
                <a:cubicBezTo>
                  <a:pt x="92802" y="1129634"/>
                  <a:pt x="106647" y="1143479"/>
                  <a:pt x="123736" y="1143479"/>
                </a:cubicBezTo>
                <a:lnTo>
                  <a:pt x="1328867" y="1143479"/>
                </a:lnTo>
                <a:cubicBezTo>
                  <a:pt x="1345956" y="1143479"/>
                  <a:pt x="1359801" y="1129634"/>
                  <a:pt x="1359801" y="1112545"/>
                </a:cubicBezTo>
                <a:lnTo>
                  <a:pt x="1359801" y="61868"/>
                </a:lnTo>
                <a:lnTo>
                  <a:pt x="1424698" y="61868"/>
                </a:lnTo>
                <a:lnTo>
                  <a:pt x="1424698" y="0"/>
                </a:lnTo>
                <a:lnTo>
                  <a:pt x="123520" y="0"/>
                </a:lnTo>
                <a:close/>
                <a:moveTo>
                  <a:pt x="277974" y="1081611"/>
                </a:moveTo>
                <a:lnTo>
                  <a:pt x="154454" y="1081611"/>
                </a:lnTo>
                <a:lnTo>
                  <a:pt x="154454" y="61868"/>
                </a:lnTo>
                <a:lnTo>
                  <a:pt x="1297933" y="61868"/>
                </a:lnTo>
                <a:lnTo>
                  <a:pt x="1297933" y="1081611"/>
                </a:lnTo>
                <a:lnTo>
                  <a:pt x="1143479" y="1081611"/>
                </a:lnTo>
                <a:moveTo>
                  <a:pt x="587098" y="1081611"/>
                </a:moveTo>
                <a:lnTo>
                  <a:pt x="525230" y="1081611"/>
                </a:lnTo>
                <a:moveTo>
                  <a:pt x="896006" y="1081611"/>
                </a:moveTo>
                <a:lnTo>
                  <a:pt x="834138" y="1081611"/>
                </a:lnTo>
              </a:path>
            </a:pathLst>
          </a:custGeom>
          <a:solidFill>
            <a:srgbClr val="000000"/>
          </a:solidFill>
          <a:ln w="2155" cap="flat">
            <a:noFill/>
            <a:prstDash val="solid"/>
            <a:miter/>
          </a:ln>
        </p:spPr>
        <p:txBody>
          <a:bodyPr rtlCol="0" anchor="ctr"/>
          <a:lstStyle/>
          <a:p>
            <a:endParaRPr lang="es-CL"/>
          </a:p>
        </p:txBody>
      </p:sp>
      <p:sp>
        <p:nvSpPr>
          <p:cNvPr id="6" name="CuadroTexto 5">
            <a:extLst>
              <a:ext uri="{FF2B5EF4-FFF2-40B4-BE49-F238E27FC236}">
                <a16:creationId xmlns:a16="http://schemas.microsoft.com/office/drawing/2014/main" id="{B59DF27E-1266-EC4E-9857-DA347231ADDA}"/>
              </a:ext>
            </a:extLst>
          </p:cNvPr>
          <p:cNvSpPr txBox="1"/>
          <p:nvPr/>
        </p:nvSpPr>
        <p:spPr>
          <a:xfrm>
            <a:off x="339365" y="177106"/>
            <a:ext cx="7656969" cy="461665"/>
          </a:xfrm>
          <a:prstGeom prst="rect">
            <a:avLst/>
          </a:prstGeom>
          <a:noFill/>
        </p:spPr>
        <p:txBody>
          <a:bodyPr wrap="square" rtlCol="0">
            <a:spAutoFit/>
          </a:bodyPr>
          <a:lstStyle/>
          <a:p>
            <a:r>
              <a:rPr lang="es-CL" sz="2400" b="1" i="1" dirty="0">
                <a:solidFill>
                  <a:srgbClr val="001E58"/>
                </a:solidFill>
                <a:latin typeface="Calibri" panose="020F0502020204030204" pitchFamily="34" charset="0"/>
                <a:cs typeface="Calibri" panose="020F0502020204030204" pitchFamily="34" charset="0"/>
              </a:rPr>
              <a:t>Pilares del Sistema de Pensiones</a:t>
            </a:r>
          </a:p>
        </p:txBody>
      </p:sp>
      <p:sp>
        <p:nvSpPr>
          <p:cNvPr id="8" name="Google Shape;642;p45">
            <a:extLst>
              <a:ext uri="{FF2B5EF4-FFF2-40B4-BE49-F238E27FC236}">
                <a16:creationId xmlns:a16="http://schemas.microsoft.com/office/drawing/2014/main" id="{76957415-1B95-7FA3-558D-C1D545439B9B}"/>
              </a:ext>
            </a:extLst>
          </p:cNvPr>
          <p:cNvSpPr txBox="1"/>
          <p:nvPr/>
        </p:nvSpPr>
        <p:spPr>
          <a:xfrm>
            <a:off x="1429244" y="2281275"/>
            <a:ext cx="1337984" cy="667185"/>
          </a:xfrm>
          <a:prstGeom prst="rect">
            <a:avLst/>
          </a:prstGeom>
          <a:noFill/>
          <a:ln>
            <a:noFill/>
          </a:ln>
        </p:spPr>
        <p:txBody>
          <a:bodyPr spcFirstLastPara="1" wrap="square" lIns="121900" tIns="121900" rIns="121900" bIns="121900" anchor="t" anchorCtr="0">
            <a:noAutofit/>
          </a:bodyPr>
          <a:lstStyle/>
          <a:p>
            <a:pPr marL="4763" algn="ctr">
              <a:buClr>
                <a:srgbClr val="000000"/>
              </a:buClr>
              <a:buSzPts val="800"/>
            </a:pPr>
            <a:r>
              <a:rPr lang="es-CL" i="1" dirty="0">
                <a:solidFill>
                  <a:schemeClr val="tx1"/>
                </a:solidFill>
                <a:latin typeface="Calibri" panose="020F0502020204030204" pitchFamily="34" charset="0"/>
                <a:ea typeface="Fira Sans"/>
                <a:cs typeface="Calibri" panose="020F0502020204030204" pitchFamily="34" charset="0"/>
                <a:sym typeface="Fira Sans"/>
              </a:rPr>
              <a:t>Contributivo Obligatorio</a:t>
            </a:r>
            <a:endParaRPr lang="es-CL" b="1" i="1" dirty="0">
              <a:solidFill>
                <a:schemeClr val="tx1"/>
              </a:solidFill>
              <a:latin typeface="Calibri" panose="020F0502020204030204" pitchFamily="34" charset="0"/>
              <a:ea typeface="Fira Sans"/>
              <a:cs typeface="Calibri" panose="020F0502020204030204" pitchFamily="34" charset="0"/>
              <a:sym typeface="Fira Sans"/>
            </a:endParaRPr>
          </a:p>
        </p:txBody>
      </p:sp>
      <p:sp>
        <p:nvSpPr>
          <p:cNvPr id="21" name="Forma libre 20">
            <a:extLst>
              <a:ext uri="{FF2B5EF4-FFF2-40B4-BE49-F238E27FC236}">
                <a16:creationId xmlns:a16="http://schemas.microsoft.com/office/drawing/2014/main" id="{F01AC03D-D19B-0C1A-00A4-E710AEA0E301}"/>
              </a:ext>
            </a:extLst>
          </p:cNvPr>
          <p:cNvSpPr/>
          <p:nvPr/>
        </p:nvSpPr>
        <p:spPr>
          <a:xfrm>
            <a:off x="3797451" y="1573342"/>
            <a:ext cx="1730360" cy="463578"/>
          </a:xfrm>
          <a:custGeom>
            <a:avLst/>
            <a:gdLst>
              <a:gd name="connsiteX0" fmla="*/ 1699643 w 1730360"/>
              <a:gd name="connsiteY0" fmla="*/ 0 h 463578"/>
              <a:gd name="connsiteX1" fmla="*/ 30934 w 1730360"/>
              <a:gd name="connsiteY1" fmla="*/ 0 h 463578"/>
              <a:gd name="connsiteX2" fmla="*/ 0 w 1730360"/>
              <a:gd name="connsiteY2" fmla="*/ 30934 h 463578"/>
              <a:gd name="connsiteX3" fmla="*/ 0 w 1730360"/>
              <a:gd name="connsiteY3" fmla="*/ 247256 h 463578"/>
              <a:gd name="connsiteX4" fmla="*/ 30934 w 1730360"/>
              <a:gd name="connsiteY4" fmla="*/ 278190 h 463578"/>
              <a:gd name="connsiteX5" fmla="*/ 65546 w 1730360"/>
              <a:gd name="connsiteY5" fmla="*/ 278190 h 463578"/>
              <a:gd name="connsiteX6" fmla="*/ 125467 w 1730360"/>
              <a:gd name="connsiteY6" fmla="*/ 443244 h 463578"/>
              <a:gd name="connsiteX7" fmla="*/ 154454 w 1730360"/>
              <a:gd name="connsiteY7" fmla="*/ 463578 h 463578"/>
              <a:gd name="connsiteX8" fmla="*/ 1575907 w 1730360"/>
              <a:gd name="connsiteY8" fmla="*/ 463578 h 463578"/>
              <a:gd name="connsiteX9" fmla="*/ 1604894 w 1730360"/>
              <a:gd name="connsiteY9" fmla="*/ 443244 h 463578"/>
              <a:gd name="connsiteX10" fmla="*/ 1664815 w 1730360"/>
              <a:gd name="connsiteY10" fmla="*/ 278190 h 463578"/>
              <a:gd name="connsiteX11" fmla="*/ 1699427 w 1730360"/>
              <a:gd name="connsiteY11" fmla="*/ 278190 h 463578"/>
              <a:gd name="connsiteX12" fmla="*/ 1730361 w 1730360"/>
              <a:gd name="connsiteY12" fmla="*/ 247256 h 463578"/>
              <a:gd name="connsiteX13" fmla="*/ 1730361 w 1730360"/>
              <a:gd name="connsiteY13" fmla="*/ 30934 h 463578"/>
              <a:gd name="connsiteX14" fmla="*/ 1699427 w 1730360"/>
              <a:gd name="connsiteY14" fmla="*/ 0 h 463578"/>
              <a:gd name="connsiteX15" fmla="*/ 370776 w 1730360"/>
              <a:gd name="connsiteY15" fmla="*/ 401710 h 463578"/>
              <a:gd name="connsiteX16" fmla="*/ 370776 w 1730360"/>
              <a:gd name="connsiteY16" fmla="*/ 247040 h 463578"/>
              <a:gd name="connsiteX17" fmla="*/ 432644 w 1730360"/>
              <a:gd name="connsiteY17" fmla="*/ 185388 h 463578"/>
              <a:gd name="connsiteX18" fmla="*/ 494512 w 1730360"/>
              <a:gd name="connsiteY18" fmla="*/ 247040 h 463578"/>
              <a:gd name="connsiteX19" fmla="*/ 494512 w 1730360"/>
              <a:gd name="connsiteY19" fmla="*/ 401710 h 463578"/>
              <a:gd name="connsiteX20" fmla="*/ 370992 w 1730360"/>
              <a:gd name="connsiteY20" fmla="*/ 401710 h 463578"/>
              <a:gd name="connsiteX21" fmla="*/ 679900 w 1730360"/>
              <a:gd name="connsiteY21" fmla="*/ 401710 h 463578"/>
              <a:gd name="connsiteX22" fmla="*/ 679900 w 1730360"/>
              <a:gd name="connsiteY22" fmla="*/ 247040 h 463578"/>
              <a:gd name="connsiteX23" fmla="*/ 741769 w 1730360"/>
              <a:gd name="connsiteY23" fmla="*/ 185388 h 463578"/>
              <a:gd name="connsiteX24" fmla="*/ 803637 w 1730360"/>
              <a:gd name="connsiteY24" fmla="*/ 247040 h 463578"/>
              <a:gd name="connsiteX25" fmla="*/ 803637 w 1730360"/>
              <a:gd name="connsiteY25" fmla="*/ 401710 h 463578"/>
              <a:gd name="connsiteX26" fmla="*/ 680117 w 1730360"/>
              <a:gd name="connsiteY26" fmla="*/ 401710 h 463578"/>
              <a:gd name="connsiteX27" fmla="*/ 958091 w 1730360"/>
              <a:gd name="connsiteY27" fmla="*/ 401710 h 463578"/>
              <a:gd name="connsiteX28" fmla="*/ 958091 w 1730360"/>
              <a:gd name="connsiteY28" fmla="*/ 247040 h 463578"/>
              <a:gd name="connsiteX29" fmla="*/ 1019959 w 1730360"/>
              <a:gd name="connsiteY29" fmla="*/ 185388 h 463578"/>
              <a:gd name="connsiteX30" fmla="*/ 1081827 w 1730360"/>
              <a:gd name="connsiteY30" fmla="*/ 247040 h 463578"/>
              <a:gd name="connsiteX31" fmla="*/ 1081827 w 1730360"/>
              <a:gd name="connsiteY31" fmla="*/ 401710 h 463578"/>
              <a:gd name="connsiteX32" fmla="*/ 958307 w 1730360"/>
              <a:gd name="connsiteY32" fmla="*/ 401710 h 463578"/>
              <a:gd name="connsiteX33" fmla="*/ 1266999 w 1730360"/>
              <a:gd name="connsiteY33" fmla="*/ 401710 h 463578"/>
              <a:gd name="connsiteX34" fmla="*/ 1266999 w 1730360"/>
              <a:gd name="connsiteY34" fmla="*/ 247040 h 463578"/>
              <a:gd name="connsiteX35" fmla="*/ 1328867 w 1730360"/>
              <a:gd name="connsiteY35" fmla="*/ 185388 h 463578"/>
              <a:gd name="connsiteX36" fmla="*/ 1390735 w 1730360"/>
              <a:gd name="connsiteY36" fmla="*/ 247040 h 463578"/>
              <a:gd name="connsiteX37" fmla="*/ 1390735 w 1730360"/>
              <a:gd name="connsiteY37" fmla="*/ 401710 h 463578"/>
              <a:gd name="connsiteX38" fmla="*/ 1267215 w 1730360"/>
              <a:gd name="connsiteY38" fmla="*/ 401710 h 463578"/>
              <a:gd name="connsiteX39" fmla="*/ 1668709 w 1730360"/>
              <a:gd name="connsiteY39" fmla="*/ 216322 h 463578"/>
              <a:gd name="connsiteX40" fmla="*/ 1643399 w 1730360"/>
              <a:gd name="connsiteY40" fmla="*/ 216322 h 463578"/>
              <a:gd name="connsiteX41" fmla="*/ 1614412 w 1730360"/>
              <a:gd name="connsiteY41" fmla="*/ 236656 h 463578"/>
              <a:gd name="connsiteX42" fmla="*/ 1554275 w 1730360"/>
              <a:gd name="connsiteY42" fmla="*/ 401710 h 463578"/>
              <a:gd name="connsiteX43" fmla="*/ 1452387 w 1730360"/>
              <a:gd name="connsiteY43" fmla="*/ 401710 h 463578"/>
              <a:gd name="connsiteX44" fmla="*/ 1452387 w 1730360"/>
              <a:gd name="connsiteY44" fmla="*/ 247040 h 463578"/>
              <a:gd name="connsiteX45" fmla="*/ 1328867 w 1730360"/>
              <a:gd name="connsiteY45" fmla="*/ 123520 h 463578"/>
              <a:gd name="connsiteX46" fmla="*/ 1205347 w 1730360"/>
              <a:gd name="connsiteY46" fmla="*/ 247040 h 463578"/>
              <a:gd name="connsiteX47" fmla="*/ 1205347 w 1730360"/>
              <a:gd name="connsiteY47" fmla="*/ 401710 h 463578"/>
              <a:gd name="connsiteX48" fmla="*/ 1143479 w 1730360"/>
              <a:gd name="connsiteY48" fmla="*/ 401710 h 463578"/>
              <a:gd name="connsiteX49" fmla="*/ 1143479 w 1730360"/>
              <a:gd name="connsiteY49" fmla="*/ 247040 h 463578"/>
              <a:gd name="connsiteX50" fmla="*/ 1019959 w 1730360"/>
              <a:gd name="connsiteY50" fmla="*/ 123520 h 463578"/>
              <a:gd name="connsiteX51" fmla="*/ 896439 w 1730360"/>
              <a:gd name="connsiteY51" fmla="*/ 247040 h 463578"/>
              <a:gd name="connsiteX52" fmla="*/ 896439 w 1730360"/>
              <a:gd name="connsiteY52" fmla="*/ 401710 h 463578"/>
              <a:gd name="connsiteX53" fmla="*/ 865505 w 1730360"/>
              <a:gd name="connsiteY53" fmla="*/ 401710 h 463578"/>
              <a:gd name="connsiteX54" fmla="*/ 865505 w 1730360"/>
              <a:gd name="connsiteY54" fmla="*/ 247040 h 463578"/>
              <a:gd name="connsiteX55" fmla="*/ 741985 w 1730360"/>
              <a:gd name="connsiteY55" fmla="*/ 123520 h 463578"/>
              <a:gd name="connsiteX56" fmla="*/ 618465 w 1730360"/>
              <a:gd name="connsiteY56" fmla="*/ 247040 h 463578"/>
              <a:gd name="connsiteX57" fmla="*/ 618465 w 1730360"/>
              <a:gd name="connsiteY57" fmla="*/ 401710 h 463578"/>
              <a:gd name="connsiteX58" fmla="*/ 556597 w 1730360"/>
              <a:gd name="connsiteY58" fmla="*/ 401710 h 463578"/>
              <a:gd name="connsiteX59" fmla="*/ 556597 w 1730360"/>
              <a:gd name="connsiteY59" fmla="*/ 247040 h 463578"/>
              <a:gd name="connsiteX60" fmla="*/ 433077 w 1730360"/>
              <a:gd name="connsiteY60" fmla="*/ 123520 h 463578"/>
              <a:gd name="connsiteX61" fmla="*/ 309557 w 1730360"/>
              <a:gd name="connsiteY61" fmla="*/ 247040 h 463578"/>
              <a:gd name="connsiteX62" fmla="*/ 309557 w 1730360"/>
              <a:gd name="connsiteY62" fmla="*/ 401710 h 463578"/>
              <a:gd name="connsiteX63" fmla="*/ 176735 w 1730360"/>
              <a:gd name="connsiteY63" fmla="*/ 401710 h 463578"/>
              <a:gd name="connsiteX64" fmla="*/ 116814 w 1730360"/>
              <a:gd name="connsiteY64" fmla="*/ 236656 h 463578"/>
              <a:gd name="connsiteX65" fmla="*/ 87827 w 1730360"/>
              <a:gd name="connsiteY65" fmla="*/ 216322 h 463578"/>
              <a:gd name="connsiteX66" fmla="*/ 62517 w 1730360"/>
              <a:gd name="connsiteY66" fmla="*/ 216322 h 463578"/>
              <a:gd name="connsiteX67" fmla="*/ 62517 w 1730360"/>
              <a:gd name="connsiteY67" fmla="*/ 61868 h 463578"/>
              <a:gd name="connsiteX68" fmla="*/ 1669574 w 1730360"/>
              <a:gd name="connsiteY68" fmla="*/ 61868 h 463578"/>
              <a:gd name="connsiteX69" fmla="*/ 1669574 w 1730360"/>
              <a:gd name="connsiteY69" fmla="*/ 216322 h 4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30360" h="463578">
                <a:moveTo>
                  <a:pt x="1699643" y="0"/>
                </a:moveTo>
                <a:lnTo>
                  <a:pt x="30934" y="0"/>
                </a:lnTo>
                <a:cubicBezTo>
                  <a:pt x="13845" y="0"/>
                  <a:pt x="0" y="13845"/>
                  <a:pt x="0" y="30934"/>
                </a:cubicBezTo>
                <a:lnTo>
                  <a:pt x="0" y="247256"/>
                </a:lnTo>
                <a:cubicBezTo>
                  <a:pt x="0" y="264346"/>
                  <a:pt x="13845" y="278190"/>
                  <a:pt x="30934" y="278190"/>
                </a:cubicBezTo>
                <a:lnTo>
                  <a:pt x="65546" y="278190"/>
                </a:lnTo>
                <a:lnTo>
                  <a:pt x="125467" y="443244"/>
                </a:lnTo>
                <a:cubicBezTo>
                  <a:pt x="130010" y="455358"/>
                  <a:pt x="141475" y="463578"/>
                  <a:pt x="154454" y="463578"/>
                </a:cubicBezTo>
                <a:lnTo>
                  <a:pt x="1575907" y="463578"/>
                </a:lnTo>
                <a:cubicBezTo>
                  <a:pt x="1588886" y="463578"/>
                  <a:pt x="1600568" y="455358"/>
                  <a:pt x="1604894" y="443244"/>
                </a:cubicBezTo>
                <a:lnTo>
                  <a:pt x="1664815" y="278190"/>
                </a:lnTo>
                <a:lnTo>
                  <a:pt x="1699427" y="278190"/>
                </a:lnTo>
                <a:cubicBezTo>
                  <a:pt x="1716516" y="278190"/>
                  <a:pt x="1730361" y="264346"/>
                  <a:pt x="1730361" y="247256"/>
                </a:cubicBezTo>
                <a:lnTo>
                  <a:pt x="1730361" y="30934"/>
                </a:lnTo>
                <a:cubicBezTo>
                  <a:pt x="1730361" y="13845"/>
                  <a:pt x="1716516" y="0"/>
                  <a:pt x="1699427" y="0"/>
                </a:cubicBezTo>
                <a:close/>
                <a:moveTo>
                  <a:pt x="370776" y="401710"/>
                </a:moveTo>
                <a:lnTo>
                  <a:pt x="370776" y="247040"/>
                </a:lnTo>
                <a:cubicBezTo>
                  <a:pt x="370776" y="213077"/>
                  <a:pt x="398465" y="185388"/>
                  <a:pt x="432644" y="185388"/>
                </a:cubicBezTo>
                <a:cubicBezTo>
                  <a:pt x="466823" y="185388"/>
                  <a:pt x="494512" y="213077"/>
                  <a:pt x="494512" y="247040"/>
                </a:cubicBezTo>
                <a:lnTo>
                  <a:pt x="494512" y="401710"/>
                </a:lnTo>
                <a:lnTo>
                  <a:pt x="370992" y="401710"/>
                </a:lnTo>
                <a:close/>
                <a:moveTo>
                  <a:pt x="679900" y="401710"/>
                </a:moveTo>
                <a:lnTo>
                  <a:pt x="679900" y="247040"/>
                </a:lnTo>
                <a:cubicBezTo>
                  <a:pt x="679900" y="213077"/>
                  <a:pt x="707590" y="185388"/>
                  <a:pt x="741769" y="185388"/>
                </a:cubicBezTo>
                <a:cubicBezTo>
                  <a:pt x="775948" y="185388"/>
                  <a:pt x="803637" y="213077"/>
                  <a:pt x="803637" y="247040"/>
                </a:cubicBezTo>
                <a:lnTo>
                  <a:pt x="803637" y="401710"/>
                </a:lnTo>
                <a:lnTo>
                  <a:pt x="680117" y="401710"/>
                </a:lnTo>
                <a:close/>
                <a:moveTo>
                  <a:pt x="958091" y="401710"/>
                </a:moveTo>
                <a:lnTo>
                  <a:pt x="958091" y="247040"/>
                </a:lnTo>
                <a:cubicBezTo>
                  <a:pt x="958091" y="213077"/>
                  <a:pt x="985780" y="185388"/>
                  <a:pt x="1019959" y="185388"/>
                </a:cubicBezTo>
                <a:cubicBezTo>
                  <a:pt x="1054138" y="185388"/>
                  <a:pt x="1081827" y="213077"/>
                  <a:pt x="1081827" y="247040"/>
                </a:cubicBezTo>
                <a:lnTo>
                  <a:pt x="1081827" y="401710"/>
                </a:lnTo>
                <a:lnTo>
                  <a:pt x="958307" y="401710"/>
                </a:lnTo>
                <a:close/>
                <a:moveTo>
                  <a:pt x="1266999" y="401710"/>
                </a:moveTo>
                <a:lnTo>
                  <a:pt x="1266999" y="247040"/>
                </a:lnTo>
                <a:cubicBezTo>
                  <a:pt x="1266999" y="213077"/>
                  <a:pt x="1294688" y="185388"/>
                  <a:pt x="1328867" y="185388"/>
                </a:cubicBezTo>
                <a:cubicBezTo>
                  <a:pt x="1363046" y="185388"/>
                  <a:pt x="1390735" y="213077"/>
                  <a:pt x="1390735" y="247040"/>
                </a:cubicBezTo>
                <a:lnTo>
                  <a:pt x="1390735" y="401710"/>
                </a:lnTo>
                <a:lnTo>
                  <a:pt x="1267215" y="401710"/>
                </a:lnTo>
                <a:close/>
                <a:moveTo>
                  <a:pt x="1668709" y="216322"/>
                </a:moveTo>
                <a:lnTo>
                  <a:pt x="1643399" y="216322"/>
                </a:lnTo>
                <a:cubicBezTo>
                  <a:pt x="1630420" y="216322"/>
                  <a:pt x="1618738" y="224542"/>
                  <a:pt x="1614412" y="236656"/>
                </a:cubicBezTo>
                <a:lnTo>
                  <a:pt x="1554275" y="401710"/>
                </a:lnTo>
                <a:lnTo>
                  <a:pt x="1452387" y="401710"/>
                </a:lnTo>
                <a:lnTo>
                  <a:pt x="1452387" y="247040"/>
                </a:lnTo>
                <a:cubicBezTo>
                  <a:pt x="1452387" y="178898"/>
                  <a:pt x="1397008" y="123520"/>
                  <a:pt x="1328867" y="123520"/>
                </a:cubicBezTo>
                <a:cubicBezTo>
                  <a:pt x="1260725" y="123520"/>
                  <a:pt x="1205347" y="178898"/>
                  <a:pt x="1205347" y="247040"/>
                </a:cubicBezTo>
                <a:lnTo>
                  <a:pt x="1205347" y="401710"/>
                </a:lnTo>
                <a:lnTo>
                  <a:pt x="1143479" y="401710"/>
                </a:lnTo>
                <a:lnTo>
                  <a:pt x="1143479" y="247040"/>
                </a:lnTo>
                <a:cubicBezTo>
                  <a:pt x="1143479" y="178898"/>
                  <a:pt x="1088100" y="123520"/>
                  <a:pt x="1019959" y="123520"/>
                </a:cubicBezTo>
                <a:cubicBezTo>
                  <a:pt x="951817" y="123520"/>
                  <a:pt x="896439" y="178898"/>
                  <a:pt x="896439" y="247040"/>
                </a:cubicBezTo>
                <a:lnTo>
                  <a:pt x="896439" y="401710"/>
                </a:lnTo>
                <a:lnTo>
                  <a:pt x="865505" y="401710"/>
                </a:lnTo>
                <a:lnTo>
                  <a:pt x="865505" y="247040"/>
                </a:lnTo>
                <a:cubicBezTo>
                  <a:pt x="865505" y="178898"/>
                  <a:pt x="810126" y="123520"/>
                  <a:pt x="741985" y="123520"/>
                </a:cubicBezTo>
                <a:cubicBezTo>
                  <a:pt x="673843" y="123520"/>
                  <a:pt x="618465" y="178898"/>
                  <a:pt x="618465" y="247040"/>
                </a:cubicBezTo>
                <a:lnTo>
                  <a:pt x="618465" y="401710"/>
                </a:lnTo>
                <a:lnTo>
                  <a:pt x="556597" y="401710"/>
                </a:lnTo>
                <a:lnTo>
                  <a:pt x="556597" y="247040"/>
                </a:lnTo>
                <a:cubicBezTo>
                  <a:pt x="556597" y="178898"/>
                  <a:pt x="501218" y="123520"/>
                  <a:pt x="433077" y="123520"/>
                </a:cubicBezTo>
                <a:cubicBezTo>
                  <a:pt x="364935" y="123520"/>
                  <a:pt x="309557" y="178898"/>
                  <a:pt x="309557" y="247040"/>
                </a:cubicBezTo>
                <a:lnTo>
                  <a:pt x="309557" y="401710"/>
                </a:lnTo>
                <a:lnTo>
                  <a:pt x="176735" y="401710"/>
                </a:lnTo>
                <a:lnTo>
                  <a:pt x="116814" y="236656"/>
                </a:lnTo>
                <a:cubicBezTo>
                  <a:pt x="112271" y="224542"/>
                  <a:pt x="100806" y="216322"/>
                  <a:pt x="87827" y="216322"/>
                </a:cubicBezTo>
                <a:lnTo>
                  <a:pt x="62517" y="216322"/>
                </a:lnTo>
                <a:lnTo>
                  <a:pt x="62517" y="61868"/>
                </a:lnTo>
                <a:lnTo>
                  <a:pt x="1669574" y="61868"/>
                </a:lnTo>
                <a:lnTo>
                  <a:pt x="1669574" y="216322"/>
                </a:lnTo>
                <a:close/>
              </a:path>
            </a:pathLst>
          </a:custGeom>
          <a:solidFill>
            <a:srgbClr val="000000"/>
          </a:solidFill>
          <a:ln w="2155" cap="flat">
            <a:noFill/>
            <a:prstDash val="solid"/>
            <a:miter/>
          </a:ln>
        </p:spPr>
        <p:txBody>
          <a:bodyPr rtlCol="0" anchor="ctr"/>
          <a:lstStyle/>
          <a:p>
            <a:endParaRPr lang="es-CL"/>
          </a:p>
        </p:txBody>
      </p:sp>
      <p:sp>
        <p:nvSpPr>
          <p:cNvPr id="22" name="Forma libre 21">
            <a:extLst>
              <a:ext uri="{FF2B5EF4-FFF2-40B4-BE49-F238E27FC236}">
                <a16:creationId xmlns:a16="http://schemas.microsoft.com/office/drawing/2014/main" id="{B21E2E0E-53A4-F505-4C49-ECB1D5D034DE}"/>
              </a:ext>
            </a:extLst>
          </p:cNvPr>
          <p:cNvSpPr/>
          <p:nvPr/>
        </p:nvSpPr>
        <p:spPr>
          <a:xfrm>
            <a:off x="3952121" y="2067855"/>
            <a:ext cx="1424697" cy="1143478"/>
          </a:xfrm>
          <a:custGeom>
            <a:avLst/>
            <a:gdLst>
              <a:gd name="connsiteX0" fmla="*/ 123520 w 1424697"/>
              <a:gd name="connsiteY0" fmla="*/ 0 h 1143478"/>
              <a:gd name="connsiteX1" fmla="*/ 0 w 1424697"/>
              <a:gd name="connsiteY1" fmla="*/ 0 h 1143478"/>
              <a:gd name="connsiteX2" fmla="*/ 0 w 1424697"/>
              <a:gd name="connsiteY2" fmla="*/ 61868 h 1143478"/>
              <a:gd name="connsiteX3" fmla="*/ 92802 w 1424697"/>
              <a:gd name="connsiteY3" fmla="*/ 61868 h 1143478"/>
              <a:gd name="connsiteX4" fmla="*/ 92802 w 1424697"/>
              <a:gd name="connsiteY4" fmla="*/ 1112545 h 1143478"/>
              <a:gd name="connsiteX5" fmla="*/ 123736 w 1424697"/>
              <a:gd name="connsiteY5" fmla="*/ 1143479 h 1143478"/>
              <a:gd name="connsiteX6" fmla="*/ 1328867 w 1424697"/>
              <a:gd name="connsiteY6" fmla="*/ 1143479 h 1143478"/>
              <a:gd name="connsiteX7" fmla="*/ 1359801 w 1424697"/>
              <a:gd name="connsiteY7" fmla="*/ 1112545 h 1143478"/>
              <a:gd name="connsiteX8" fmla="*/ 1359801 w 1424697"/>
              <a:gd name="connsiteY8" fmla="*/ 61868 h 1143478"/>
              <a:gd name="connsiteX9" fmla="*/ 1424698 w 1424697"/>
              <a:gd name="connsiteY9" fmla="*/ 61868 h 1143478"/>
              <a:gd name="connsiteX10" fmla="*/ 1424698 w 1424697"/>
              <a:gd name="connsiteY10" fmla="*/ 0 h 1143478"/>
              <a:gd name="connsiteX11" fmla="*/ 123520 w 1424697"/>
              <a:gd name="connsiteY11" fmla="*/ 0 h 1143478"/>
              <a:gd name="connsiteX12" fmla="*/ 277974 w 1424697"/>
              <a:gd name="connsiteY12" fmla="*/ 1081611 h 1143478"/>
              <a:gd name="connsiteX13" fmla="*/ 154454 w 1424697"/>
              <a:gd name="connsiteY13" fmla="*/ 1081611 h 1143478"/>
              <a:gd name="connsiteX14" fmla="*/ 154454 w 1424697"/>
              <a:gd name="connsiteY14" fmla="*/ 61868 h 1143478"/>
              <a:gd name="connsiteX15" fmla="*/ 1297933 w 1424697"/>
              <a:gd name="connsiteY15" fmla="*/ 61868 h 1143478"/>
              <a:gd name="connsiteX16" fmla="*/ 1297933 w 1424697"/>
              <a:gd name="connsiteY16" fmla="*/ 1081611 h 1143478"/>
              <a:gd name="connsiteX17" fmla="*/ 1143479 w 1424697"/>
              <a:gd name="connsiteY17" fmla="*/ 1081611 h 1143478"/>
              <a:gd name="connsiteX18" fmla="*/ 587098 w 1424697"/>
              <a:gd name="connsiteY18" fmla="*/ 1081611 h 1143478"/>
              <a:gd name="connsiteX19" fmla="*/ 525230 w 1424697"/>
              <a:gd name="connsiteY19" fmla="*/ 1081611 h 1143478"/>
              <a:gd name="connsiteX20" fmla="*/ 896006 w 1424697"/>
              <a:gd name="connsiteY20" fmla="*/ 1081611 h 1143478"/>
              <a:gd name="connsiteX21" fmla="*/ 834138 w 1424697"/>
              <a:gd name="connsiteY21" fmla="*/ 1081611 h 114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4697" h="1143478">
                <a:moveTo>
                  <a:pt x="123520" y="0"/>
                </a:moveTo>
                <a:lnTo>
                  <a:pt x="0" y="0"/>
                </a:lnTo>
                <a:lnTo>
                  <a:pt x="0" y="61868"/>
                </a:lnTo>
                <a:lnTo>
                  <a:pt x="92802" y="61868"/>
                </a:lnTo>
                <a:lnTo>
                  <a:pt x="92802" y="1112545"/>
                </a:lnTo>
                <a:cubicBezTo>
                  <a:pt x="92802" y="1129634"/>
                  <a:pt x="106647" y="1143479"/>
                  <a:pt x="123736" y="1143479"/>
                </a:cubicBezTo>
                <a:lnTo>
                  <a:pt x="1328867" y="1143479"/>
                </a:lnTo>
                <a:cubicBezTo>
                  <a:pt x="1345956" y="1143479"/>
                  <a:pt x="1359801" y="1129634"/>
                  <a:pt x="1359801" y="1112545"/>
                </a:cubicBezTo>
                <a:lnTo>
                  <a:pt x="1359801" y="61868"/>
                </a:lnTo>
                <a:lnTo>
                  <a:pt x="1424698" y="61868"/>
                </a:lnTo>
                <a:lnTo>
                  <a:pt x="1424698" y="0"/>
                </a:lnTo>
                <a:lnTo>
                  <a:pt x="123520" y="0"/>
                </a:lnTo>
                <a:close/>
                <a:moveTo>
                  <a:pt x="277974" y="1081611"/>
                </a:moveTo>
                <a:lnTo>
                  <a:pt x="154454" y="1081611"/>
                </a:lnTo>
                <a:lnTo>
                  <a:pt x="154454" y="61868"/>
                </a:lnTo>
                <a:lnTo>
                  <a:pt x="1297933" y="61868"/>
                </a:lnTo>
                <a:lnTo>
                  <a:pt x="1297933" y="1081611"/>
                </a:lnTo>
                <a:lnTo>
                  <a:pt x="1143479" y="1081611"/>
                </a:lnTo>
                <a:moveTo>
                  <a:pt x="587098" y="1081611"/>
                </a:moveTo>
                <a:lnTo>
                  <a:pt x="525230" y="1081611"/>
                </a:lnTo>
                <a:moveTo>
                  <a:pt x="896006" y="1081611"/>
                </a:moveTo>
                <a:lnTo>
                  <a:pt x="834138" y="1081611"/>
                </a:lnTo>
              </a:path>
            </a:pathLst>
          </a:custGeom>
          <a:solidFill>
            <a:srgbClr val="000000"/>
          </a:solidFill>
          <a:ln w="2155" cap="flat">
            <a:noFill/>
            <a:prstDash val="solid"/>
            <a:miter/>
          </a:ln>
        </p:spPr>
        <p:txBody>
          <a:bodyPr rtlCol="0" anchor="ctr"/>
          <a:lstStyle/>
          <a:p>
            <a:endParaRPr lang="es-CL"/>
          </a:p>
        </p:txBody>
      </p:sp>
      <p:sp>
        <p:nvSpPr>
          <p:cNvPr id="27" name="Forma libre 26">
            <a:extLst>
              <a:ext uri="{FF2B5EF4-FFF2-40B4-BE49-F238E27FC236}">
                <a16:creationId xmlns:a16="http://schemas.microsoft.com/office/drawing/2014/main" id="{FF86FEFD-B126-33FB-9606-B65921703F50}"/>
              </a:ext>
            </a:extLst>
          </p:cNvPr>
          <p:cNvSpPr/>
          <p:nvPr/>
        </p:nvSpPr>
        <p:spPr>
          <a:xfrm>
            <a:off x="6378520" y="1573342"/>
            <a:ext cx="1730360" cy="463578"/>
          </a:xfrm>
          <a:custGeom>
            <a:avLst/>
            <a:gdLst>
              <a:gd name="connsiteX0" fmla="*/ 1699643 w 1730360"/>
              <a:gd name="connsiteY0" fmla="*/ 0 h 463578"/>
              <a:gd name="connsiteX1" fmla="*/ 30934 w 1730360"/>
              <a:gd name="connsiteY1" fmla="*/ 0 h 463578"/>
              <a:gd name="connsiteX2" fmla="*/ 0 w 1730360"/>
              <a:gd name="connsiteY2" fmla="*/ 30934 h 463578"/>
              <a:gd name="connsiteX3" fmla="*/ 0 w 1730360"/>
              <a:gd name="connsiteY3" fmla="*/ 247256 h 463578"/>
              <a:gd name="connsiteX4" fmla="*/ 30934 w 1730360"/>
              <a:gd name="connsiteY4" fmla="*/ 278190 h 463578"/>
              <a:gd name="connsiteX5" fmla="*/ 65546 w 1730360"/>
              <a:gd name="connsiteY5" fmla="*/ 278190 h 463578"/>
              <a:gd name="connsiteX6" fmla="*/ 125467 w 1730360"/>
              <a:gd name="connsiteY6" fmla="*/ 443244 h 463578"/>
              <a:gd name="connsiteX7" fmla="*/ 154454 w 1730360"/>
              <a:gd name="connsiteY7" fmla="*/ 463578 h 463578"/>
              <a:gd name="connsiteX8" fmla="*/ 1575907 w 1730360"/>
              <a:gd name="connsiteY8" fmla="*/ 463578 h 463578"/>
              <a:gd name="connsiteX9" fmla="*/ 1604894 w 1730360"/>
              <a:gd name="connsiteY9" fmla="*/ 443244 h 463578"/>
              <a:gd name="connsiteX10" fmla="*/ 1664815 w 1730360"/>
              <a:gd name="connsiteY10" fmla="*/ 278190 h 463578"/>
              <a:gd name="connsiteX11" fmla="*/ 1699427 w 1730360"/>
              <a:gd name="connsiteY11" fmla="*/ 278190 h 463578"/>
              <a:gd name="connsiteX12" fmla="*/ 1730361 w 1730360"/>
              <a:gd name="connsiteY12" fmla="*/ 247256 h 463578"/>
              <a:gd name="connsiteX13" fmla="*/ 1730361 w 1730360"/>
              <a:gd name="connsiteY13" fmla="*/ 30934 h 463578"/>
              <a:gd name="connsiteX14" fmla="*/ 1699427 w 1730360"/>
              <a:gd name="connsiteY14" fmla="*/ 0 h 463578"/>
              <a:gd name="connsiteX15" fmla="*/ 370776 w 1730360"/>
              <a:gd name="connsiteY15" fmla="*/ 401710 h 463578"/>
              <a:gd name="connsiteX16" fmla="*/ 370776 w 1730360"/>
              <a:gd name="connsiteY16" fmla="*/ 247040 h 463578"/>
              <a:gd name="connsiteX17" fmla="*/ 432644 w 1730360"/>
              <a:gd name="connsiteY17" fmla="*/ 185388 h 463578"/>
              <a:gd name="connsiteX18" fmla="*/ 494512 w 1730360"/>
              <a:gd name="connsiteY18" fmla="*/ 247040 h 463578"/>
              <a:gd name="connsiteX19" fmla="*/ 494512 w 1730360"/>
              <a:gd name="connsiteY19" fmla="*/ 401710 h 463578"/>
              <a:gd name="connsiteX20" fmla="*/ 370992 w 1730360"/>
              <a:gd name="connsiteY20" fmla="*/ 401710 h 463578"/>
              <a:gd name="connsiteX21" fmla="*/ 679900 w 1730360"/>
              <a:gd name="connsiteY21" fmla="*/ 401710 h 463578"/>
              <a:gd name="connsiteX22" fmla="*/ 679900 w 1730360"/>
              <a:gd name="connsiteY22" fmla="*/ 247040 h 463578"/>
              <a:gd name="connsiteX23" fmla="*/ 741769 w 1730360"/>
              <a:gd name="connsiteY23" fmla="*/ 185388 h 463578"/>
              <a:gd name="connsiteX24" fmla="*/ 803637 w 1730360"/>
              <a:gd name="connsiteY24" fmla="*/ 247040 h 463578"/>
              <a:gd name="connsiteX25" fmla="*/ 803637 w 1730360"/>
              <a:gd name="connsiteY25" fmla="*/ 401710 h 463578"/>
              <a:gd name="connsiteX26" fmla="*/ 680117 w 1730360"/>
              <a:gd name="connsiteY26" fmla="*/ 401710 h 463578"/>
              <a:gd name="connsiteX27" fmla="*/ 958091 w 1730360"/>
              <a:gd name="connsiteY27" fmla="*/ 401710 h 463578"/>
              <a:gd name="connsiteX28" fmla="*/ 958091 w 1730360"/>
              <a:gd name="connsiteY28" fmla="*/ 247040 h 463578"/>
              <a:gd name="connsiteX29" fmla="*/ 1019959 w 1730360"/>
              <a:gd name="connsiteY29" fmla="*/ 185388 h 463578"/>
              <a:gd name="connsiteX30" fmla="*/ 1081827 w 1730360"/>
              <a:gd name="connsiteY30" fmla="*/ 247040 h 463578"/>
              <a:gd name="connsiteX31" fmla="*/ 1081827 w 1730360"/>
              <a:gd name="connsiteY31" fmla="*/ 401710 h 463578"/>
              <a:gd name="connsiteX32" fmla="*/ 958307 w 1730360"/>
              <a:gd name="connsiteY32" fmla="*/ 401710 h 463578"/>
              <a:gd name="connsiteX33" fmla="*/ 1266999 w 1730360"/>
              <a:gd name="connsiteY33" fmla="*/ 401710 h 463578"/>
              <a:gd name="connsiteX34" fmla="*/ 1266999 w 1730360"/>
              <a:gd name="connsiteY34" fmla="*/ 247040 h 463578"/>
              <a:gd name="connsiteX35" fmla="*/ 1328867 w 1730360"/>
              <a:gd name="connsiteY35" fmla="*/ 185388 h 463578"/>
              <a:gd name="connsiteX36" fmla="*/ 1390735 w 1730360"/>
              <a:gd name="connsiteY36" fmla="*/ 247040 h 463578"/>
              <a:gd name="connsiteX37" fmla="*/ 1390735 w 1730360"/>
              <a:gd name="connsiteY37" fmla="*/ 401710 h 463578"/>
              <a:gd name="connsiteX38" fmla="*/ 1267215 w 1730360"/>
              <a:gd name="connsiteY38" fmla="*/ 401710 h 463578"/>
              <a:gd name="connsiteX39" fmla="*/ 1668709 w 1730360"/>
              <a:gd name="connsiteY39" fmla="*/ 216322 h 463578"/>
              <a:gd name="connsiteX40" fmla="*/ 1643399 w 1730360"/>
              <a:gd name="connsiteY40" fmla="*/ 216322 h 463578"/>
              <a:gd name="connsiteX41" fmla="*/ 1614412 w 1730360"/>
              <a:gd name="connsiteY41" fmla="*/ 236656 h 463578"/>
              <a:gd name="connsiteX42" fmla="*/ 1554275 w 1730360"/>
              <a:gd name="connsiteY42" fmla="*/ 401710 h 463578"/>
              <a:gd name="connsiteX43" fmla="*/ 1452387 w 1730360"/>
              <a:gd name="connsiteY43" fmla="*/ 401710 h 463578"/>
              <a:gd name="connsiteX44" fmla="*/ 1452387 w 1730360"/>
              <a:gd name="connsiteY44" fmla="*/ 247040 h 463578"/>
              <a:gd name="connsiteX45" fmla="*/ 1328867 w 1730360"/>
              <a:gd name="connsiteY45" fmla="*/ 123520 h 463578"/>
              <a:gd name="connsiteX46" fmla="*/ 1205347 w 1730360"/>
              <a:gd name="connsiteY46" fmla="*/ 247040 h 463578"/>
              <a:gd name="connsiteX47" fmla="*/ 1205347 w 1730360"/>
              <a:gd name="connsiteY47" fmla="*/ 401710 h 463578"/>
              <a:gd name="connsiteX48" fmla="*/ 1143479 w 1730360"/>
              <a:gd name="connsiteY48" fmla="*/ 401710 h 463578"/>
              <a:gd name="connsiteX49" fmla="*/ 1143479 w 1730360"/>
              <a:gd name="connsiteY49" fmla="*/ 247040 h 463578"/>
              <a:gd name="connsiteX50" fmla="*/ 1019959 w 1730360"/>
              <a:gd name="connsiteY50" fmla="*/ 123520 h 463578"/>
              <a:gd name="connsiteX51" fmla="*/ 896439 w 1730360"/>
              <a:gd name="connsiteY51" fmla="*/ 247040 h 463578"/>
              <a:gd name="connsiteX52" fmla="*/ 896439 w 1730360"/>
              <a:gd name="connsiteY52" fmla="*/ 401710 h 463578"/>
              <a:gd name="connsiteX53" fmla="*/ 865505 w 1730360"/>
              <a:gd name="connsiteY53" fmla="*/ 401710 h 463578"/>
              <a:gd name="connsiteX54" fmla="*/ 865505 w 1730360"/>
              <a:gd name="connsiteY54" fmla="*/ 247040 h 463578"/>
              <a:gd name="connsiteX55" fmla="*/ 741985 w 1730360"/>
              <a:gd name="connsiteY55" fmla="*/ 123520 h 463578"/>
              <a:gd name="connsiteX56" fmla="*/ 618465 w 1730360"/>
              <a:gd name="connsiteY56" fmla="*/ 247040 h 463578"/>
              <a:gd name="connsiteX57" fmla="*/ 618465 w 1730360"/>
              <a:gd name="connsiteY57" fmla="*/ 401710 h 463578"/>
              <a:gd name="connsiteX58" fmla="*/ 556597 w 1730360"/>
              <a:gd name="connsiteY58" fmla="*/ 401710 h 463578"/>
              <a:gd name="connsiteX59" fmla="*/ 556597 w 1730360"/>
              <a:gd name="connsiteY59" fmla="*/ 247040 h 463578"/>
              <a:gd name="connsiteX60" fmla="*/ 433077 w 1730360"/>
              <a:gd name="connsiteY60" fmla="*/ 123520 h 463578"/>
              <a:gd name="connsiteX61" fmla="*/ 309557 w 1730360"/>
              <a:gd name="connsiteY61" fmla="*/ 247040 h 463578"/>
              <a:gd name="connsiteX62" fmla="*/ 309557 w 1730360"/>
              <a:gd name="connsiteY62" fmla="*/ 401710 h 463578"/>
              <a:gd name="connsiteX63" fmla="*/ 176735 w 1730360"/>
              <a:gd name="connsiteY63" fmla="*/ 401710 h 463578"/>
              <a:gd name="connsiteX64" fmla="*/ 116814 w 1730360"/>
              <a:gd name="connsiteY64" fmla="*/ 236656 h 463578"/>
              <a:gd name="connsiteX65" fmla="*/ 87827 w 1730360"/>
              <a:gd name="connsiteY65" fmla="*/ 216322 h 463578"/>
              <a:gd name="connsiteX66" fmla="*/ 62517 w 1730360"/>
              <a:gd name="connsiteY66" fmla="*/ 216322 h 463578"/>
              <a:gd name="connsiteX67" fmla="*/ 62517 w 1730360"/>
              <a:gd name="connsiteY67" fmla="*/ 61868 h 463578"/>
              <a:gd name="connsiteX68" fmla="*/ 1669574 w 1730360"/>
              <a:gd name="connsiteY68" fmla="*/ 61868 h 463578"/>
              <a:gd name="connsiteX69" fmla="*/ 1669574 w 1730360"/>
              <a:gd name="connsiteY69" fmla="*/ 216322 h 4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30360" h="463578">
                <a:moveTo>
                  <a:pt x="1699643" y="0"/>
                </a:moveTo>
                <a:lnTo>
                  <a:pt x="30934" y="0"/>
                </a:lnTo>
                <a:cubicBezTo>
                  <a:pt x="13845" y="0"/>
                  <a:pt x="0" y="13845"/>
                  <a:pt x="0" y="30934"/>
                </a:cubicBezTo>
                <a:lnTo>
                  <a:pt x="0" y="247256"/>
                </a:lnTo>
                <a:cubicBezTo>
                  <a:pt x="0" y="264346"/>
                  <a:pt x="13845" y="278190"/>
                  <a:pt x="30934" y="278190"/>
                </a:cubicBezTo>
                <a:lnTo>
                  <a:pt x="65546" y="278190"/>
                </a:lnTo>
                <a:lnTo>
                  <a:pt x="125467" y="443244"/>
                </a:lnTo>
                <a:cubicBezTo>
                  <a:pt x="130010" y="455358"/>
                  <a:pt x="141475" y="463578"/>
                  <a:pt x="154454" y="463578"/>
                </a:cubicBezTo>
                <a:lnTo>
                  <a:pt x="1575907" y="463578"/>
                </a:lnTo>
                <a:cubicBezTo>
                  <a:pt x="1588886" y="463578"/>
                  <a:pt x="1600568" y="455358"/>
                  <a:pt x="1604894" y="443244"/>
                </a:cubicBezTo>
                <a:lnTo>
                  <a:pt x="1664815" y="278190"/>
                </a:lnTo>
                <a:lnTo>
                  <a:pt x="1699427" y="278190"/>
                </a:lnTo>
                <a:cubicBezTo>
                  <a:pt x="1716516" y="278190"/>
                  <a:pt x="1730361" y="264346"/>
                  <a:pt x="1730361" y="247256"/>
                </a:cubicBezTo>
                <a:lnTo>
                  <a:pt x="1730361" y="30934"/>
                </a:lnTo>
                <a:cubicBezTo>
                  <a:pt x="1730361" y="13845"/>
                  <a:pt x="1716516" y="0"/>
                  <a:pt x="1699427" y="0"/>
                </a:cubicBezTo>
                <a:close/>
                <a:moveTo>
                  <a:pt x="370776" y="401710"/>
                </a:moveTo>
                <a:lnTo>
                  <a:pt x="370776" y="247040"/>
                </a:lnTo>
                <a:cubicBezTo>
                  <a:pt x="370776" y="213077"/>
                  <a:pt x="398465" y="185388"/>
                  <a:pt x="432644" y="185388"/>
                </a:cubicBezTo>
                <a:cubicBezTo>
                  <a:pt x="466823" y="185388"/>
                  <a:pt x="494512" y="213077"/>
                  <a:pt x="494512" y="247040"/>
                </a:cubicBezTo>
                <a:lnTo>
                  <a:pt x="494512" y="401710"/>
                </a:lnTo>
                <a:lnTo>
                  <a:pt x="370992" y="401710"/>
                </a:lnTo>
                <a:close/>
                <a:moveTo>
                  <a:pt x="679900" y="401710"/>
                </a:moveTo>
                <a:lnTo>
                  <a:pt x="679900" y="247040"/>
                </a:lnTo>
                <a:cubicBezTo>
                  <a:pt x="679900" y="213077"/>
                  <a:pt x="707590" y="185388"/>
                  <a:pt x="741769" y="185388"/>
                </a:cubicBezTo>
                <a:cubicBezTo>
                  <a:pt x="775948" y="185388"/>
                  <a:pt x="803637" y="213077"/>
                  <a:pt x="803637" y="247040"/>
                </a:cubicBezTo>
                <a:lnTo>
                  <a:pt x="803637" y="401710"/>
                </a:lnTo>
                <a:lnTo>
                  <a:pt x="680117" y="401710"/>
                </a:lnTo>
                <a:close/>
                <a:moveTo>
                  <a:pt x="958091" y="401710"/>
                </a:moveTo>
                <a:lnTo>
                  <a:pt x="958091" y="247040"/>
                </a:lnTo>
                <a:cubicBezTo>
                  <a:pt x="958091" y="213077"/>
                  <a:pt x="985780" y="185388"/>
                  <a:pt x="1019959" y="185388"/>
                </a:cubicBezTo>
                <a:cubicBezTo>
                  <a:pt x="1054138" y="185388"/>
                  <a:pt x="1081827" y="213077"/>
                  <a:pt x="1081827" y="247040"/>
                </a:cubicBezTo>
                <a:lnTo>
                  <a:pt x="1081827" y="401710"/>
                </a:lnTo>
                <a:lnTo>
                  <a:pt x="958307" y="401710"/>
                </a:lnTo>
                <a:close/>
                <a:moveTo>
                  <a:pt x="1266999" y="401710"/>
                </a:moveTo>
                <a:lnTo>
                  <a:pt x="1266999" y="247040"/>
                </a:lnTo>
                <a:cubicBezTo>
                  <a:pt x="1266999" y="213077"/>
                  <a:pt x="1294688" y="185388"/>
                  <a:pt x="1328867" y="185388"/>
                </a:cubicBezTo>
                <a:cubicBezTo>
                  <a:pt x="1363046" y="185388"/>
                  <a:pt x="1390735" y="213077"/>
                  <a:pt x="1390735" y="247040"/>
                </a:cubicBezTo>
                <a:lnTo>
                  <a:pt x="1390735" y="401710"/>
                </a:lnTo>
                <a:lnTo>
                  <a:pt x="1267215" y="401710"/>
                </a:lnTo>
                <a:close/>
                <a:moveTo>
                  <a:pt x="1668709" y="216322"/>
                </a:moveTo>
                <a:lnTo>
                  <a:pt x="1643399" y="216322"/>
                </a:lnTo>
                <a:cubicBezTo>
                  <a:pt x="1630420" y="216322"/>
                  <a:pt x="1618738" y="224542"/>
                  <a:pt x="1614412" y="236656"/>
                </a:cubicBezTo>
                <a:lnTo>
                  <a:pt x="1554275" y="401710"/>
                </a:lnTo>
                <a:lnTo>
                  <a:pt x="1452387" y="401710"/>
                </a:lnTo>
                <a:lnTo>
                  <a:pt x="1452387" y="247040"/>
                </a:lnTo>
                <a:cubicBezTo>
                  <a:pt x="1452387" y="178898"/>
                  <a:pt x="1397008" y="123520"/>
                  <a:pt x="1328867" y="123520"/>
                </a:cubicBezTo>
                <a:cubicBezTo>
                  <a:pt x="1260725" y="123520"/>
                  <a:pt x="1205347" y="178898"/>
                  <a:pt x="1205347" y="247040"/>
                </a:cubicBezTo>
                <a:lnTo>
                  <a:pt x="1205347" y="401710"/>
                </a:lnTo>
                <a:lnTo>
                  <a:pt x="1143479" y="401710"/>
                </a:lnTo>
                <a:lnTo>
                  <a:pt x="1143479" y="247040"/>
                </a:lnTo>
                <a:cubicBezTo>
                  <a:pt x="1143479" y="178898"/>
                  <a:pt x="1088100" y="123520"/>
                  <a:pt x="1019959" y="123520"/>
                </a:cubicBezTo>
                <a:cubicBezTo>
                  <a:pt x="951817" y="123520"/>
                  <a:pt x="896439" y="178898"/>
                  <a:pt x="896439" y="247040"/>
                </a:cubicBezTo>
                <a:lnTo>
                  <a:pt x="896439" y="401710"/>
                </a:lnTo>
                <a:lnTo>
                  <a:pt x="865505" y="401710"/>
                </a:lnTo>
                <a:lnTo>
                  <a:pt x="865505" y="247040"/>
                </a:lnTo>
                <a:cubicBezTo>
                  <a:pt x="865505" y="178898"/>
                  <a:pt x="810126" y="123520"/>
                  <a:pt x="741985" y="123520"/>
                </a:cubicBezTo>
                <a:cubicBezTo>
                  <a:pt x="673843" y="123520"/>
                  <a:pt x="618465" y="178898"/>
                  <a:pt x="618465" y="247040"/>
                </a:cubicBezTo>
                <a:lnTo>
                  <a:pt x="618465" y="401710"/>
                </a:lnTo>
                <a:lnTo>
                  <a:pt x="556597" y="401710"/>
                </a:lnTo>
                <a:lnTo>
                  <a:pt x="556597" y="247040"/>
                </a:lnTo>
                <a:cubicBezTo>
                  <a:pt x="556597" y="178898"/>
                  <a:pt x="501218" y="123520"/>
                  <a:pt x="433077" y="123520"/>
                </a:cubicBezTo>
                <a:cubicBezTo>
                  <a:pt x="364935" y="123520"/>
                  <a:pt x="309557" y="178898"/>
                  <a:pt x="309557" y="247040"/>
                </a:cubicBezTo>
                <a:lnTo>
                  <a:pt x="309557" y="401710"/>
                </a:lnTo>
                <a:lnTo>
                  <a:pt x="176735" y="401710"/>
                </a:lnTo>
                <a:lnTo>
                  <a:pt x="116814" y="236656"/>
                </a:lnTo>
                <a:cubicBezTo>
                  <a:pt x="112271" y="224542"/>
                  <a:pt x="100806" y="216322"/>
                  <a:pt x="87827" y="216322"/>
                </a:cubicBezTo>
                <a:lnTo>
                  <a:pt x="62517" y="216322"/>
                </a:lnTo>
                <a:lnTo>
                  <a:pt x="62517" y="61868"/>
                </a:lnTo>
                <a:lnTo>
                  <a:pt x="1669574" y="61868"/>
                </a:lnTo>
                <a:lnTo>
                  <a:pt x="1669574" y="216322"/>
                </a:lnTo>
                <a:close/>
              </a:path>
            </a:pathLst>
          </a:custGeom>
          <a:solidFill>
            <a:srgbClr val="000000"/>
          </a:solidFill>
          <a:ln w="2155" cap="flat">
            <a:noFill/>
            <a:prstDash val="solid"/>
            <a:miter/>
          </a:ln>
        </p:spPr>
        <p:txBody>
          <a:bodyPr rtlCol="0" anchor="ctr"/>
          <a:lstStyle/>
          <a:p>
            <a:endParaRPr lang="es-CL"/>
          </a:p>
        </p:txBody>
      </p:sp>
      <p:sp>
        <p:nvSpPr>
          <p:cNvPr id="28" name="Forma libre 27">
            <a:extLst>
              <a:ext uri="{FF2B5EF4-FFF2-40B4-BE49-F238E27FC236}">
                <a16:creationId xmlns:a16="http://schemas.microsoft.com/office/drawing/2014/main" id="{92718878-4ADC-9662-8F29-047B4523B9A1}"/>
              </a:ext>
            </a:extLst>
          </p:cNvPr>
          <p:cNvSpPr/>
          <p:nvPr/>
        </p:nvSpPr>
        <p:spPr>
          <a:xfrm>
            <a:off x="6533190" y="2067855"/>
            <a:ext cx="1424697" cy="1143478"/>
          </a:xfrm>
          <a:custGeom>
            <a:avLst/>
            <a:gdLst>
              <a:gd name="connsiteX0" fmla="*/ 123520 w 1424697"/>
              <a:gd name="connsiteY0" fmla="*/ 0 h 1143478"/>
              <a:gd name="connsiteX1" fmla="*/ 0 w 1424697"/>
              <a:gd name="connsiteY1" fmla="*/ 0 h 1143478"/>
              <a:gd name="connsiteX2" fmla="*/ 0 w 1424697"/>
              <a:gd name="connsiteY2" fmla="*/ 61868 h 1143478"/>
              <a:gd name="connsiteX3" fmla="*/ 92802 w 1424697"/>
              <a:gd name="connsiteY3" fmla="*/ 61868 h 1143478"/>
              <a:gd name="connsiteX4" fmla="*/ 92802 w 1424697"/>
              <a:gd name="connsiteY4" fmla="*/ 1112545 h 1143478"/>
              <a:gd name="connsiteX5" fmla="*/ 123736 w 1424697"/>
              <a:gd name="connsiteY5" fmla="*/ 1143479 h 1143478"/>
              <a:gd name="connsiteX6" fmla="*/ 1328867 w 1424697"/>
              <a:gd name="connsiteY6" fmla="*/ 1143479 h 1143478"/>
              <a:gd name="connsiteX7" fmla="*/ 1359801 w 1424697"/>
              <a:gd name="connsiteY7" fmla="*/ 1112545 h 1143478"/>
              <a:gd name="connsiteX8" fmla="*/ 1359801 w 1424697"/>
              <a:gd name="connsiteY8" fmla="*/ 61868 h 1143478"/>
              <a:gd name="connsiteX9" fmla="*/ 1424698 w 1424697"/>
              <a:gd name="connsiteY9" fmla="*/ 61868 h 1143478"/>
              <a:gd name="connsiteX10" fmla="*/ 1424698 w 1424697"/>
              <a:gd name="connsiteY10" fmla="*/ 0 h 1143478"/>
              <a:gd name="connsiteX11" fmla="*/ 123520 w 1424697"/>
              <a:gd name="connsiteY11" fmla="*/ 0 h 1143478"/>
              <a:gd name="connsiteX12" fmla="*/ 277974 w 1424697"/>
              <a:gd name="connsiteY12" fmla="*/ 1081611 h 1143478"/>
              <a:gd name="connsiteX13" fmla="*/ 154454 w 1424697"/>
              <a:gd name="connsiteY13" fmla="*/ 1081611 h 1143478"/>
              <a:gd name="connsiteX14" fmla="*/ 154454 w 1424697"/>
              <a:gd name="connsiteY14" fmla="*/ 61868 h 1143478"/>
              <a:gd name="connsiteX15" fmla="*/ 1297933 w 1424697"/>
              <a:gd name="connsiteY15" fmla="*/ 61868 h 1143478"/>
              <a:gd name="connsiteX16" fmla="*/ 1297933 w 1424697"/>
              <a:gd name="connsiteY16" fmla="*/ 1081611 h 1143478"/>
              <a:gd name="connsiteX17" fmla="*/ 1143479 w 1424697"/>
              <a:gd name="connsiteY17" fmla="*/ 1081611 h 1143478"/>
              <a:gd name="connsiteX18" fmla="*/ 587098 w 1424697"/>
              <a:gd name="connsiteY18" fmla="*/ 1081611 h 1143478"/>
              <a:gd name="connsiteX19" fmla="*/ 525230 w 1424697"/>
              <a:gd name="connsiteY19" fmla="*/ 1081611 h 1143478"/>
              <a:gd name="connsiteX20" fmla="*/ 896006 w 1424697"/>
              <a:gd name="connsiteY20" fmla="*/ 1081611 h 1143478"/>
              <a:gd name="connsiteX21" fmla="*/ 834138 w 1424697"/>
              <a:gd name="connsiteY21" fmla="*/ 1081611 h 114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4697" h="1143478">
                <a:moveTo>
                  <a:pt x="123520" y="0"/>
                </a:moveTo>
                <a:lnTo>
                  <a:pt x="0" y="0"/>
                </a:lnTo>
                <a:lnTo>
                  <a:pt x="0" y="61868"/>
                </a:lnTo>
                <a:lnTo>
                  <a:pt x="92802" y="61868"/>
                </a:lnTo>
                <a:lnTo>
                  <a:pt x="92802" y="1112545"/>
                </a:lnTo>
                <a:cubicBezTo>
                  <a:pt x="92802" y="1129634"/>
                  <a:pt x="106647" y="1143479"/>
                  <a:pt x="123736" y="1143479"/>
                </a:cubicBezTo>
                <a:lnTo>
                  <a:pt x="1328867" y="1143479"/>
                </a:lnTo>
                <a:cubicBezTo>
                  <a:pt x="1345956" y="1143479"/>
                  <a:pt x="1359801" y="1129634"/>
                  <a:pt x="1359801" y="1112545"/>
                </a:cubicBezTo>
                <a:lnTo>
                  <a:pt x="1359801" y="61868"/>
                </a:lnTo>
                <a:lnTo>
                  <a:pt x="1424698" y="61868"/>
                </a:lnTo>
                <a:lnTo>
                  <a:pt x="1424698" y="0"/>
                </a:lnTo>
                <a:lnTo>
                  <a:pt x="123520" y="0"/>
                </a:lnTo>
                <a:close/>
                <a:moveTo>
                  <a:pt x="277974" y="1081611"/>
                </a:moveTo>
                <a:lnTo>
                  <a:pt x="154454" y="1081611"/>
                </a:lnTo>
                <a:lnTo>
                  <a:pt x="154454" y="61868"/>
                </a:lnTo>
                <a:lnTo>
                  <a:pt x="1297933" y="61868"/>
                </a:lnTo>
                <a:lnTo>
                  <a:pt x="1297933" y="1081611"/>
                </a:lnTo>
                <a:lnTo>
                  <a:pt x="1143479" y="1081611"/>
                </a:lnTo>
                <a:moveTo>
                  <a:pt x="587098" y="1081611"/>
                </a:moveTo>
                <a:lnTo>
                  <a:pt x="525230" y="1081611"/>
                </a:lnTo>
                <a:moveTo>
                  <a:pt x="896006" y="1081611"/>
                </a:moveTo>
                <a:lnTo>
                  <a:pt x="834138" y="1081611"/>
                </a:lnTo>
              </a:path>
            </a:pathLst>
          </a:custGeom>
          <a:solidFill>
            <a:srgbClr val="000000"/>
          </a:solidFill>
          <a:ln w="2155" cap="flat">
            <a:noFill/>
            <a:prstDash val="solid"/>
            <a:miter/>
          </a:ln>
        </p:spPr>
        <p:txBody>
          <a:bodyPr rtlCol="0" anchor="ctr"/>
          <a:lstStyle/>
          <a:p>
            <a:endParaRPr lang="es-CL"/>
          </a:p>
        </p:txBody>
      </p:sp>
      <p:sp>
        <p:nvSpPr>
          <p:cNvPr id="12" name="Google Shape;642;p45">
            <a:extLst>
              <a:ext uri="{FF2B5EF4-FFF2-40B4-BE49-F238E27FC236}">
                <a16:creationId xmlns:a16="http://schemas.microsoft.com/office/drawing/2014/main" id="{C0B61893-BB1F-FA42-74F7-44AA71BFD365}"/>
              </a:ext>
            </a:extLst>
          </p:cNvPr>
          <p:cNvSpPr txBox="1"/>
          <p:nvPr/>
        </p:nvSpPr>
        <p:spPr>
          <a:xfrm>
            <a:off x="4010525" y="2281275"/>
            <a:ext cx="1337984" cy="667185"/>
          </a:xfrm>
          <a:prstGeom prst="rect">
            <a:avLst/>
          </a:prstGeom>
          <a:noFill/>
          <a:ln>
            <a:noFill/>
          </a:ln>
        </p:spPr>
        <p:txBody>
          <a:bodyPr spcFirstLastPara="1" wrap="square" lIns="121900" tIns="121900" rIns="121900" bIns="121900" anchor="t" anchorCtr="0">
            <a:noAutofit/>
          </a:bodyPr>
          <a:lstStyle/>
          <a:p>
            <a:pPr marL="4763" algn="ctr">
              <a:buClr>
                <a:srgbClr val="000000"/>
              </a:buClr>
              <a:buSzPts val="800"/>
            </a:pPr>
            <a:r>
              <a:rPr lang="es-CL" i="1" dirty="0">
                <a:solidFill>
                  <a:schemeClr val="tx1"/>
                </a:solidFill>
                <a:latin typeface="Calibri" panose="020F0502020204030204" pitchFamily="34" charset="0"/>
                <a:ea typeface="Fira Sans"/>
                <a:cs typeface="Calibri" panose="020F0502020204030204" pitchFamily="34" charset="0"/>
                <a:sym typeface="Fira Sans"/>
              </a:rPr>
              <a:t>Contributivo Voluntario</a:t>
            </a:r>
            <a:endParaRPr lang="es-CL" b="1" i="1" dirty="0">
              <a:solidFill>
                <a:schemeClr val="tx1"/>
              </a:solidFill>
              <a:latin typeface="Calibri" panose="020F0502020204030204" pitchFamily="34" charset="0"/>
              <a:ea typeface="Fira Sans"/>
              <a:cs typeface="Calibri" panose="020F0502020204030204" pitchFamily="34" charset="0"/>
              <a:sym typeface="Fira Sans"/>
            </a:endParaRPr>
          </a:p>
        </p:txBody>
      </p:sp>
      <p:sp>
        <p:nvSpPr>
          <p:cNvPr id="13" name="Google Shape;642;p45">
            <a:extLst>
              <a:ext uri="{FF2B5EF4-FFF2-40B4-BE49-F238E27FC236}">
                <a16:creationId xmlns:a16="http://schemas.microsoft.com/office/drawing/2014/main" id="{48FC45B2-FEA8-5F6D-D7AE-8B285B824DB0}"/>
              </a:ext>
            </a:extLst>
          </p:cNvPr>
          <p:cNvSpPr txBox="1"/>
          <p:nvPr/>
        </p:nvSpPr>
        <p:spPr>
          <a:xfrm>
            <a:off x="6583205" y="2193804"/>
            <a:ext cx="1337984" cy="976352"/>
          </a:xfrm>
          <a:prstGeom prst="rect">
            <a:avLst/>
          </a:prstGeom>
          <a:noFill/>
          <a:ln>
            <a:noFill/>
          </a:ln>
        </p:spPr>
        <p:txBody>
          <a:bodyPr spcFirstLastPara="1" wrap="square" lIns="121900" tIns="121900" rIns="121900" bIns="121900" anchor="t" anchorCtr="0">
            <a:noAutofit/>
          </a:bodyPr>
          <a:lstStyle/>
          <a:p>
            <a:pPr marL="4763" algn="ctr">
              <a:buClr>
                <a:srgbClr val="000000"/>
              </a:buClr>
              <a:buSzPts val="800"/>
            </a:pPr>
            <a:r>
              <a:rPr lang="es-CL" i="1" dirty="0">
                <a:solidFill>
                  <a:schemeClr val="tx1"/>
                </a:solidFill>
                <a:latin typeface="Calibri" panose="020F0502020204030204" pitchFamily="34" charset="0"/>
                <a:ea typeface="Fira Sans"/>
                <a:cs typeface="Calibri" panose="020F0502020204030204" pitchFamily="34" charset="0"/>
                <a:sym typeface="Fira Sans"/>
              </a:rPr>
              <a:t>No Contributivo Solidario</a:t>
            </a:r>
            <a:endParaRPr lang="es-CL" b="1" i="1" dirty="0">
              <a:solidFill>
                <a:schemeClr val="tx1"/>
              </a:solidFill>
              <a:latin typeface="Calibri" panose="020F0502020204030204" pitchFamily="34" charset="0"/>
              <a:ea typeface="Fira Sans"/>
              <a:cs typeface="Calibri" panose="020F0502020204030204" pitchFamily="34" charset="0"/>
              <a:sym typeface="Fira Sans"/>
            </a:endParaRPr>
          </a:p>
        </p:txBody>
      </p:sp>
      <p:sp>
        <p:nvSpPr>
          <p:cNvPr id="14" name="Google Shape;642;p45">
            <a:extLst>
              <a:ext uri="{FF2B5EF4-FFF2-40B4-BE49-F238E27FC236}">
                <a16:creationId xmlns:a16="http://schemas.microsoft.com/office/drawing/2014/main" id="{0E4073D3-40A4-CF0C-2C34-27073B2840C7}"/>
              </a:ext>
            </a:extLst>
          </p:cNvPr>
          <p:cNvSpPr txBox="1"/>
          <p:nvPr/>
        </p:nvSpPr>
        <p:spPr>
          <a:xfrm>
            <a:off x="867121" y="3115169"/>
            <a:ext cx="2515807" cy="667185"/>
          </a:xfrm>
          <a:prstGeom prst="rect">
            <a:avLst/>
          </a:prstGeom>
          <a:noFill/>
          <a:ln>
            <a:noFill/>
          </a:ln>
        </p:spPr>
        <p:txBody>
          <a:bodyPr spcFirstLastPara="1" wrap="square" lIns="121900" tIns="121900" rIns="121900" bIns="121900" anchor="t" anchorCtr="0">
            <a:noAutofit/>
          </a:bodyPr>
          <a:lstStyle/>
          <a:p>
            <a:pPr marL="4763" algn="ctr">
              <a:buClr>
                <a:srgbClr val="000000"/>
              </a:buClr>
              <a:buSzPts val="800"/>
            </a:pPr>
            <a:r>
              <a:rPr lang="es-CL" i="1" dirty="0">
                <a:solidFill>
                  <a:schemeClr val="tx1"/>
                </a:solidFill>
                <a:latin typeface="Calibri" panose="020F0502020204030204" pitchFamily="34" charset="0"/>
                <a:ea typeface="Fira Sans"/>
                <a:cs typeface="Calibri" panose="020F0502020204030204" pitchFamily="34" charset="0"/>
                <a:sym typeface="Fira Sans"/>
              </a:rPr>
              <a:t>Cotización 10% del Trabajador + Nuevo aporte del Empleador </a:t>
            </a:r>
          </a:p>
        </p:txBody>
      </p:sp>
      <p:sp>
        <p:nvSpPr>
          <p:cNvPr id="15" name="Google Shape;642;p45">
            <a:extLst>
              <a:ext uri="{FF2B5EF4-FFF2-40B4-BE49-F238E27FC236}">
                <a16:creationId xmlns:a16="http://schemas.microsoft.com/office/drawing/2014/main" id="{FD2B0A3E-D348-B34D-6DF8-F83C964793BA}"/>
              </a:ext>
            </a:extLst>
          </p:cNvPr>
          <p:cNvSpPr txBox="1"/>
          <p:nvPr/>
        </p:nvSpPr>
        <p:spPr>
          <a:xfrm>
            <a:off x="3797451" y="3114060"/>
            <a:ext cx="1730578" cy="667185"/>
          </a:xfrm>
          <a:prstGeom prst="rect">
            <a:avLst/>
          </a:prstGeom>
          <a:noFill/>
          <a:ln>
            <a:noFill/>
          </a:ln>
        </p:spPr>
        <p:txBody>
          <a:bodyPr spcFirstLastPara="1" wrap="square" lIns="121900" tIns="121900" rIns="121900" bIns="121900" anchor="t" anchorCtr="0">
            <a:noAutofit/>
          </a:bodyPr>
          <a:lstStyle/>
          <a:p>
            <a:pPr marL="4763" algn="ctr">
              <a:buClr>
                <a:srgbClr val="000000"/>
              </a:buClr>
              <a:buSzPts val="800"/>
            </a:pPr>
            <a:r>
              <a:rPr lang="es-CL" i="1" dirty="0">
                <a:solidFill>
                  <a:schemeClr val="tx1"/>
                </a:solidFill>
                <a:latin typeface="Calibri" panose="020F0502020204030204" pitchFamily="34" charset="0"/>
                <a:ea typeface="Fira Sans"/>
                <a:cs typeface="Calibri" panose="020F0502020204030204" pitchFamily="34" charset="0"/>
                <a:sym typeface="Fira Sans"/>
              </a:rPr>
              <a:t>Ahorro adicional al obligatorio</a:t>
            </a:r>
          </a:p>
        </p:txBody>
      </p:sp>
      <p:sp>
        <p:nvSpPr>
          <p:cNvPr id="34" name="CuadroTexto 33">
            <a:extLst>
              <a:ext uri="{FF2B5EF4-FFF2-40B4-BE49-F238E27FC236}">
                <a16:creationId xmlns:a16="http://schemas.microsoft.com/office/drawing/2014/main" id="{E8705057-273D-E3B8-CA0C-DEAA15C3CD52}"/>
              </a:ext>
            </a:extLst>
          </p:cNvPr>
          <p:cNvSpPr txBox="1"/>
          <p:nvPr/>
        </p:nvSpPr>
        <p:spPr>
          <a:xfrm>
            <a:off x="1057039" y="723554"/>
            <a:ext cx="7212381" cy="1015663"/>
          </a:xfrm>
          <a:prstGeom prst="rect">
            <a:avLst/>
          </a:prstGeom>
          <a:noFill/>
        </p:spPr>
        <p:txBody>
          <a:bodyPr wrap="square" rtlCol="0">
            <a:spAutoFit/>
          </a:bodyPr>
          <a:lstStyle/>
          <a:p>
            <a:pPr algn="ctr"/>
            <a:r>
              <a:rPr lang="es-CL" sz="6000" b="1" i="1" dirty="0">
                <a:solidFill>
                  <a:srgbClr val="001E58"/>
                </a:solidFill>
                <a:latin typeface="Calibri" panose="020F0502020204030204" pitchFamily="34" charset="0"/>
                <a:cs typeface="Calibri" panose="020F0502020204030204" pitchFamily="34" charset="0"/>
              </a:rPr>
              <a:t>Sistema de Pensiones</a:t>
            </a:r>
          </a:p>
        </p:txBody>
      </p:sp>
      <p:sp>
        <p:nvSpPr>
          <p:cNvPr id="35" name="Google Shape;642;p45">
            <a:extLst>
              <a:ext uri="{FF2B5EF4-FFF2-40B4-BE49-F238E27FC236}">
                <a16:creationId xmlns:a16="http://schemas.microsoft.com/office/drawing/2014/main" id="{FD8A6A5E-2923-8540-3641-D65E24F1A581}"/>
              </a:ext>
            </a:extLst>
          </p:cNvPr>
          <p:cNvSpPr txBox="1"/>
          <p:nvPr/>
        </p:nvSpPr>
        <p:spPr>
          <a:xfrm>
            <a:off x="867121" y="3574624"/>
            <a:ext cx="2515807" cy="904169"/>
          </a:xfrm>
          <a:prstGeom prst="rect">
            <a:avLst/>
          </a:prstGeom>
          <a:noFill/>
          <a:ln>
            <a:noFill/>
          </a:ln>
        </p:spPr>
        <p:txBody>
          <a:bodyPr spcFirstLastPara="1" wrap="square" lIns="121900" tIns="121900" rIns="121900" bIns="121900" anchor="t" anchorCtr="0">
            <a:noAutofit/>
          </a:bodyPr>
          <a:lstStyle/>
          <a:p>
            <a:pPr marL="4763" algn="ctr">
              <a:buClr>
                <a:srgbClr val="000000"/>
              </a:buClr>
              <a:buSzPts val="800"/>
            </a:pPr>
            <a:r>
              <a:rPr lang="es-CL" i="1" dirty="0">
                <a:solidFill>
                  <a:schemeClr val="tx1"/>
                </a:solidFill>
                <a:latin typeface="Calibri" panose="020F0502020204030204" pitchFamily="34" charset="0"/>
                <a:ea typeface="Fira Sans"/>
                <a:cs typeface="Calibri" panose="020F0502020204030204" pitchFamily="34" charset="0"/>
                <a:sym typeface="Fira Sans"/>
              </a:rPr>
              <a:t>Pensión de Vejez</a:t>
            </a:r>
          </a:p>
          <a:p>
            <a:pPr marL="4763" algn="ctr">
              <a:buClr>
                <a:srgbClr val="000000"/>
              </a:buClr>
              <a:buSzPts val="800"/>
            </a:pPr>
            <a:r>
              <a:rPr lang="es-CL" i="1" dirty="0">
                <a:solidFill>
                  <a:schemeClr val="tx1"/>
                </a:solidFill>
                <a:latin typeface="Calibri" panose="020F0502020204030204" pitchFamily="34" charset="0"/>
                <a:ea typeface="Fira Sans"/>
                <a:cs typeface="Calibri" panose="020F0502020204030204" pitchFamily="34" charset="0"/>
                <a:sym typeface="Fira Sans"/>
              </a:rPr>
              <a:t>Pensión de Invalidez</a:t>
            </a:r>
          </a:p>
          <a:p>
            <a:pPr marL="4763" algn="ctr">
              <a:buClr>
                <a:srgbClr val="000000"/>
              </a:buClr>
              <a:buSzPts val="800"/>
            </a:pPr>
            <a:r>
              <a:rPr lang="es-CL" i="1" dirty="0">
                <a:solidFill>
                  <a:schemeClr val="tx1"/>
                </a:solidFill>
                <a:latin typeface="Calibri" panose="020F0502020204030204" pitchFamily="34" charset="0"/>
                <a:ea typeface="Fira Sans"/>
                <a:cs typeface="Calibri" panose="020F0502020204030204" pitchFamily="34" charset="0"/>
                <a:sym typeface="Fira Sans"/>
              </a:rPr>
              <a:t>Pensión de Sobrevivencia</a:t>
            </a:r>
          </a:p>
        </p:txBody>
      </p:sp>
      <p:sp>
        <p:nvSpPr>
          <p:cNvPr id="38" name="Google Shape;642;p45">
            <a:extLst>
              <a:ext uri="{FF2B5EF4-FFF2-40B4-BE49-F238E27FC236}">
                <a16:creationId xmlns:a16="http://schemas.microsoft.com/office/drawing/2014/main" id="{92971235-0100-5590-1BDA-D00CB5DD0C4F}"/>
              </a:ext>
            </a:extLst>
          </p:cNvPr>
          <p:cNvSpPr txBox="1"/>
          <p:nvPr/>
        </p:nvSpPr>
        <p:spPr>
          <a:xfrm>
            <a:off x="3797451" y="3586351"/>
            <a:ext cx="1730578" cy="805663"/>
          </a:xfrm>
          <a:prstGeom prst="rect">
            <a:avLst/>
          </a:prstGeom>
          <a:noFill/>
          <a:ln>
            <a:noFill/>
          </a:ln>
        </p:spPr>
        <p:txBody>
          <a:bodyPr spcFirstLastPara="1" wrap="square" lIns="121900" tIns="121900" rIns="121900" bIns="121900" anchor="t" anchorCtr="0">
            <a:noAutofit/>
          </a:bodyPr>
          <a:lstStyle/>
          <a:p>
            <a:pPr marL="4763" algn="ctr">
              <a:buClr>
                <a:srgbClr val="000000"/>
              </a:buClr>
              <a:buSzPts val="800"/>
            </a:pPr>
            <a:r>
              <a:rPr lang="es-CL" i="1" dirty="0">
                <a:solidFill>
                  <a:schemeClr val="tx1"/>
                </a:solidFill>
                <a:latin typeface="Calibri" panose="020F0502020204030204" pitchFamily="34" charset="0"/>
                <a:ea typeface="Fira Sans"/>
                <a:cs typeface="Calibri" panose="020F0502020204030204" pitchFamily="34" charset="0"/>
                <a:sym typeface="Fira Sans"/>
              </a:rPr>
              <a:t>APV </a:t>
            </a:r>
          </a:p>
          <a:p>
            <a:pPr marL="4763" algn="ctr">
              <a:buClr>
                <a:srgbClr val="000000"/>
              </a:buClr>
              <a:buSzPts val="800"/>
            </a:pPr>
            <a:r>
              <a:rPr lang="es-CL" i="1" dirty="0">
                <a:solidFill>
                  <a:schemeClr val="tx1"/>
                </a:solidFill>
                <a:latin typeface="Calibri" panose="020F0502020204030204" pitchFamily="34" charset="0"/>
                <a:ea typeface="Fira Sans"/>
                <a:cs typeface="Calibri" panose="020F0502020204030204" pitchFamily="34" charset="0"/>
                <a:sym typeface="Fira Sans"/>
              </a:rPr>
              <a:t>Cuenta 2 </a:t>
            </a:r>
          </a:p>
          <a:p>
            <a:pPr marL="4763" algn="ctr">
              <a:buClr>
                <a:srgbClr val="000000"/>
              </a:buClr>
              <a:buSzPts val="800"/>
            </a:pPr>
            <a:r>
              <a:rPr lang="es-CL" i="1" dirty="0" err="1">
                <a:solidFill>
                  <a:schemeClr val="tx1"/>
                </a:solidFill>
                <a:latin typeface="Calibri" panose="020F0502020204030204" pitchFamily="34" charset="0"/>
                <a:ea typeface="Fira Sans"/>
                <a:cs typeface="Calibri" panose="020F0502020204030204" pitchFamily="34" charset="0"/>
                <a:sym typeface="Fira Sans"/>
              </a:rPr>
              <a:t>Dep</a:t>
            </a:r>
            <a:r>
              <a:rPr lang="es-CL" i="1" dirty="0">
                <a:solidFill>
                  <a:schemeClr val="tx1"/>
                </a:solidFill>
                <a:latin typeface="Calibri" panose="020F0502020204030204" pitchFamily="34" charset="0"/>
                <a:ea typeface="Fira Sans"/>
                <a:cs typeface="Calibri" panose="020F0502020204030204" pitchFamily="34" charset="0"/>
                <a:sym typeface="Fira Sans"/>
              </a:rPr>
              <a:t>. Convenidos </a:t>
            </a:r>
          </a:p>
          <a:p>
            <a:pPr marL="4763" algn="ctr">
              <a:buClr>
                <a:srgbClr val="000000"/>
              </a:buClr>
              <a:buSzPts val="800"/>
            </a:pPr>
            <a:endParaRPr lang="es-CL" i="1" dirty="0">
              <a:solidFill>
                <a:schemeClr val="tx1"/>
              </a:solidFill>
              <a:latin typeface="Calibri" panose="020F0502020204030204" pitchFamily="34" charset="0"/>
              <a:ea typeface="Fira Sans"/>
              <a:cs typeface="Calibri" panose="020F0502020204030204" pitchFamily="34" charset="0"/>
              <a:sym typeface="Fira Sans"/>
            </a:endParaRPr>
          </a:p>
        </p:txBody>
      </p:sp>
      <p:sp>
        <p:nvSpPr>
          <p:cNvPr id="40" name="Google Shape;642;p45">
            <a:extLst>
              <a:ext uri="{FF2B5EF4-FFF2-40B4-BE49-F238E27FC236}">
                <a16:creationId xmlns:a16="http://schemas.microsoft.com/office/drawing/2014/main" id="{0BF03D9B-B4C3-06AB-DB32-821600E06362}"/>
              </a:ext>
            </a:extLst>
          </p:cNvPr>
          <p:cNvSpPr txBox="1"/>
          <p:nvPr/>
        </p:nvSpPr>
        <p:spPr>
          <a:xfrm>
            <a:off x="6397689" y="3114060"/>
            <a:ext cx="1730578" cy="667185"/>
          </a:xfrm>
          <a:prstGeom prst="rect">
            <a:avLst/>
          </a:prstGeom>
          <a:noFill/>
          <a:ln>
            <a:noFill/>
          </a:ln>
        </p:spPr>
        <p:txBody>
          <a:bodyPr spcFirstLastPara="1" wrap="square" lIns="121900" tIns="121900" rIns="121900" bIns="121900" anchor="t" anchorCtr="0">
            <a:noAutofit/>
          </a:bodyPr>
          <a:lstStyle/>
          <a:p>
            <a:pPr marL="4763" algn="ctr">
              <a:buClr>
                <a:srgbClr val="000000"/>
              </a:buClr>
              <a:buSzPts val="800"/>
            </a:pPr>
            <a:r>
              <a:rPr lang="es-CL" i="1" dirty="0">
                <a:solidFill>
                  <a:schemeClr val="tx1"/>
                </a:solidFill>
                <a:latin typeface="Calibri" panose="020F0502020204030204" pitchFamily="34" charset="0"/>
                <a:ea typeface="Fira Sans"/>
                <a:cs typeface="Calibri" panose="020F0502020204030204" pitchFamily="34" charset="0"/>
                <a:sym typeface="Fira Sans"/>
              </a:rPr>
              <a:t>Sistema Pensiones Solidarias</a:t>
            </a:r>
          </a:p>
        </p:txBody>
      </p:sp>
      <p:sp>
        <p:nvSpPr>
          <p:cNvPr id="41" name="Google Shape;642;p45">
            <a:extLst>
              <a:ext uri="{FF2B5EF4-FFF2-40B4-BE49-F238E27FC236}">
                <a16:creationId xmlns:a16="http://schemas.microsoft.com/office/drawing/2014/main" id="{BC3E9AA0-5286-1E24-ABCD-DEF7049228EF}"/>
              </a:ext>
            </a:extLst>
          </p:cNvPr>
          <p:cNvSpPr txBox="1"/>
          <p:nvPr/>
        </p:nvSpPr>
        <p:spPr>
          <a:xfrm>
            <a:off x="6397689" y="3586351"/>
            <a:ext cx="1730578" cy="805663"/>
          </a:xfrm>
          <a:prstGeom prst="rect">
            <a:avLst/>
          </a:prstGeom>
          <a:noFill/>
          <a:ln>
            <a:noFill/>
          </a:ln>
        </p:spPr>
        <p:txBody>
          <a:bodyPr spcFirstLastPara="1" wrap="square" lIns="121900" tIns="121900" rIns="121900" bIns="121900" anchor="t" anchorCtr="0">
            <a:noAutofit/>
          </a:bodyPr>
          <a:lstStyle/>
          <a:p>
            <a:pPr marL="4763" algn="ctr">
              <a:buClr>
                <a:srgbClr val="000000"/>
              </a:buClr>
              <a:buSzPts val="800"/>
            </a:pPr>
            <a:r>
              <a:rPr lang="es-CL" i="1" dirty="0">
                <a:solidFill>
                  <a:schemeClr val="tx1"/>
                </a:solidFill>
                <a:latin typeface="Calibri" panose="020F0502020204030204" pitchFamily="34" charset="0"/>
                <a:ea typeface="Fira Sans"/>
                <a:cs typeface="Calibri" panose="020F0502020204030204" pitchFamily="34" charset="0"/>
                <a:sym typeface="Fira Sans"/>
              </a:rPr>
              <a:t>APSI</a:t>
            </a:r>
          </a:p>
          <a:p>
            <a:pPr marL="4763" algn="ctr">
              <a:buClr>
                <a:srgbClr val="000000"/>
              </a:buClr>
              <a:buSzPts val="800"/>
            </a:pPr>
            <a:r>
              <a:rPr lang="es-CL" i="1" dirty="0">
                <a:solidFill>
                  <a:schemeClr val="tx1"/>
                </a:solidFill>
                <a:latin typeface="Calibri" panose="020F0502020204030204" pitchFamily="34" charset="0"/>
                <a:ea typeface="Fira Sans"/>
                <a:cs typeface="Calibri" panose="020F0502020204030204" pitchFamily="34" charset="0"/>
                <a:sym typeface="Fira Sans"/>
              </a:rPr>
              <a:t>PBSI</a:t>
            </a:r>
          </a:p>
          <a:p>
            <a:pPr marL="4763" algn="ctr">
              <a:buClr>
                <a:srgbClr val="000000"/>
              </a:buClr>
              <a:buSzPts val="800"/>
            </a:pPr>
            <a:r>
              <a:rPr lang="es-CL" i="1" dirty="0">
                <a:solidFill>
                  <a:schemeClr val="tx1"/>
                </a:solidFill>
                <a:latin typeface="Calibri" panose="020F0502020204030204" pitchFamily="34" charset="0"/>
                <a:ea typeface="Fira Sans"/>
                <a:cs typeface="Calibri" panose="020F0502020204030204" pitchFamily="34" charset="0"/>
                <a:sym typeface="Fira Sans"/>
              </a:rPr>
              <a:t>PGU</a:t>
            </a:r>
          </a:p>
        </p:txBody>
      </p:sp>
      <p:cxnSp>
        <p:nvCxnSpPr>
          <p:cNvPr id="44" name="Conector recto 43">
            <a:extLst>
              <a:ext uri="{FF2B5EF4-FFF2-40B4-BE49-F238E27FC236}">
                <a16:creationId xmlns:a16="http://schemas.microsoft.com/office/drawing/2014/main" id="{AAE9ABB4-586F-800B-3994-8C38A2BADC66}"/>
              </a:ext>
            </a:extLst>
          </p:cNvPr>
          <p:cNvCxnSpPr/>
          <p:nvPr/>
        </p:nvCxnSpPr>
        <p:spPr>
          <a:xfrm>
            <a:off x="2599708" y="1602649"/>
            <a:ext cx="4394818" cy="0"/>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693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CE83B06-7B45-84C8-C56F-CFC8B6998774}"/>
              </a:ext>
            </a:extLst>
          </p:cNvPr>
          <p:cNvSpPr txBox="1"/>
          <p:nvPr/>
        </p:nvSpPr>
        <p:spPr>
          <a:xfrm>
            <a:off x="153735" y="177106"/>
            <a:ext cx="4232635" cy="461665"/>
          </a:xfrm>
          <a:prstGeom prst="rect">
            <a:avLst/>
          </a:prstGeom>
          <a:noFill/>
        </p:spPr>
        <p:txBody>
          <a:bodyPr wrap="square" rtlCol="0">
            <a:spAutoFit/>
          </a:bodyPr>
          <a:lstStyle/>
          <a:p>
            <a:r>
              <a:rPr lang="es-CL" sz="2400" b="1" i="1" dirty="0">
                <a:solidFill>
                  <a:schemeClr val="bg1"/>
                </a:solidFill>
                <a:latin typeface="Calibri" panose="020F0502020204030204" pitchFamily="34" charset="0"/>
                <a:cs typeface="Calibri" panose="020F0502020204030204" pitchFamily="34" charset="0"/>
              </a:rPr>
              <a:t>Conceptos Previsionales Claves</a:t>
            </a:r>
          </a:p>
        </p:txBody>
      </p:sp>
      <p:sp>
        <p:nvSpPr>
          <p:cNvPr id="2" name="CuadroTexto 1">
            <a:extLst>
              <a:ext uri="{FF2B5EF4-FFF2-40B4-BE49-F238E27FC236}">
                <a16:creationId xmlns:a16="http://schemas.microsoft.com/office/drawing/2014/main" id="{9D9282C3-00D8-FB2D-9677-DB1DE64ED63E}"/>
              </a:ext>
            </a:extLst>
          </p:cNvPr>
          <p:cNvSpPr txBox="1"/>
          <p:nvPr/>
        </p:nvSpPr>
        <p:spPr>
          <a:xfrm>
            <a:off x="4572000" y="1017478"/>
            <a:ext cx="4232635" cy="2554545"/>
          </a:xfrm>
          <a:prstGeom prst="rect">
            <a:avLst/>
          </a:prstGeom>
          <a:noFill/>
        </p:spPr>
        <p:txBody>
          <a:bodyPr wrap="square" rtlCol="0">
            <a:spAutoFit/>
          </a:bodyPr>
          <a:lstStyle/>
          <a:p>
            <a:r>
              <a:rPr lang="es-CL" b="1" i="1" dirty="0">
                <a:solidFill>
                  <a:srgbClr val="FFC000"/>
                </a:solidFill>
                <a:latin typeface="Calibri" panose="020F0502020204030204" pitchFamily="34" charset="0"/>
                <a:cs typeface="Calibri" panose="020F0502020204030204" pitchFamily="34" charset="0"/>
              </a:rPr>
              <a:t>Saldo del fondo de pensiones:</a:t>
            </a:r>
            <a:br>
              <a:rPr lang="es-CL" sz="1200" b="1" i="1" dirty="0">
                <a:solidFill>
                  <a:srgbClr val="FFC000"/>
                </a:solidFill>
                <a:latin typeface="Calibri" panose="020F0502020204030204" pitchFamily="34" charset="0"/>
                <a:cs typeface="Calibri" panose="020F0502020204030204" pitchFamily="34" charset="0"/>
              </a:rPr>
            </a:br>
            <a:r>
              <a:rPr lang="es-CL" sz="1200" i="1" dirty="0">
                <a:solidFill>
                  <a:schemeClr val="bg1"/>
                </a:solidFill>
                <a:latin typeface="Calibri" panose="020F0502020204030204" pitchFamily="34" charset="0"/>
                <a:cs typeface="Calibri" panose="020F0502020204030204" pitchFamily="34" charset="0"/>
              </a:rPr>
              <a:t>Corresponde al monto acumulado en las cuentas de cada afiliado/a, que constituyen el ahorro para financiar su pensión. Contempla los recursos depositados tanto en su cuenta de capitalización individual obligatoria de la AFP, como en la voluntaria, si fuera el caso. El saldo acumulado es de cada afiliado/a y su único propósito es financiar su pensión. </a:t>
            </a:r>
          </a:p>
          <a:p>
            <a:endParaRPr lang="es-CL" sz="1200" i="1" dirty="0">
              <a:solidFill>
                <a:schemeClr val="bg1"/>
              </a:solidFill>
              <a:latin typeface="Calibri" panose="020F0502020204030204" pitchFamily="34" charset="0"/>
              <a:cs typeface="Calibri" panose="020F0502020204030204" pitchFamily="34" charset="0"/>
            </a:endParaRPr>
          </a:p>
          <a:p>
            <a:r>
              <a:rPr lang="es-CL" b="1" i="1" dirty="0">
                <a:solidFill>
                  <a:srgbClr val="FFC000"/>
                </a:solidFill>
                <a:latin typeface="Calibri" panose="020F0502020204030204" pitchFamily="34" charset="0"/>
                <a:cs typeface="Calibri" panose="020F0502020204030204" pitchFamily="34" charset="0"/>
              </a:rPr>
              <a:t>Bono de reconocimiento:</a:t>
            </a:r>
          </a:p>
          <a:p>
            <a:r>
              <a:rPr lang="es-CL" sz="1200" i="1" dirty="0">
                <a:solidFill>
                  <a:schemeClr val="bg1"/>
                </a:solidFill>
                <a:latin typeface="Calibri" panose="020F0502020204030204" pitchFamily="34" charset="0"/>
                <a:cs typeface="Calibri" panose="020F0502020204030204" pitchFamily="34" charset="0"/>
              </a:rPr>
              <a:t>Este bono es emitido por el Estado representativo de los períodos de cotizaciones que registren en el régimen antiguo los trabajadores que optaron y opten por afiliarse al nuevo sistema de previsión en alguna AFP.</a:t>
            </a:r>
          </a:p>
        </p:txBody>
      </p:sp>
      <p:sp>
        <p:nvSpPr>
          <p:cNvPr id="3" name="CuadroTexto 2">
            <a:extLst>
              <a:ext uri="{FF2B5EF4-FFF2-40B4-BE49-F238E27FC236}">
                <a16:creationId xmlns:a16="http://schemas.microsoft.com/office/drawing/2014/main" id="{805B0B5F-C6DA-3AB2-DC2C-320E026BE456}"/>
              </a:ext>
            </a:extLst>
          </p:cNvPr>
          <p:cNvSpPr txBox="1"/>
          <p:nvPr/>
        </p:nvSpPr>
        <p:spPr>
          <a:xfrm>
            <a:off x="153735" y="1017478"/>
            <a:ext cx="4232635" cy="3508653"/>
          </a:xfrm>
          <a:prstGeom prst="rect">
            <a:avLst/>
          </a:prstGeom>
          <a:noFill/>
        </p:spPr>
        <p:txBody>
          <a:bodyPr wrap="square" rtlCol="0">
            <a:spAutoFit/>
          </a:bodyPr>
          <a:lstStyle/>
          <a:p>
            <a:r>
              <a:rPr lang="es-CL" b="1" i="1" dirty="0">
                <a:solidFill>
                  <a:srgbClr val="FFC000"/>
                </a:solidFill>
                <a:latin typeface="Calibri" panose="020F0502020204030204" pitchFamily="34" charset="0"/>
                <a:cs typeface="Calibri" panose="020F0502020204030204" pitchFamily="34" charset="0"/>
              </a:rPr>
              <a:t>Tasa de Reemplazo:</a:t>
            </a:r>
          </a:p>
          <a:p>
            <a:r>
              <a:rPr lang="es-CL" sz="1200" i="1" dirty="0">
                <a:solidFill>
                  <a:schemeClr val="bg1"/>
                </a:solidFill>
                <a:latin typeface="Calibri" panose="020F0502020204030204" pitchFamily="34" charset="0"/>
                <a:cs typeface="Calibri" panose="020F0502020204030204" pitchFamily="34" charset="0"/>
              </a:rPr>
              <a:t>Es la proporción del monto de la pensión que recibe una persona, comparado con el promedio de los ingresos con que cotizó durante su vida laboral. Por ejemplo, el beneficio de pensión dividido por los ingresos de pensión previos a la jubilación. </a:t>
            </a:r>
          </a:p>
          <a:p>
            <a:endParaRPr lang="es-CL" sz="1200" i="1" dirty="0">
              <a:solidFill>
                <a:schemeClr val="bg1"/>
              </a:solidFill>
              <a:latin typeface="Calibri" panose="020F0502020204030204" pitchFamily="34" charset="0"/>
              <a:cs typeface="Calibri" panose="020F0502020204030204" pitchFamily="34" charset="0"/>
            </a:endParaRPr>
          </a:p>
          <a:p>
            <a:r>
              <a:rPr lang="es-CL" b="1" i="1" dirty="0">
                <a:solidFill>
                  <a:srgbClr val="FFC000"/>
                </a:solidFill>
                <a:latin typeface="Calibri" panose="020F0502020204030204" pitchFamily="34" charset="0"/>
                <a:cs typeface="Calibri" panose="020F0502020204030204" pitchFamily="34" charset="0"/>
              </a:rPr>
              <a:t>Densidad de cotización:</a:t>
            </a:r>
          </a:p>
          <a:p>
            <a:r>
              <a:rPr lang="es-CL" sz="1200" i="1" dirty="0">
                <a:solidFill>
                  <a:schemeClr val="bg1"/>
                </a:solidFill>
                <a:latin typeface="Calibri" panose="020F0502020204030204" pitchFamily="34" charset="0"/>
                <a:cs typeface="Calibri" panose="020F0502020204030204" pitchFamily="34" charset="0"/>
              </a:rPr>
              <a:t>Es la relación entre el tiempo cotizado y el tiempo afiliado al sistema, la cual es determinante en el monto de las futuras pensiones. Una mayor densidad de cotizaciones generará una mejor pensión. </a:t>
            </a:r>
          </a:p>
          <a:p>
            <a:endParaRPr lang="es-CL" sz="1200" i="1" dirty="0">
              <a:solidFill>
                <a:schemeClr val="bg1"/>
              </a:solidFill>
              <a:latin typeface="Calibri" panose="020F0502020204030204" pitchFamily="34" charset="0"/>
              <a:cs typeface="Calibri" panose="020F0502020204030204" pitchFamily="34" charset="0"/>
            </a:endParaRPr>
          </a:p>
          <a:p>
            <a:r>
              <a:rPr lang="es-CL" b="1" i="1" dirty="0">
                <a:solidFill>
                  <a:srgbClr val="FFC000"/>
                </a:solidFill>
                <a:latin typeface="Calibri" panose="020F0502020204030204" pitchFamily="34" charset="0"/>
                <a:cs typeface="Calibri" panose="020F0502020204030204" pitchFamily="34" charset="0"/>
              </a:rPr>
              <a:t>Rezagos: </a:t>
            </a:r>
          </a:p>
          <a:p>
            <a:r>
              <a:rPr lang="es-CL" sz="1200" i="1" dirty="0">
                <a:solidFill>
                  <a:schemeClr val="bg1"/>
                </a:solidFill>
                <a:latin typeface="Calibri" panose="020F0502020204030204" pitchFamily="34" charset="0"/>
                <a:cs typeface="Calibri" panose="020F0502020204030204" pitchFamily="34" charset="0"/>
              </a:rPr>
              <a:t>Son cotizaciones para ahorro de pensión o depósitos, que por distintas razones no llegan a destino en la cuenta de capitalización individual del cotizante. (Revisar </a:t>
            </a:r>
            <a:r>
              <a:rPr lang="es-CL" sz="1200" i="1">
                <a:solidFill>
                  <a:schemeClr val="bg1"/>
                </a:solidFill>
                <a:latin typeface="Calibri" panose="020F0502020204030204" pitchFamily="34" charset="0"/>
                <a:cs typeface="Calibri" panose="020F0502020204030204" pitchFamily="34" charset="0"/>
              </a:rPr>
              <a:t>en </a:t>
            </a:r>
            <a:r>
              <a:rPr lang="es-CL" sz="1200" i="1">
                <a:solidFill>
                  <a:schemeClr val="bg1"/>
                </a:solidFill>
                <a:latin typeface="Calibri" panose="020F0502020204030204" pitchFamily="34" charset="0"/>
                <a:cs typeface="Calibri" panose="020F0502020204030204" pitchFamily="34" charset="0"/>
                <a:hlinkClick r:id="rId2"/>
              </a:rPr>
              <a:t>https://sontuslucas.cl/#/</a:t>
            </a:r>
            <a:r>
              <a:rPr lang="es-CL" sz="1200" i="1">
                <a:solidFill>
                  <a:schemeClr val="bg1"/>
                </a:solidFill>
                <a:latin typeface="Calibri" panose="020F0502020204030204" pitchFamily="34" charset="0"/>
                <a:cs typeface="Calibri" panose="020F0502020204030204" pitchFamily="34" charset="0"/>
              </a:rPr>
              <a:t>)</a:t>
            </a:r>
            <a:endParaRPr lang="es-CL" sz="1200" i="1" dirty="0">
              <a:solidFill>
                <a:schemeClr val="bg1"/>
              </a:solidFill>
              <a:latin typeface="Calibri" panose="020F0502020204030204" pitchFamily="34" charset="0"/>
              <a:cs typeface="Calibri" panose="020F0502020204030204" pitchFamily="34" charset="0"/>
            </a:endParaRPr>
          </a:p>
          <a:p>
            <a:endParaRPr lang="es-CL" sz="1200" i="1" dirty="0">
              <a:solidFill>
                <a:schemeClr val="bg1"/>
              </a:solidFill>
              <a:latin typeface="Calibri" panose="020F0502020204030204" pitchFamily="34" charset="0"/>
              <a:cs typeface="Calibri" panose="020F0502020204030204" pitchFamily="34" charset="0"/>
            </a:endParaRPr>
          </a:p>
        </p:txBody>
      </p:sp>
      <p:cxnSp>
        <p:nvCxnSpPr>
          <p:cNvPr id="4" name="Conector recto 3">
            <a:extLst>
              <a:ext uri="{FF2B5EF4-FFF2-40B4-BE49-F238E27FC236}">
                <a16:creationId xmlns:a16="http://schemas.microsoft.com/office/drawing/2014/main" id="{3F8B1899-2C7C-45C3-B51C-606DA48B80CB}"/>
              </a:ext>
            </a:extLst>
          </p:cNvPr>
          <p:cNvCxnSpPr>
            <a:cxnSpLocks/>
          </p:cNvCxnSpPr>
          <p:nvPr/>
        </p:nvCxnSpPr>
        <p:spPr>
          <a:xfrm>
            <a:off x="4461199" y="1119976"/>
            <a:ext cx="0" cy="312595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115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7" name="Google Shape;585;p43">
            <a:extLst>
              <a:ext uri="{FF2B5EF4-FFF2-40B4-BE49-F238E27FC236}">
                <a16:creationId xmlns:a16="http://schemas.microsoft.com/office/drawing/2014/main" id="{7D5CBDC2-E462-D848-9B98-07269908283A}"/>
              </a:ext>
            </a:extLst>
          </p:cNvPr>
          <p:cNvSpPr txBox="1">
            <a:spLocks/>
          </p:cNvSpPr>
          <p:nvPr/>
        </p:nvSpPr>
        <p:spPr>
          <a:xfrm>
            <a:off x="191964" y="1728063"/>
            <a:ext cx="4380036" cy="15325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200"/>
              <a:buFont typeface="Poppins"/>
              <a:buNone/>
              <a:defRPr sz="4400" b="1" i="0" u="none" strike="noStrike" cap="none">
                <a:solidFill>
                  <a:schemeClr val="bg1"/>
                </a:solidFill>
                <a:latin typeface="Poppins"/>
                <a:ea typeface="Poppins"/>
                <a:cs typeface="Poppins"/>
                <a:sym typeface="Poppins"/>
              </a:defRPr>
            </a:lvl1pPr>
            <a:lvl2pPr marR="0" lvl="1"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9pPr>
          </a:lstStyle>
          <a:p>
            <a:r>
              <a:rPr lang="en-US" sz="3600" dirty="0">
                <a:solidFill>
                  <a:srgbClr val="FFC000"/>
                </a:solidFill>
                <a:latin typeface="Calibri" panose="020F0502020204030204" pitchFamily="34" charset="0"/>
                <a:cs typeface="Calibri" panose="020F0502020204030204" pitchFamily="34" charset="0"/>
              </a:rPr>
              <a:t>Sistema de </a:t>
            </a:r>
            <a:r>
              <a:rPr lang="en-US" sz="3600" dirty="0" err="1">
                <a:solidFill>
                  <a:srgbClr val="FFC000"/>
                </a:solidFill>
                <a:latin typeface="Calibri" panose="020F0502020204030204" pitchFamily="34" charset="0"/>
                <a:cs typeface="Calibri" panose="020F0502020204030204" pitchFamily="34" charset="0"/>
              </a:rPr>
              <a:t>Pensiones</a:t>
            </a:r>
            <a:endParaRPr lang="en-US" sz="3600" dirty="0">
              <a:solidFill>
                <a:srgbClr val="FFC000"/>
              </a:solidFill>
              <a:latin typeface="Calibri" panose="020F0502020204030204" pitchFamily="34" charset="0"/>
              <a:cs typeface="Calibri" panose="020F0502020204030204" pitchFamily="34" charset="0"/>
            </a:endParaRPr>
          </a:p>
          <a:p>
            <a:r>
              <a:rPr lang="en-US" sz="2800" b="0" dirty="0" err="1">
                <a:latin typeface="Calibri" panose="020F0502020204030204" pitchFamily="34" charset="0"/>
                <a:cs typeface="Calibri" panose="020F0502020204030204" pitchFamily="34" charset="0"/>
              </a:rPr>
              <a:t>Basado</a:t>
            </a:r>
            <a:r>
              <a:rPr lang="en-US" sz="2800" b="0" dirty="0">
                <a:latin typeface="Calibri" panose="020F0502020204030204" pitchFamily="34" charset="0"/>
                <a:cs typeface="Calibri" panose="020F0502020204030204" pitchFamily="34" charset="0"/>
              </a:rPr>
              <a:t> </a:t>
            </a:r>
            <a:r>
              <a:rPr lang="en-US" sz="2800" b="0" dirty="0" err="1">
                <a:latin typeface="Calibri" panose="020F0502020204030204" pitchFamily="34" charset="0"/>
                <a:cs typeface="Calibri" panose="020F0502020204030204" pitchFamily="34" charset="0"/>
              </a:rPr>
              <a:t>en</a:t>
            </a:r>
            <a:r>
              <a:rPr lang="en-US" sz="2800" b="0" dirty="0">
                <a:latin typeface="Calibri" panose="020F0502020204030204" pitchFamily="34" charset="0"/>
                <a:cs typeface="Calibri" panose="020F0502020204030204" pitchFamily="34" charset="0"/>
              </a:rPr>
              <a:t> la </a:t>
            </a:r>
            <a:r>
              <a:rPr lang="en-US" sz="2800" b="0" dirty="0" err="1">
                <a:latin typeface="Calibri" panose="020F0502020204030204" pitchFamily="34" charset="0"/>
                <a:cs typeface="Calibri" panose="020F0502020204030204" pitchFamily="34" charset="0"/>
              </a:rPr>
              <a:t>Capitalización</a:t>
            </a:r>
            <a:r>
              <a:rPr lang="en-US" sz="2800" b="0" dirty="0">
                <a:latin typeface="Calibri" panose="020F0502020204030204" pitchFamily="34" charset="0"/>
                <a:cs typeface="Calibri" panose="020F0502020204030204" pitchFamily="34" charset="0"/>
              </a:rPr>
              <a:t> Individual</a:t>
            </a:r>
          </a:p>
        </p:txBody>
      </p:sp>
      <p:sp>
        <p:nvSpPr>
          <p:cNvPr id="2" name="Google Shape;585;p43">
            <a:extLst>
              <a:ext uri="{FF2B5EF4-FFF2-40B4-BE49-F238E27FC236}">
                <a16:creationId xmlns:a16="http://schemas.microsoft.com/office/drawing/2014/main" id="{FB59D16A-CEAC-BDB4-CA1B-C75B8B622711}"/>
              </a:ext>
            </a:extLst>
          </p:cNvPr>
          <p:cNvSpPr txBox="1">
            <a:spLocks/>
          </p:cNvSpPr>
          <p:nvPr/>
        </p:nvSpPr>
        <p:spPr>
          <a:xfrm>
            <a:off x="191964" y="3912944"/>
            <a:ext cx="2608982" cy="96583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200"/>
              <a:buFont typeface="Poppins"/>
              <a:buNone/>
              <a:defRPr sz="4400" b="1" i="0" u="none" strike="noStrike" cap="none">
                <a:solidFill>
                  <a:schemeClr val="bg1"/>
                </a:solidFill>
                <a:latin typeface="Poppins"/>
                <a:ea typeface="Poppins"/>
                <a:cs typeface="Poppins"/>
                <a:sym typeface="Poppins"/>
              </a:defRPr>
            </a:lvl1pPr>
            <a:lvl2pPr marR="0" lvl="1"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5200"/>
              <a:buFont typeface="Poppins"/>
              <a:buNone/>
              <a:defRPr sz="5200" b="0" i="0" u="none" strike="noStrike" cap="none">
                <a:solidFill>
                  <a:schemeClr val="dk1"/>
                </a:solidFill>
                <a:latin typeface="Poppins"/>
                <a:ea typeface="Poppins"/>
                <a:cs typeface="Poppins"/>
                <a:sym typeface="Poppins"/>
              </a:defRPr>
            </a:lvl9pPr>
          </a:lstStyle>
          <a:p>
            <a:r>
              <a:rPr lang="en-US" sz="1000" b="0" dirty="0">
                <a:latin typeface="Calibri Light" panose="020F0302020204030204" pitchFamily="34" charset="0"/>
                <a:cs typeface="Calibri Light" panose="020F0302020204030204" pitchFamily="34" charset="0"/>
              </a:rPr>
              <a:t>César Arellano </a:t>
            </a:r>
            <a:r>
              <a:rPr lang="en-US" sz="1000" b="0" dirty="0" err="1">
                <a:latin typeface="Calibri Light" panose="020F0302020204030204" pitchFamily="34" charset="0"/>
                <a:cs typeface="Calibri Light" panose="020F0302020204030204" pitchFamily="34" charset="0"/>
              </a:rPr>
              <a:t>Vivanco</a:t>
            </a:r>
            <a:endParaRPr lang="en-US" sz="1000" b="0" dirty="0">
              <a:latin typeface="Calibri Light" panose="020F0302020204030204" pitchFamily="34" charset="0"/>
              <a:cs typeface="Calibri Light" panose="020F0302020204030204" pitchFamily="34" charset="0"/>
            </a:endParaRPr>
          </a:p>
          <a:p>
            <a:r>
              <a:rPr lang="en-US" sz="1000" b="0" dirty="0">
                <a:latin typeface="Calibri Light" panose="020F0302020204030204" pitchFamily="34" charset="0"/>
                <a:cs typeface="Calibri Light" panose="020F0302020204030204" pitchFamily="34" charset="0"/>
              </a:rPr>
              <a:t>Instituto de </a:t>
            </a:r>
            <a:r>
              <a:rPr lang="en-US" sz="1000" b="0" dirty="0" err="1">
                <a:latin typeface="Calibri Light" panose="020F0302020204030204" pitchFamily="34" charset="0"/>
                <a:cs typeface="Calibri Light" panose="020F0302020204030204" pitchFamily="34" charset="0"/>
              </a:rPr>
              <a:t>Previsión</a:t>
            </a:r>
            <a:r>
              <a:rPr lang="en-US" sz="1000" b="0" dirty="0">
                <a:latin typeface="Calibri Light" panose="020F0302020204030204" pitchFamily="34" charset="0"/>
                <a:cs typeface="Calibri Light" panose="020F0302020204030204" pitchFamily="34" charset="0"/>
              </a:rPr>
              <a:t> Social</a:t>
            </a:r>
          </a:p>
          <a:p>
            <a:r>
              <a:rPr lang="en-US" sz="1000" b="0" dirty="0" err="1">
                <a:latin typeface="Calibri Light" panose="020F0302020204030204" pitchFamily="34" charset="0"/>
                <a:cs typeface="Calibri Light" panose="020F0302020204030204" pitchFamily="34" charset="0"/>
              </a:rPr>
              <a:t>Dirección</a:t>
            </a:r>
            <a:r>
              <a:rPr lang="en-US" sz="1000" b="0" dirty="0">
                <a:latin typeface="Calibri Light" panose="020F0302020204030204" pitchFamily="34" charset="0"/>
                <a:cs typeface="Calibri Light" panose="020F0302020204030204" pitchFamily="34" charset="0"/>
              </a:rPr>
              <a:t> Regional de Los Ríos</a:t>
            </a:r>
          </a:p>
        </p:txBody>
      </p:sp>
      <p:grpSp>
        <p:nvGrpSpPr>
          <p:cNvPr id="6" name="Grupo 5">
            <a:extLst>
              <a:ext uri="{FF2B5EF4-FFF2-40B4-BE49-F238E27FC236}">
                <a16:creationId xmlns:a16="http://schemas.microsoft.com/office/drawing/2014/main" id="{219D68AD-1A24-5D17-5DC7-307831CC056D}"/>
              </a:ext>
            </a:extLst>
          </p:cNvPr>
          <p:cNvGrpSpPr/>
          <p:nvPr/>
        </p:nvGrpSpPr>
        <p:grpSpPr>
          <a:xfrm>
            <a:off x="271450" y="4179678"/>
            <a:ext cx="2059176" cy="47765"/>
            <a:chOff x="332842" y="4146550"/>
            <a:chExt cx="3304674" cy="46666"/>
          </a:xfrm>
        </p:grpSpPr>
        <p:sp>
          <p:nvSpPr>
            <p:cNvPr id="4" name="Google Shape;18;p2">
              <a:extLst>
                <a:ext uri="{FF2B5EF4-FFF2-40B4-BE49-F238E27FC236}">
                  <a16:creationId xmlns:a16="http://schemas.microsoft.com/office/drawing/2014/main" id="{B2383668-393A-E40F-41E3-28B613EE16A9}"/>
                </a:ext>
              </a:extLst>
            </p:cNvPr>
            <p:cNvSpPr/>
            <p:nvPr/>
          </p:nvSpPr>
          <p:spPr>
            <a:xfrm>
              <a:off x="332842" y="4146550"/>
              <a:ext cx="1493816" cy="45719"/>
            </a:xfrm>
            <a:prstGeom prst="rect">
              <a:avLst/>
            </a:prstGeom>
            <a:solidFill>
              <a:srgbClr val="1069B4"/>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sz="500"/>
            </a:p>
          </p:txBody>
        </p:sp>
        <p:sp>
          <p:nvSpPr>
            <p:cNvPr id="5" name="Google Shape;19;p2">
              <a:extLst>
                <a:ext uri="{FF2B5EF4-FFF2-40B4-BE49-F238E27FC236}">
                  <a16:creationId xmlns:a16="http://schemas.microsoft.com/office/drawing/2014/main" id="{C5ED3FFC-977B-A47E-31E1-040E672FA7D3}"/>
                </a:ext>
              </a:extLst>
            </p:cNvPr>
            <p:cNvSpPr/>
            <p:nvPr/>
          </p:nvSpPr>
          <p:spPr>
            <a:xfrm>
              <a:off x="1826634" y="4147497"/>
              <a:ext cx="1810882" cy="45719"/>
            </a:xfrm>
            <a:prstGeom prst="rect">
              <a:avLst/>
            </a:prstGeom>
            <a:solidFill>
              <a:srgbClr val="E22E2C"/>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sz="500"/>
            </a:p>
          </p:txBody>
        </p:sp>
      </p:grpSp>
      <p:pic>
        <p:nvPicPr>
          <p:cNvPr id="8" name="Imagen 7">
            <a:extLst>
              <a:ext uri="{FF2B5EF4-FFF2-40B4-BE49-F238E27FC236}">
                <a16:creationId xmlns:a16="http://schemas.microsoft.com/office/drawing/2014/main" id="{8340A617-7179-739E-F6EF-1D36345078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42021" y="0"/>
            <a:ext cx="3801979" cy="5141785"/>
          </a:xfrm>
          <a:prstGeom prst="rect">
            <a:avLst/>
          </a:prstGeom>
        </p:spPr>
      </p:pic>
      <p:pic>
        <p:nvPicPr>
          <p:cNvPr id="9" name="Imagen 8" descr="Texto&#10;&#10;El contenido generado por IA puede ser incorrecto.">
            <a:extLst>
              <a:ext uri="{FF2B5EF4-FFF2-40B4-BE49-F238E27FC236}">
                <a16:creationId xmlns:a16="http://schemas.microsoft.com/office/drawing/2014/main" id="{6DFE1F94-194D-7958-6226-DD3B2AB242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6985" y="4165102"/>
            <a:ext cx="1703422" cy="850791"/>
          </a:xfrm>
          <a:prstGeom prst="rect">
            <a:avLst/>
          </a:prstGeom>
        </p:spPr>
      </p:pic>
    </p:spTree>
    <p:extLst>
      <p:ext uri="{BB962C8B-B14F-4D97-AF65-F5344CB8AC3E}">
        <p14:creationId xmlns:p14="http://schemas.microsoft.com/office/powerpoint/2010/main" val="281392378"/>
      </p:ext>
    </p:extLst>
  </p:cSld>
  <p:clrMapOvr>
    <a:masterClrMapping/>
  </p:clrMapOvr>
</p:sld>
</file>

<file path=ppt/theme/theme1.xml><?xml version="1.0" encoding="utf-8"?>
<a:theme xmlns:a="http://schemas.openxmlformats.org/drawingml/2006/main" name="IPSCHA">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85E8D7D88D0A94C8C2439DCC9F75683" ma:contentTypeVersion="10" ma:contentTypeDescription="Crear nuevo documento." ma:contentTypeScope="" ma:versionID="7771216f2d66c47eb9152abee742ea4e">
  <xsd:schema xmlns:xsd="http://www.w3.org/2001/XMLSchema" xmlns:xs="http://www.w3.org/2001/XMLSchema" xmlns:p="http://schemas.microsoft.com/office/2006/metadata/properties" xmlns:ns2="bf62e5f3-e8ef-4add-a6be-ec1ac161bc1f" xmlns:ns3="ecb7095c-c041-4b99-bcfe-de720faf469d" targetNamespace="http://schemas.microsoft.com/office/2006/metadata/properties" ma:root="true" ma:fieldsID="704d96b75213621444428aba77b23f4d" ns2:_="" ns3:_="">
    <xsd:import namespace="bf62e5f3-e8ef-4add-a6be-ec1ac161bc1f"/>
    <xsd:import namespace="ecb7095c-c041-4b99-bcfe-de720faf46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62e5f3-e8ef-4add-a6be-ec1ac161bc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b7095c-c041-4b99-bcfe-de720faf469d"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35643F-D270-415C-B37E-AA9A9FED7EA7}">
  <ds:schemaRefs>
    <ds:schemaRef ds:uri="http://schemas.microsoft.com/sharepoint/v3/contenttype/forms"/>
  </ds:schemaRefs>
</ds:datastoreItem>
</file>

<file path=customXml/itemProps2.xml><?xml version="1.0" encoding="utf-8"?>
<ds:datastoreItem xmlns:ds="http://schemas.openxmlformats.org/officeDocument/2006/customXml" ds:itemID="{D5505215-76A2-4047-94F9-8EF4561201CB}">
  <ds:schemaRefs>
    <ds:schemaRef ds:uri="bf62e5f3-e8ef-4add-a6be-ec1ac161bc1f"/>
    <ds:schemaRef ds:uri="ecb7095c-c041-4b99-bcfe-de720faf46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D51E7E-4CCC-433B-8FC2-9C4BA80D7067}">
  <ds:schemaRefs>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ecb7095c-c041-4b99-bcfe-de720faf469d"/>
    <ds:schemaRef ds:uri="bf62e5f3-e8ef-4add-a6be-ec1ac161bc1f"/>
    <ds:schemaRef ds:uri="http://purl.org/dc/dcmitype/"/>
  </ds:schemaRefs>
</ds:datastoreItem>
</file>

<file path=docMetadata/LabelInfo.xml><?xml version="1.0" encoding="utf-8"?>
<clbl:labelList xmlns:clbl="http://schemas.microsoft.com/office/2020/mipLabelMetadata">
  <clbl:label id="{61187623-5b64-4d8c-b7af-18fe1fa8371c}" enabled="0" method="" siteId="{61187623-5b64-4d8c-b7af-18fe1fa8371c}" removed="1"/>
</clbl:labelList>
</file>

<file path=docProps/app.xml><?xml version="1.0" encoding="utf-8"?>
<Properties xmlns="http://schemas.openxmlformats.org/officeDocument/2006/extended-properties" xmlns:vt="http://schemas.openxmlformats.org/officeDocument/2006/docPropsVTypes">
  <Template/>
  <TotalTime>4311</TotalTime>
  <Words>2285</Words>
  <Application>Microsoft Office PowerPoint</Application>
  <PresentationFormat>Presentación en pantalla (16:9)</PresentationFormat>
  <Paragraphs>277</Paragraphs>
  <Slides>29</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Calibri Light</vt:lpstr>
      <vt:lpstr>Calibri</vt:lpstr>
      <vt:lpstr>Poppins</vt:lpstr>
      <vt:lpstr>Arial</vt:lpstr>
      <vt:lpstr>Courier New</vt:lpstr>
      <vt:lpstr>IPSCHA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2021 Multifuncional con Infografías</dc:title>
  <dc:creator>Cesar Ivan Arellano Vivanco</dc:creator>
  <cp:lastModifiedBy>Juan Marcos Castillo Rojas</cp:lastModifiedBy>
  <cp:revision>221</cp:revision>
  <cp:lastPrinted>2022-05-10T13:23:59Z</cp:lastPrinted>
  <dcterms:modified xsi:type="dcterms:W3CDTF">2025-04-30T19:34:44Z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0x010100B85E8D7D88D0A94C8C2439DCC9F75683</vt:lpwstr>
  </property>
</Properties>
</file>