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43"/>
  </p:notesMasterIdLst>
  <p:sldIdLst>
    <p:sldId id="2147374405" r:id="rId2"/>
    <p:sldId id="2147374465" r:id="rId3"/>
    <p:sldId id="2147374388" r:id="rId4"/>
    <p:sldId id="2147374413" r:id="rId5"/>
    <p:sldId id="2147374414" r:id="rId6"/>
    <p:sldId id="2147374421" r:id="rId7"/>
    <p:sldId id="2147374432" r:id="rId8"/>
    <p:sldId id="2147374422" r:id="rId9"/>
    <p:sldId id="2147374423" r:id="rId10"/>
    <p:sldId id="2147374424" r:id="rId11"/>
    <p:sldId id="2147374427" r:id="rId12"/>
    <p:sldId id="2147374431" r:id="rId13"/>
    <p:sldId id="2147374438" r:id="rId14"/>
    <p:sldId id="2147374463" r:id="rId15"/>
    <p:sldId id="2147374433" r:id="rId16"/>
    <p:sldId id="2147374464" r:id="rId17"/>
    <p:sldId id="2147374428" r:id="rId18"/>
    <p:sldId id="2147374430" r:id="rId19"/>
    <p:sldId id="2147374434" r:id="rId20"/>
    <p:sldId id="2147374435" r:id="rId21"/>
    <p:sldId id="2147374436" r:id="rId22"/>
    <p:sldId id="2147374444" r:id="rId23"/>
    <p:sldId id="2147374450" r:id="rId24"/>
    <p:sldId id="2147374445" r:id="rId25"/>
    <p:sldId id="2147374446" r:id="rId26"/>
    <p:sldId id="2147374447" r:id="rId27"/>
    <p:sldId id="2147374448" r:id="rId28"/>
    <p:sldId id="2147374451" r:id="rId29"/>
    <p:sldId id="2147374449" r:id="rId30"/>
    <p:sldId id="2147374454" r:id="rId31"/>
    <p:sldId id="2147374453" r:id="rId32"/>
    <p:sldId id="2147374452" r:id="rId33"/>
    <p:sldId id="2147374455" r:id="rId34"/>
    <p:sldId id="2147374456" r:id="rId35"/>
    <p:sldId id="2147374460" r:id="rId36"/>
    <p:sldId id="2147374461" r:id="rId37"/>
    <p:sldId id="2147374462" r:id="rId38"/>
    <p:sldId id="2147374457" r:id="rId39"/>
    <p:sldId id="2147374458" r:id="rId40"/>
    <p:sldId id="2147374459" r:id="rId41"/>
    <p:sldId id="267" r:id="rId42"/>
  </p:sldIdLst>
  <p:sldSz cx="12192000" cy="6858000"/>
  <p:notesSz cx="6797675" cy="9926638"/>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B7D6143F-D8BF-43F7-A815-0FB8E5ABE136}">
          <p14:sldIdLst/>
        </p14:section>
        <p14:section name="Sección sin título" id="{20A662CD-E6C1-41D0-B992-9239087D427A}">
          <p14:sldIdLst>
            <p14:sldId id="2147374405"/>
            <p14:sldId id="2147374465"/>
            <p14:sldId id="2147374388"/>
            <p14:sldId id="2147374413"/>
            <p14:sldId id="2147374414"/>
            <p14:sldId id="2147374421"/>
            <p14:sldId id="2147374432"/>
            <p14:sldId id="2147374422"/>
            <p14:sldId id="2147374423"/>
            <p14:sldId id="2147374424"/>
            <p14:sldId id="2147374427"/>
            <p14:sldId id="2147374431"/>
            <p14:sldId id="2147374438"/>
            <p14:sldId id="2147374463"/>
            <p14:sldId id="2147374433"/>
            <p14:sldId id="2147374464"/>
            <p14:sldId id="2147374428"/>
            <p14:sldId id="2147374430"/>
            <p14:sldId id="2147374434"/>
            <p14:sldId id="2147374435"/>
            <p14:sldId id="2147374436"/>
            <p14:sldId id="2147374444"/>
            <p14:sldId id="2147374450"/>
            <p14:sldId id="2147374445"/>
            <p14:sldId id="2147374446"/>
            <p14:sldId id="2147374447"/>
            <p14:sldId id="2147374448"/>
            <p14:sldId id="2147374451"/>
            <p14:sldId id="2147374449"/>
            <p14:sldId id="2147374454"/>
            <p14:sldId id="2147374453"/>
            <p14:sldId id="2147374452"/>
            <p14:sldId id="2147374455"/>
            <p14:sldId id="2147374456"/>
            <p14:sldId id="2147374460"/>
            <p14:sldId id="2147374461"/>
            <p14:sldId id="2147374462"/>
            <p14:sldId id="2147374457"/>
            <p14:sldId id="2147374458"/>
            <p14:sldId id="2147374459"/>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1AE5E5"/>
    <a:srgbClr val="1061AC"/>
    <a:srgbClr val="FFFFFF"/>
    <a:srgbClr val="1ACC9A"/>
    <a:srgbClr val="2BE2A9"/>
    <a:srgbClr val="7CCB60"/>
    <a:srgbClr val="0BCFDB"/>
    <a:srgbClr val="009DD5"/>
    <a:srgbClr val="146F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BAA61-1455-43D1-A631-A8254DF91FA9}" v="3005" dt="2025-07-18T05:52:10.14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92821" autoAdjust="0"/>
  </p:normalViewPr>
  <p:slideViewPr>
    <p:cSldViewPr snapToGrid="0">
      <p:cViewPr varScale="1">
        <p:scale>
          <a:sx n="49" d="100"/>
          <a:sy n="49" d="100"/>
        </p:scale>
        <p:origin x="1454"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5C43450-96C2-446A-A1ED-B5645428F831}" type="datetimeFigureOut">
              <a:rPr lang="es-CL" smtClean="0"/>
              <a:t>21-07-2025</a:t>
            </a:fld>
            <a:endParaRPr lang="es-CL"/>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BD6BB38-4BA0-4A1A-BFDD-73E52447BFE4}" type="slidenum">
              <a:rPr lang="es-CL" smtClean="0"/>
              <a:t>‹Nº›</a:t>
            </a:fld>
            <a:endParaRPr lang="es-CL"/>
          </a:p>
        </p:txBody>
      </p:sp>
    </p:spTree>
    <p:extLst>
      <p:ext uri="{BB962C8B-B14F-4D97-AF65-F5344CB8AC3E}">
        <p14:creationId xmlns:p14="http://schemas.microsoft.com/office/powerpoint/2010/main" val="826777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DBD6BB38-4BA0-4A1A-BFDD-73E52447BFE4}" type="slidenum">
              <a:rPr lang="es-CL" smtClean="0"/>
              <a:t>1</a:t>
            </a:fld>
            <a:endParaRPr lang="es-CL"/>
          </a:p>
        </p:txBody>
      </p:sp>
    </p:spTree>
    <p:extLst>
      <p:ext uri="{BB962C8B-B14F-4D97-AF65-F5344CB8AC3E}">
        <p14:creationId xmlns:p14="http://schemas.microsoft.com/office/powerpoint/2010/main" val="25092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2A28F-D1F9-FAB3-477A-04000F5DB3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AA1DFA9-7F53-75E6-8F20-1B5327E044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88DA534-EDB9-CA78-E522-9D0AA04E2F15}"/>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5E5EE26-7E78-0E85-3F1F-AB6850B957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6BB38-4BA0-4A1A-BFDD-73E52447BFE4}"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4908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2A28F-D1F9-FAB3-477A-04000F5DB3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AA1DFA9-7F53-75E6-8F20-1B5327E044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88DA534-EDB9-CA78-E522-9D0AA04E2F15}"/>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5E5EE26-7E78-0E85-3F1F-AB6850B957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6BB38-4BA0-4A1A-BFDD-73E52447BFE4}"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324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2A28F-D1F9-FAB3-477A-04000F5DB3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AA1DFA9-7F53-75E6-8F20-1B5327E044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88DA534-EDB9-CA78-E522-9D0AA04E2F15}"/>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5E5EE26-7E78-0E85-3F1F-AB6850B957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6BB38-4BA0-4A1A-BFDD-73E52447BFE4}"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070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DBD6BB38-4BA0-4A1A-BFDD-73E52447BFE4}" type="slidenum">
              <a:rPr lang="es-CL" smtClean="0"/>
              <a:t>20</a:t>
            </a:fld>
            <a:endParaRPr lang="es-CL"/>
          </a:p>
        </p:txBody>
      </p:sp>
    </p:spTree>
    <p:extLst>
      <p:ext uri="{BB962C8B-B14F-4D97-AF65-F5344CB8AC3E}">
        <p14:creationId xmlns:p14="http://schemas.microsoft.com/office/powerpoint/2010/main" val="2132389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DBD6BB38-4BA0-4A1A-BFDD-73E52447BFE4}" type="slidenum">
              <a:rPr lang="es-CL" smtClean="0"/>
              <a:t>25</a:t>
            </a:fld>
            <a:endParaRPr lang="es-CL"/>
          </a:p>
        </p:txBody>
      </p:sp>
    </p:spTree>
    <p:extLst>
      <p:ext uri="{BB962C8B-B14F-4D97-AF65-F5344CB8AC3E}">
        <p14:creationId xmlns:p14="http://schemas.microsoft.com/office/powerpoint/2010/main" val="598787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6C522-60EE-4483-B5EA-F3F5E365139A}"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8412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sv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A25A2EA-F661-024E-9075-AF7582D84639}"/>
              </a:ext>
            </a:extLst>
          </p:cNvPr>
          <p:cNvSpPr/>
          <p:nvPr userDrawn="1"/>
        </p:nvSpPr>
        <p:spPr>
          <a:xfrm>
            <a:off x="-2800" y="0"/>
            <a:ext cx="12192000" cy="6858000"/>
          </a:xfrm>
          <a:prstGeom prst="rect">
            <a:avLst/>
          </a:prstGeom>
          <a:solidFill>
            <a:srgbClr val="1E4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Imagen que contiene grande, calle&#10;&#10;Descripción generada automáticamente">
            <a:extLst>
              <a:ext uri="{FF2B5EF4-FFF2-40B4-BE49-F238E27FC236}">
                <a16:creationId xmlns:a16="http://schemas.microsoft.com/office/drawing/2014/main" id="{D395A371-439E-C242-8E59-A081B80297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597409"/>
            <a:ext cx="12192000" cy="2260591"/>
          </a:xfrm>
          <a:prstGeom prst="rect">
            <a:avLst/>
          </a:prstGeom>
        </p:spPr>
      </p:pic>
      <p:pic>
        <p:nvPicPr>
          <p:cNvPr id="2" name="Gráfico 1">
            <a:extLst>
              <a:ext uri="{FF2B5EF4-FFF2-40B4-BE49-F238E27FC236}">
                <a16:creationId xmlns:a16="http://schemas.microsoft.com/office/drawing/2014/main" id="{0BCDBE61-B7A5-F305-C0F6-FB999D86DA1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789" y="427763"/>
            <a:ext cx="2193594" cy="415965"/>
          </a:xfrm>
          <a:prstGeom prst="rect">
            <a:avLst/>
          </a:prstGeom>
        </p:spPr>
      </p:pic>
      <p:pic>
        <p:nvPicPr>
          <p:cNvPr id="4" name="Gráfico 3">
            <a:extLst>
              <a:ext uri="{FF2B5EF4-FFF2-40B4-BE49-F238E27FC236}">
                <a16:creationId xmlns:a16="http://schemas.microsoft.com/office/drawing/2014/main" id="{4E7D170C-064F-7DEB-0F16-D6610188D3C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04797" y="296955"/>
            <a:ext cx="1380629" cy="616223"/>
          </a:xfrm>
          <a:prstGeom prst="rect">
            <a:avLst/>
          </a:prstGeom>
        </p:spPr>
      </p:pic>
      <p:sp>
        <p:nvSpPr>
          <p:cNvPr id="6" name="Google Shape;18;p2">
            <a:extLst>
              <a:ext uri="{FF2B5EF4-FFF2-40B4-BE49-F238E27FC236}">
                <a16:creationId xmlns:a16="http://schemas.microsoft.com/office/drawing/2014/main" id="{ED162AAF-06EA-EDFD-421D-3816440614B8}"/>
              </a:ext>
            </a:extLst>
          </p:cNvPr>
          <p:cNvSpPr/>
          <p:nvPr userDrawn="1"/>
        </p:nvSpPr>
        <p:spPr>
          <a:xfrm>
            <a:off x="443789" y="5916213"/>
            <a:ext cx="1991755" cy="265412"/>
          </a:xfrm>
          <a:prstGeom prst="rect">
            <a:avLst/>
          </a:prstGeom>
          <a:solidFill>
            <a:srgbClr val="1069B4"/>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sz="667"/>
          </a:p>
        </p:txBody>
      </p:sp>
      <p:sp>
        <p:nvSpPr>
          <p:cNvPr id="14" name="Google Shape;19;p2">
            <a:extLst>
              <a:ext uri="{FF2B5EF4-FFF2-40B4-BE49-F238E27FC236}">
                <a16:creationId xmlns:a16="http://schemas.microsoft.com/office/drawing/2014/main" id="{C86592D8-EA3D-1953-F753-3AF0E3DC7412}"/>
              </a:ext>
            </a:extLst>
          </p:cNvPr>
          <p:cNvSpPr/>
          <p:nvPr userDrawn="1"/>
        </p:nvSpPr>
        <p:spPr>
          <a:xfrm>
            <a:off x="2435512" y="5917475"/>
            <a:ext cx="2414509" cy="265412"/>
          </a:xfrm>
          <a:prstGeom prst="rect">
            <a:avLst/>
          </a:prstGeom>
          <a:solidFill>
            <a:srgbClr val="E22E2C"/>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sz="667"/>
          </a:p>
        </p:txBody>
      </p:sp>
      <p:sp>
        <p:nvSpPr>
          <p:cNvPr id="15" name="Google Shape;585;p43">
            <a:extLst>
              <a:ext uri="{FF2B5EF4-FFF2-40B4-BE49-F238E27FC236}">
                <a16:creationId xmlns:a16="http://schemas.microsoft.com/office/drawing/2014/main" id="{AF074F7D-FB9F-55AB-86A6-1D6FE1AADA0E}"/>
              </a:ext>
            </a:extLst>
          </p:cNvPr>
          <p:cNvSpPr txBox="1">
            <a:spLocks/>
          </p:cNvSpPr>
          <p:nvPr userDrawn="1"/>
        </p:nvSpPr>
        <p:spPr>
          <a:xfrm>
            <a:off x="339617" y="6194118"/>
            <a:ext cx="5514400" cy="47100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4400" b="1" i="0" u="none" strike="noStrike" cap="none">
                <a:solidFill>
                  <a:schemeClr val="bg1"/>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9pPr>
          </a:lstStyle>
          <a:p>
            <a:r>
              <a:rPr lang="es-CL" sz="1100" b="0" dirty="0"/>
              <a:t>Junio 2025</a:t>
            </a:r>
          </a:p>
        </p:txBody>
      </p:sp>
    </p:spTree>
    <p:extLst>
      <p:ext uri="{BB962C8B-B14F-4D97-AF65-F5344CB8AC3E}">
        <p14:creationId xmlns:p14="http://schemas.microsoft.com/office/powerpoint/2010/main" val="2465242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525E8D0-F665-0291-CC2E-02BAA60B3C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44481"/>
          </a:xfrm>
          <a:prstGeom prst="rect">
            <a:avLst/>
          </a:prstGeom>
        </p:spPr>
      </p:pic>
      <p:sp>
        <p:nvSpPr>
          <p:cNvPr id="6" name="Rectángulo 5">
            <a:extLst>
              <a:ext uri="{FF2B5EF4-FFF2-40B4-BE49-F238E27FC236}">
                <a16:creationId xmlns:a16="http://schemas.microsoft.com/office/drawing/2014/main" id="{A363CDE3-9CA2-570C-AFAB-00AD42B58ABF}"/>
              </a:ext>
            </a:extLst>
          </p:cNvPr>
          <p:cNvSpPr/>
          <p:nvPr userDrawn="1"/>
        </p:nvSpPr>
        <p:spPr>
          <a:xfrm>
            <a:off x="0" y="13519"/>
            <a:ext cx="12192000" cy="6844482"/>
          </a:xfrm>
          <a:prstGeom prst="rect">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oogle Shape;13;p2" descr="Imagen que contiene grande, calle&#10;&#10;Descripción generada automáticamente">
            <a:extLst>
              <a:ext uri="{FF2B5EF4-FFF2-40B4-BE49-F238E27FC236}">
                <a16:creationId xmlns:a16="http://schemas.microsoft.com/office/drawing/2014/main" id="{50E596FC-19F4-7A32-6987-AB44447E8EB6}"/>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0" y="4583881"/>
            <a:ext cx="12192000" cy="2260600"/>
          </a:xfrm>
          <a:prstGeom prst="rect">
            <a:avLst/>
          </a:prstGeom>
          <a:noFill/>
          <a:ln>
            <a:noFill/>
          </a:ln>
        </p:spPr>
      </p:pic>
      <p:sp>
        <p:nvSpPr>
          <p:cNvPr id="2" name="Google Shape;18;p2">
            <a:extLst>
              <a:ext uri="{FF2B5EF4-FFF2-40B4-BE49-F238E27FC236}">
                <a16:creationId xmlns:a16="http://schemas.microsoft.com/office/drawing/2014/main" id="{0C68988D-28B9-FB9F-D400-A6536EA2E350}"/>
              </a:ext>
            </a:extLst>
          </p:cNvPr>
          <p:cNvSpPr/>
          <p:nvPr userDrawn="1"/>
        </p:nvSpPr>
        <p:spPr>
          <a:xfrm>
            <a:off x="443789" y="5916213"/>
            <a:ext cx="1991755" cy="265412"/>
          </a:xfrm>
          <a:prstGeom prst="rect">
            <a:avLst/>
          </a:prstGeom>
          <a:solidFill>
            <a:srgbClr val="1069B4"/>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sz="667"/>
          </a:p>
        </p:txBody>
      </p:sp>
      <p:sp>
        <p:nvSpPr>
          <p:cNvPr id="4" name="Google Shape;19;p2">
            <a:extLst>
              <a:ext uri="{FF2B5EF4-FFF2-40B4-BE49-F238E27FC236}">
                <a16:creationId xmlns:a16="http://schemas.microsoft.com/office/drawing/2014/main" id="{490DF3E2-2703-FCBD-498C-9DA522B84882}"/>
              </a:ext>
            </a:extLst>
          </p:cNvPr>
          <p:cNvSpPr/>
          <p:nvPr userDrawn="1"/>
        </p:nvSpPr>
        <p:spPr>
          <a:xfrm>
            <a:off x="2435512" y="5917475"/>
            <a:ext cx="2414509" cy="265412"/>
          </a:xfrm>
          <a:prstGeom prst="rect">
            <a:avLst/>
          </a:prstGeom>
          <a:solidFill>
            <a:srgbClr val="E22E2C"/>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sz="667"/>
          </a:p>
        </p:txBody>
      </p:sp>
      <p:pic>
        <p:nvPicPr>
          <p:cNvPr id="5" name="Gráfico 4">
            <a:extLst>
              <a:ext uri="{FF2B5EF4-FFF2-40B4-BE49-F238E27FC236}">
                <a16:creationId xmlns:a16="http://schemas.microsoft.com/office/drawing/2014/main" id="{A0ABFB49-75DC-0272-7154-E7901F45DE5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3789" y="427763"/>
            <a:ext cx="2193594" cy="415965"/>
          </a:xfrm>
          <a:prstGeom prst="rect">
            <a:avLst/>
          </a:prstGeom>
        </p:spPr>
      </p:pic>
      <p:pic>
        <p:nvPicPr>
          <p:cNvPr id="13" name="Gráfico 12">
            <a:extLst>
              <a:ext uri="{FF2B5EF4-FFF2-40B4-BE49-F238E27FC236}">
                <a16:creationId xmlns:a16="http://schemas.microsoft.com/office/drawing/2014/main" id="{AA90014F-897B-6EFB-CA9B-117635F1BB3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04797" y="296955"/>
            <a:ext cx="1380629" cy="616223"/>
          </a:xfrm>
          <a:prstGeom prst="rect">
            <a:avLst/>
          </a:prstGeom>
        </p:spPr>
      </p:pic>
      <p:sp>
        <p:nvSpPr>
          <p:cNvPr id="16" name="Google Shape;585;p43">
            <a:extLst>
              <a:ext uri="{FF2B5EF4-FFF2-40B4-BE49-F238E27FC236}">
                <a16:creationId xmlns:a16="http://schemas.microsoft.com/office/drawing/2014/main" id="{2AD618BF-A60B-2335-2847-7C35D2758681}"/>
              </a:ext>
            </a:extLst>
          </p:cNvPr>
          <p:cNvSpPr txBox="1">
            <a:spLocks/>
          </p:cNvSpPr>
          <p:nvPr userDrawn="1"/>
        </p:nvSpPr>
        <p:spPr>
          <a:xfrm>
            <a:off x="339617" y="6194118"/>
            <a:ext cx="5514400" cy="47100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4400" b="1" i="0" u="none" strike="noStrike" cap="none">
                <a:solidFill>
                  <a:schemeClr val="bg1"/>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9pPr>
          </a:lstStyle>
          <a:p>
            <a:r>
              <a:rPr lang="es-CL" sz="1100" b="0" dirty="0"/>
              <a:t>Junio 2025</a:t>
            </a:r>
          </a:p>
        </p:txBody>
      </p:sp>
    </p:spTree>
    <p:extLst>
      <p:ext uri="{BB962C8B-B14F-4D97-AF65-F5344CB8AC3E}">
        <p14:creationId xmlns:p14="http://schemas.microsoft.com/office/powerpoint/2010/main" val="2361814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8809B70-9C78-2AC5-9920-4327CDDE71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44482"/>
          </a:xfrm>
          <a:prstGeom prst="rect">
            <a:avLst/>
          </a:prstGeom>
        </p:spPr>
      </p:pic>
      <p:sp>
        <p:nvSpPr>
          <p:cNvPr id="6" name="Rectángulo 5">
            <a:extLst>
              <a:ext uri="{FF2B5EF4-FFF2-40B4-BE49-F238E27FC236}">
                <a16:creationId xmlns:a16="http://schemas.microsoft.com/office/drawing/2014/main" id="{A363CDE3-9CA2-570C-AFAB-00AD42B58ABF}"/>
              </a:ext>
            </a:extLst>
          </p:cNvPr>
          <p:cNvSpPr/>
          <p:nvPr userDrawn="1"/>
        </p:nvSpPr>
        <p:spPr>
          <a:xfrm>
            <a:off x="-2" y="0"/>
            <a:ext cx="12192000" cy="6844482"/>
          </a:xfrm>
          <a:prstGeom prst="rect">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oogle Shape;13;p2" descr="Imagen que contiene grande, calle&#10;&#10;Descripción generada automáticamente">
            <a:extLst>
              <a:ext uri="{FF2B5EF4-FFF2-40B4-BE49-F238E27FC236}">
                <a16:creationId xmlns:a16="http://schemas.microsoft.com/office/drawing/2014/main" id="{50E596FC-19F4-7A32-6987-AB44447E8EB6}"/>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0" y="4583881"/>
            <a:ext cx="12192000" cy="2260600"/>
          </a:xfrm>
          <a:prstGeom prst="rect">
            <a:avLst/>
          </a:prstGeom>
          <a:noFill/>
          <a:ln>
            <a:noFill/>
          </a:ln>
        </p:spPr>
      </p:pic>
      <p:cxnSp>
        <p:nvCxnSpPr>
          <p:cNvPr id="11" name="Conector recto 10">
            <a:extLst>
              <a:ext uri="{FF2B5EF4-FFF2-40B4-BE49-F238E27FC236}">
                <a16:creationId xmlns:a16="http://schemas.microsoft.com/office/drawing/2014/main" id="{2CB8FA9B-0751-641B-B4FA-231240E7AFF7}"/>
              </a:ext>
            </a:extLst>
          </p:cNvPr>
          <p:cNvCxnSpPr>
            <a:cxnSpLocks/>
          </p:cNvCxnSpPr>
          <p:nvPr userDrawn="1"/>
        </p:nvCxnSpPr>
        <p:spPr>
          <a:xfrm>
            <a:off x="470704" y="6123003"/>
            <a:ext cx="1125059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pic>
        <p:nvPicPr>
          <p:cNvPr id="15" name="Gráfico 14">
            <a:extLst>
              <a:ext uri="{FF2B5EF4-FFF2-40B4-BE49-F238E27FC236}">
                <a16:creationId xmlns:a16="http://schemas.microsoft.com/office/drawing/2014/main" id="{C4796D3C-6822-4B38-8C0E-C0D47EB40BD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352447" y="6322135"/>
            <a:ext cx="748634" cy="334142"/>
          </a:xfrm>
          <a:prstGeom prst="rect">
            <a:avLst/>
          </a:prstGeom>
        </p:spPr>
      </p:pic>
      <p:pic>
        <p:nvPicPr>
          <p:cNvPr id="8" name="Gráfico 7">
            <a:extLst>
              <a:ext uri="{FF2B5EF4-FFF2-40B4-BE49-F238E27FC236}">
                <a16:creationId xmlns:a16="http://schemas.microsoft.com/office/drawing/2014/main" id="{F7AB2F9D-9936-9F99-6A9C-E3E58422096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37902" y="6384736"/>
            <a:ext cx="1183394" cy="224404"/>
          </a:xfrm>
          <a:prstGeom prst="rect">
            <a:avLst/>
          </a:prstGeom>
        </p:spPr>
      </p:pic>
      <p:grpSp>
        <p:nvGrpSpPr>
          <p:cNvPr id="14" name="Grupo 13">
            <a:extLst>
              <a:ext uri="{FF2B5EF4-FFF2-40B4-BE49-F238E27FC236}">
                <a16:creationId xmlns:a16="http://schemas.microsoft.com/office/drawing/2014/main" id="{785542D6-DADE-38FE-6A32-CDEA20BDE5A9}"/>
              </a:ext>
            </a:extLst>
          </p:cNvPr>
          <p:cNvGrpSpPr/>
          <p:nvPr userDrawn="1"/>
        </p:nvGrpSpPr>
        <p:grpSpPr>
          <a:xfrm>
            <a:off x="469915" y="0"/>
            <a:ext cx="1685457" cy="251880"/>
            <a:chOff x="443789" y="-3021"/>
            <a:chExt cx="4406232" cy="133650"/>
          </a:xfrm>
        </p:grpSpPr>
        <p:sp>
          <p:nvSpPr>
            <p:cNvPr id="9" name="Google Shape;18;p2">
              <a:extLst>
                <a:ext uri="{FF2B5EF4-FFF2-40B4-BE49-F238E27FC236}">
                  <a16:creationId xmlns:a16="http://schemas.microsoft.com/office/drawing/2014/main" id="{B44BFDB3-4B0C-EF70-B2FD-0B90B0639065}"/>
                </a:ext>
              </a:extLst>
            </p:cNvPr>
            <p:cNvSpPr/>
            <p:nvPr userDrawn="1"/>
          </p:nvSpPr>
          <p:spPr>
            <a:xfrm>
              <a:off x="443789" y="-3021"/>
              <a:ext cx="1991755" cy="132388"/>
            </a:xfrm>
            <a:prstGeom prst="rect">
              <a:avLst/>
            </a:prstGeom>
            <a:solidFill>
              <a:srgbClr val="1069B4"/>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sz="667"/>
            </a:p>
          </p:txBody>
        </p:sp>
        <p:sp>
          <p:nvSpPr>
            <p:cNvPr id="10" name="Google Shape;19;p2">
              <a:extLst>
                <a:ext uri="{FF2B5EF4-FFF2-40B4-BE49-F238E27FC236}">
                  <a16:creationId xmlns:a16="http://schemas.microsoft.com/office/drawing/2014/main" id="{F3864A56-7F5F-358F-5C78-041183455CA9}"/>
                </a:ext>
              </a:extLst>
            </p:cNvPr>
            <p:cNvSpPr/>
            <p:nvPr userDrawn="1"/>
          </p:nvSpPr>
          <p:spPr>
            <a:xfrm>
              <a:off x="2435512" y="-1759"/>
              <a:ext cx="2414509" cy="132388"/>
            </a:xfrm>
            <a:prstGeom prst="rect">
              <a:avLst/>
            </a:prstGeom>
            <a:solidFill>
              <a:srgbClr val="E22E2C"/>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sz="667"/>
            </a:p>
          </p:txBody>
        </p:sp>
      </p:grpSp>
      <p:sp>
        <p:nvSpPr>
          <p:cNvPr id="2" name="Título 1">
            <a:extLst>
              <a:ext uri="{FF2B5EF4-FFF2-40B4-BE49-F238E27FC236}">
                <a16:creationId xmlns:a16="http://schemas.microsoft.com/office/drawing/2014/main" id="{417D6380-3766-7CC6-6B6D-01BA5620064A}"/>
              </a:ext>
            </a:extLst>
          </p:cNvPr>
          <p:cNvSpPr txBox="1">
            <a:spLocks/>
          </p:cNvSpPr>
          <p:nvPr userDrawn="1"/>
        </p:nvSpPr>
        <p:spPr>
          <a:xfrm>
            <a:off x="402551" y="6331352"/>
            <a:ext cx="8158743" cy="2777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r>
              <a:rPr lang="es-CL" sz="1200" b="0" dirty="0">
                <a:solidFill>
                  <a:schemeClr val="bg1"/>
                </a:solidFill>
              </a:rPr>
              <a:t>Recaudación de la Nueva Cotización para el  SSP, el Rol del IPS e Implicancias en el Sector Empleador. </a:t>
            </a:r>
          </a:p>
        </p:txBody>
      </p:sp>
    </p:spTree>
    <p:extLst>
      <p:ext uri="{BB962C8B-B14F-4D97-AF65-F5344CB8AC3E}">
        <p14:creationId xmlns:p14="http://schemas.microsoft.com/office/powerpoint/2010/main" val="1891409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cxnSp>
        <p:nvCxnSpPr>
          <p:cNvPr id="11" name="Conector recto 10">
            <a:extLst>
              <a:ext uri="{FF2B5EF4-FFF2-40B4-BE49-F238E27FC236}">
                <a16:creationId xmlns:a16="http://schemas.microsoft.com/office/drawing/2014/main" id="{2CB8FA9B-0751-641B-B4FA-231240E7AFF7}"/>
              </a:ext>
            </a:extLst>
          </p:cNvPr>
          <p:cNvCxnSpPr>
            <a:cxnSpLocks/>
          </p:cNvCxnSpPr>
          <p:nvPr userDrawn="1"/>
        </p:nvCxnSpPr>
        <p:spPr>
          <a:xfrm>
            <a:off x="470704" y="6123003"/>
            <a:ext cx="11250593" cy="0"/>
          </a:xfrm>
          <a:prstGeom prst="line">
            <a:avLst/>
          </a:prstGeom>
          <a:ln w="9525"/>
        </p:spPr>
        <p:style>
          <a:lnRef idx="2">
            <a:schemeClr val="accent1"/>
          </a:lnRef>
          <a:fillRef idx="0">
            <a:schemeClr val="accent1"/>
          </a:fillRef>
          <a:effectRef idx="1">
            <a:schemeClr val="accent1"/>
          </a:effectRef>
          <a:fontRef idx="minor">
            <a:schemeClr val="tx1"/>
          </a:fontRef>
        </p:style>
      </p:cxnSp>
      <p:pic>
        <p:nvPicPr>
          <p:cNvPr id="13" name="Imagen 12">
            <a:extLst>
              <a:ext uri="{FF2B5EF4-FFF2-40B4-BE49-F238E27FC236}">
                <a16:creationId xmlns:a16="http://schemas.microsoft.com/office/drawing/2014/main" id="{DC9170FE-6C88-5D88-3A3B-338863A5D3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92948" y="6374979"/>
            <a:ext cx="1228349" cy="234162"/>
          </a:xfrm>
          <a:prstGeom prst="rect">
            <a:avLst/>
          </a:prstGeom>
        </p:spPr>
      </p:pic>
      <p:pic>
        <p:nvPicPr>
          <p:cNvPr id="15" name="Gráfico 14">
            <a:extLst>
              <a:ext uri="{FF2B5EF4-FFF2-40B4-BE49-F238E27FC236}">
                <a16:creationId xmlns:a16="http://schemas.microsoft.com/office/drawing/2014/main" id="{C4796D3C-6822-4B38-8C0E-C0D47EB40BD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52447" y="6322135"/>
            <a:ext cx="748635" cy="334142"/>
          </a:xfrm>
          <a:prstGeom prst="rect">
            <a:avLst/>
          </a:prstGeom>
        </p:spPr>
      </p:pic>
      <p:grpSp>
        <p:nvGrpSpPr>
          <p:cNvPr id="16" name="Grupo 15">
            <a:extLst>
              <a:ext uri="{FF2B5EF4-FFF2-40B4-BE49-F238E27FC236}">
                <a16:creationId xmlns:a16="http://schemas.microsoft.com/office/drawing/2014/main" id="{8B279F4D-5719-3585-40C6-E37E4E526673}"/>
              </a:ext>
            </a:extLst>
          </p:cNvPr>
          <p:cNvGrpSpPr/>
          <p:nvPr userDrawn="1"/>
        </p:nvGrpSpPr>
        <p:grpSpPr>
          <a:xfrm>
            <a:off x="469915" y="0"/>
            <a:ext cx="1685457" cy="251880"/>
            <a:chOff x="443789" y="-3021"/>
            <a:chExt cx="4406232" cy="133650"/>
          </a:xfrm>
        </p:grpSpPr>
        <p:sp>
          <p:nvSpPr>
            <p:cNvPr id="17" name="Google Shape;18;p2">
              <a:extLst>
                <a:ext uri="{FF2B5EF4-FFF2-40B4-BE49-F238E27FC236}">
                  <a16:creationId xmlns:a16="http://schemas.microsoft.com/office/drawing/2014/main" id="{3C90160C-3961-FEC7-D082-4552A95ABD1E}"/>
                </a:ext>
              </a:extLst>
            </p:cNvPr>
            <p:cNvSpPr/>
            <p:nvPr userDrawn="1"/>
          </p:nvSpPr>
          <p:spPr>
            <a:xfrm>
              <a:off x="443789" y="-3021"/>
              <a:ext cx="1991755" cy="132388"/>
            </a:xfrm>
            <a:prstGeom prst="rect">
              <a:avLst/>
            </a:prstGeom>
            <a:solidFill>
              <a:srgbClr val="1069B4"/>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sz="667"/>
            </a:p>
          </p:txBody>
        </p:sp>
        <p:sp>
          <p:nvSpPr>
            <p:cNvPr id="18" name="Google Shape;19;p2">
              <a:extLst>
                <a:ext uri="{FF2B5EF4-FFF2-40B4-BE49-F238E27FC236}">
                  <a16:creationId xmlns:a16="http://schemas.microsoft.com/office/drawing/2014/main" id="{6AD3E445-A30B-E493-0800-353308703BA2}"/>
                </a:ext>
              </a:extLst>
            </p:cNvPr>
            <p:cNvSpPr/>
            <p:nvPr userDrawn="1"/>
          </p:nvSpPr>
          <p:spPr>
            <a:xfrm>
              <a:off x="2435512" y="-1759"/>
              <a:ext cx="2414509" cy="132388"/>
            </a:xfrm>
            <a:prstGeom prst="rect">
              <a:avLst/>
            </a:prstGeom>
            <a:solidFill>
              <a:srgbClr val="E22E2C"/>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sz="667"/>
            </a:p>
          </p:txBody>
        </p:sp>
      </p:grpSp>
      <p:sp>
        <p:nvSpPr>
          <p:cNvPr id="2" name="Título 1">
            <a:extLst>
              <a:ext uri="{FF2B5EF4-FFF2-40B4-BE49-F238E27FC236}">
                <a16:creationId xmlns:a16="http://schemas.microsoft.com/office/drawing/2014/main" id="{841AF4E7-6DDE-AEB8-0014-B11087D3CE39}"/>
              </a:ext>
            </a:extLst>
          </p:cNvPr>
          <p:cNvSpPr txBox="1">
            <a:spLocks/>
          </p:cNvSpPr>
          <p:nvPr userDrawn="1"/>
        </p:nvSpPr>
        <p:spPr>
          <a:xfrm>
            <a:off x="402551" y="6331352"/>
            <a:ext cx="8158743" cy="2777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r>
              <a:rPr lang="es-CL" sz="1200" b="0" dirty="0">
                <a:solidFill>
                  <a:srgbClr val="002060"/>
                </a:solidFill>
              </a:rPr>
              <a:t>Recaudación de la Nueva Cotización para el  SSP, el Rol del IPS e Implicancias en el Sector Empleador. </a:t>
            </a:r>
          </a:p>
        </p:txBody>
      </p:sp>
    </p:spTree>
    <p:extLst>
      <p:ext uri="{BB962C8B-B14F-4D97-AF65-F5344CB8AC3E}">
        <p14:creationId xmlns:p14="http://schemas.microsoft.com/office/powerpoint/2010/main" val="3436402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A25A2EA-F661-024E-9075-AF7582D84639}"/>
              </a:ext>
            </a:extLst>
          </p:cNvPr>
          <p:cNvSpPr/>
          <p:nvPr userDrawn="1"/>
        </p:nvSpPr>
        <p:spPr>
          <a:xfrm>
            <a:off x="-2800" y="0"/>
            <a:ext cx="12192000" cy="6858000"/>
          </a:xfrm>
          <a:prstGeom prst="rect">
            <a:avLst/>
          </a:prstGeom>
          <a:solidFill>
            <a:srgbClr val="1E4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Imagen que contiene grande, calle&#10;&#10;Descripción generada automáticamente">
            <a:extLst>
              <a:ext uri="{FF2B5EF4-FFF2-40B4-BE49-F238E27FC236}">
                <a16:creationId xmlns:a16="http://schemas.microsoft.com/office/drawing/2014/main" id="{D395A371-439E-C242-8E59-A081B80297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597409"/>
            <a:ext cx="12192000" cy="2260591"/>
          </a:xfrm>
          <a:prstGeom prst="rect">
            <a:avLst/>
          </a:prstGeom>
        </p:spPr>
      </p:pic>
      <p:grpSp>
        <p:nvGrpSpPr>
          <p:cNvPr id="12" name="Grupo 11">
            <a:extLst>
              <a:ext uri="{FF2B5EF4-FFF2-40B4-BE49-F238E27FC236}">
                <a16:creationId xmlns:a16="http://schemas.microsoft.com/office/drawing/2014/main" id="{5C595DDF-97D2-C391-CDBD-520587C5CA1B}"/>
              </a:ext>
            </a:extLst>
          </p:cNvPr>
          <p:cNvGrpSpPr/>
          <p:nvPr userDrawn="1"/>
        </p:nvGrpSpPr>
        <p:grpSpPr>
          <a:xfrm>
            <a:off x="3892884" y="5916213"/>
            <a:ext cx="4406232" cy="266674"/>
            <a:chOff x="443789" y="5916213"/>
            <a:chExt cx="4406232" cy="266674"/>
          </a:xfrm>
        </p:grpSpPr>
        <p:sp>
          <p:nvSpPr>
            <p:cNvPr id="7" name="Google Shape;18;p2">
              <a:extLst>
                <a:ext uri="{FF2B5EF4-FFF2-40B4-BE49-F238E27FC236}">
                  <a16:creationId xmlns:a16="http://schemas.microsoft.com/office/drawing/2014/main" id="{AFCE264E-4185-D4DA-400A-52142B543198}"/>
                </a:ext>
              </a:extLst>
            </p:cNvPr>
            <p:cNvSpPr/>
            <p:nvPr userDrawn="1"/>
          </p:nvSpPr>
          <p:spPr>
            <a:xfrm>
              <a:off x="443789" y="5916213"/>
              <a:ext cx="1991755" cy="265412"/>
            </a:xfrm>
            <a:prstGeom prst="rect">
              <a:avLst/>
            </a:prstGeom>
            <a:solidFill>
              <a:srgbClr val="1069B4"/>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sz="667"/>
            </a:p>
          </p:txBody>
        </p:sp>
        <p:sp>
          <p:nvSpPr>
            <p:cNvPr id="8" name="Google Shape;19;p2">
              <a:extLst>
                <a:ext uri="{FF2B5EF4-FFF2-40B4-BE49-F238E27FC236}">
                  <a16:creationId xmlns:a16="http://schemas.microsoft.com/office/drawing/2014/main" id="{253C3FF3-7AC4-46B4-63B4-168BF692C2A8}"/>
                </a:ext>
              </a:extLst>
            </p:cNvPr>
            <p:cNvSpPr/>
            <p:nvPr userDrawn="1"/>
          </p:nvSpPr>
          <p:spPr>
            <a:xfrm>
              <a:off x="2435512" y="5917475"/>
              <a:ext cx="2414509" cy="265412"/>
            </a:xfrm>
            <a:prstGeom prst="rect">
              <a:avLst/>
            </a:prstGeom>
            <a:solidFill>
              <a:srgbClr val="E22E2C"/>
            </a:solidFill>
            <a:ln>
              <a:noFill/>
            </a:ln>
          </p:spPr>
          <p:txBody>
            <a:bodyPr spcFirstLastPara="1" wrap="square" lIns="45700" tIns="45700" rIns="45700" bIns="45700" anchor="ctr" anchorCtr="0">
              <a:noAutofit/>
            </a:bodyPr>
            <a:lstStyle/>
            <a:p>
              <a:pPr marL="0" lvl="0" indent="0" algn="l" rtl="0">
                <a:spcBef>
                  <a:spcPts val="0"/>
                </a:spcBef>
                <a:spcAft>
                  <a:spcPts val="0"/>
                </a:spcAft>
                <a:buNone/>
              </a:pPr>
              <a:endParaRPr sz="667"/>
            </a:p>
          </p:txBody>
        </p:sp>
      </p:grpSp>
      <p:sp>
        <p:nvSpPr>
          <p:cNvPr id="9" name="Google Shape;585;p43">
            <a:extLst>
              <a:ext uri="{FF2B5EF4-FFF2-40B4-BE49-F238E27FC236}">
                <a16:creationId xmlns:a16="http://schemas.microsoft.com/office/drawing/2014/main" id="{3D6F3B19-7705-5002-355B-17986C287F11}"/>
              </a:ext>
            </a:extLst>
          </p:cNvPr>
          <p:cNvSpPr txBox="1">
            <a:spLocks/>
          </p:cNvSpPr>
          <p:nvPr userDrawn="1"/>
        </p:nvSpPr>
        <p:spPr>
          <a:xfrm>
            <a:off x="3338800" y="6194118"/>
            <a:ext cx="5514400" cy="47100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4400" b="1" i="0" u="none" strike="noStrike" cap="none">
                <a:solidFill>
                  <a:schemeClr val="bg1"/>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5200" b="0" i="0" u="none" strike="noStrike" cap="none">
                <a:solidFill>
                  <a:schemeClr val="dk1"/>
                </a:solidFill>
                <a:latin typeface="Poppins"/>
                <a:ea typeface="Poppins"/>
                <a:cs typeface="Poppins"/>
                <a:sym typeface="Poppins"/>
              </a:defRPr>
            </a:lvl9pPr>
          </a:lstStyle>
          <a:p>
            <a:pPr algn="ctr"/>
            <a:r>
              <a:rPr lang="es-CL" sz="1100" b="0" dirty="0"/>
              <a:t>Junio 2025</a:t>
            </a:r>
          </a:p>
        </p:txBody>
      </p:sp>
      <p:grpSp>
        <p:nvGrpSpPr>
          <p:cNvPr id="13" name="Grupo 12">
            <a:extLst>
              <a:ext uri="{FF2B5EF4-FFF2-40B4-BE49-F238E27FC236}">
                <a16:creationId xmlns:a16="http://schemas.microsoft.com/office/drawing/2014/main" id="{20D35426-7728-6397-8F55-4394267B0ADA}"/>
              </a:ext>
            </a:extLst>
          </p:cNvPr>
          <p:cNvGrpSpPr/>
          <p:nvPr userDrawn="1"/>
        </p:nvGrpSpPr>
        <p:grpSpPr>
          <a:xfrm>
            <a:off x="4025182" y="3013042"/>
            <a:ext cx="4141637" cy="616223"/>
            <a:chOff x="443789" y="296955"/>
            <a:chExt cx="4141637" cy="616223"/>
          </a:xfrm>
        </p:grpSpPr>
        <p:pic>
          <p:nvPicPr>
            <p:cNvPr id="10" name="Gráfico 9">
              <a:extLst>
                <a:ext uri="{FF2B5EF4-FFF2-40B4-BE49-F238E27FC236}">
                  <a16:creationId xmlns:a16="http://schemas.microsoft.com/office/drawing/2014/main" id="{15E0D44C-A7C0-B16E-C7B4-E68F8558075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789" y="427763"/>
              <a:ext cx="2193594" cy="415965"/>
            </a:xfrm>
            <a:prstGeom prst="rect">
              <a:avLst/>
            </a:prstGeom>
          </p:spPr>
        </p:pic>
        <p:pic>
          <p:nvPicPr>
            <p:cNvPr id="11" name="Gráfico 10">
              <a:extLst>
                <a:ext uri="{FF2B5EF4-FFF2-40B4-BE49-F238E27FC236}">
                  <a16:creationId xmlns:a16="http://schemas.microsoft.com/office/drawing/2014/main" id="{D15F432E-BF45-7DC1-2406-672F1B4138E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04797" y="296955"/>
              <a:ext cx="1380629" cy="616223"/>
            </a:xfrm>
            <a:prstGeom prst="rect">
              <a:avLst/>
            </a:prstGeom>
          </p:spPr>
        </p:pic>
      </p:grpSp>
    </p:spTree>
    <p:extLst>
      <p:ext uri="{BB962C8B-B14F-4D97-AF65-F5344CB8AC3E}">
        <p14:creationId xmlns:p14="http://schemas.microsoft.com/office/powerpoint/2010/main" val="12854942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83F28A4-6FB0-FF99-0977-FF494D450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C208C72-00A4-20CE-AB23-7EB42F0C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DBCEF1D-0150-7DC0-D7D1-123AF07A67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434BBC-D9AD-4A31-A870-282B57EAF4C6}" type="datetimeFigureOut">
              <a:rPr lang="es-CL" smtClean="0"/>
              <a:t>21-07-2025</a:t>
            </a:fld>
            <a:endParaRPr lang="es-CL"/>
          </a:p>
        </p:txBody>
      </p:sp>
      <p:sp>
        <p:nvSpPr>
          <p:cNvPr id="5" name="Marcador de pie de página 4">
            <a:extLst>
              <a:ext uri="{FF2B5EF4-FFF2-40B4-BE49-F238E27FC236}">
                <a16:creationId xmlns:a16="http://schemas.microsoft.com/office/drawing/2014/main" id="{0EA0EC6C-4CA4-A286-0E3A-12C1835C3F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E9A71A1C-AAC7-2F0A-5AC8-A64360DADB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819C4D-0307-4D91-A6CF-0B8F3640C217}" type="slidenum">
              <a:rPr lang="es-CL" smtClean="0"/>
              <a:t>‹Nº›</a:t>
            </a:fld>
            <a:endParaRPr lang="es-CL"/>
          </a:p>
        </p:txBody>
      </p:sp>
    </p:spTree>
    <p:extLst>
      <p:ext uri="{BB962C8B-B14F-4D97-AF65-F5344CB8AC3E}">
        <p14:creationId xmlns:p14="http://schemas.microsoft.com/office/powerpoint/2010/main" val="2449425292"/>
      </p:ext>
    </p:extLst>
  </p:cSld>
  <p:clrMap bg1="lt1" tx1="dk1" bg2="lt2" tx2="dk2" accent1="accent1" accent2="accent2" accent3="accent3" accent4="accent4" accent5="accent5" accent6="accent6" hlink="hlink" folHlink="folHlink"/>
  <p:sldLayoutIdLst>
    <p:sldLayoutId id="2147483740" r:id="rId1"/>
    <p:sldLayoutId id="2147483738" r:id="rId2"/>
    <p:sldLayoutId id="2147483739" r:id="rId3"/>
    <p:sldLayoutId id="2147483725" r:id="rId4"/>
    <p:sldLayoutId id="214748373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ZiisglnwZk4&amp;ab_channel=PREVIRED"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E05B47-290B-F1E3-4516-9ACE8856EECD}"/>
              </a:ext>
            </a:extLst>
          </p:cNvPr>
          <p:cNvSpPr txBox="1">
            <a:spLocks/>
          </p:cNvSpPr>
          <p:nvPr/>
        </p:nvSpPr>
        <p:spPr>
          <a:xfrm>
            <a:off x="483502" y="1771730"/>
            <a:ext cx="6707113" cy="25003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algn="ctr"/>
            <a:r>
              <a:rPr lang="es-CL" sz="3600" dirty="0">
                <a:solidFill>
                  <a:schemeClr val="bg1"/>
                </a:solidFill>
              </a:rPr>
              <a:t>Recaudación de la Nueva Cotización para el  SSP, el Rol del IPS e Implicancias en el Sector Empleador</a:t>
            </a:r>
          </a:p>
          <a:p>
            <a:pPr algn="ctr"/>
            <a:endParaRPr lang="es-CL" sz="2800" dirty="0">
              <a:solidFill>
                <a:schemeClr val="accent1">
                  <a:lumMod val="40000"/>
                  <a:lumOff val="60000"/>
                </a:schemeClr>
              </a:solidFill>
            </a:endParaRPr>
          </a:p>
        </p:txBody>
      </p:sp>
      <p:sp>
        <p:nvSpPr>
          <p:cNvPr id="4" name="Título 1">
            <a:extLst>
              <a:ext uri="{FF2B5EF4-FFF2-40B4-BE49-F238E27FC236}">
                <a16:creationId xmlns:a16="http://schemas.microsoft.com/office/drawing/2014/main" id="{A32FE7CD-BCA1-D4BB-5B1E-82E1BFF69572}"/>
              </a:ext>
            </a:extLst>
          </p:cNvPr>
          <p:cNvSpPr txBox="1">
            <a:spLocks/>
          </p:cNvSpPr>
          <p:nvPr/>
        </p:nvSpPr>
        <p:spPr>
          <a:xfrm>
            <a:off x="377178" y="5278251"/>
            <a:ext cx="6707113" cy="6373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r>
              <a:rPr lang="es-CL" sz="1600" b="0" dirty="0">
                <a:solidFill>
                  <a:srgbClr val="00B0F0"/>
                </a:solidFill>
              </a:rPr>
              <a:t>Reforma de Pensiones Ley N°21.735.</a:t>
            </a:r>
          </a:p>
        </p:txBody>
      </p:sp>
      <p:pic>
        <p:nvPicPr>
          <p:cNvPr id="6" name="Imagen 5">
            <a:extLst>
              <a:ext uri="{FF2B5EF4-FFF2-40B4-BE49-F238E27FC236}">
                <a16:creationId xmlns:a16="http://schemas.microsoft.com/office/drawing/2014/main" id="{9BAA820C-E8E3-A619-1FBA-0377444D77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36426" y="0"/>
            <a:ext cx="4655574" cy="6858000"/>
          </a:xfrm>
          <a:prstGeom prst="rect">
            <a:avLst/>
          </a:prstGeom>
        </p:spPr>
      </p:pic>
    </p:spTree>
    <p:extLst>
      <p:ext uri="{BB962C8B-B14F-4D97-AF65-F5344CB8AC3E}">
        <p14:creationId xmlns:p14="http://schemas.microsoft.com/office/powerpoint/2010/main" val="962154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E97F61C-F70D-8A6D-DCBF-21B773964E4C}"/>
              </a:ext>
            </a:extLst>
          </p:cNvPr>
          <p:cNvSpPr/>
          <p:nvPr/>
        </p:nvSpPr>
        <p:spPr>
          <a:xfrm>
            <a:off x="-1" y="1500326"/>
            <a:ext cx="5672832" cy="40215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1E05B47-290B-F1E3-4516-9ACE8856EECD}"/>
              </a:ext>
            </a:extLst>
          </p:cNvPr>
          <p:cNvSpPr txBox="1">
            <a:spLocks/>
          </p:cNvSpPr>
          <p:nvPr/>
        </p:nvSpPr>
        <p:spPr>
          <a:xfrm>
            <a:off x="414124" y="1785204"/>
            <a:ext cx="5045643" cy="26269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r>
              <a:rPr lang="es-CL" sz="4000" dirty="0">
                <a:solidFill>
                  <a:srgbClr val="00B0F0"/>
                </a:solidFill>
              </a:rPr>
              <a:t>De la Recaudación de la Cotización para el SSP Propiamente tal</a:t>
            </a:r>
            <a:endParaRPr lang="es-ES_tradnl" sz="2000" b="0" kern="0" dirty="0">
              <a:solidFill>
                <a:srgbClr val="00B0F0"/>
              </a:solidFill>
            </a:endParaRPr>
          </a:p>
        </p:txBody>
      </p:sp>
      <p:sp>
        <p:nvSpPr>
          <p:cNvPr id="4" name="Título 1">
            <a:extLst>
              <a:ext uri="{FF2B5EF4-FFF2-40B4-BE49-F238E27FC236}">
                <a16:creationId xmlns:a16="http://schemas.microsoft.com/office/drawing/2014/main" id="{CC1D9FB9-139F-C9B3-E960-CAA8EE4F21BF}"/>
              </a:ext>
            </a:extLst>
          </p:cNvPr>
          <p:cNvSpPr txBox="1">
            <a:spLocks/>
          </p:cNvSpPr>
          <p:nvPr/>
        </p:nvSpPr>
        <p:spPr>
          <a:xfrm>
            <a:off x="414124" y="4510845"/>
            <a:ext cx="4610637" cy="69206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r>
              <a:rPr lang="es-CL" sz="2000" b="0" dirty="0">
                <a:solidFill>
                  <a:srgbClr val="00B0F0"/>
                </a:solidFill>
              </a:rPr>
              <a:t>Rol Institucional y nuestros roles como  Ejecutivos de Atención </a:t>
            </a:r>
          </a:p>
        </p:txBody>
      </p:sp>
    </p:spTree>
    <p:extLst>
      <p:ext uri="{BB962C8B-B14F-4D97-AF65-F5344CB8AC3E}">
        <p14:creationId xmlns:p14="http://schemas.microsoft.com/office/powerpoint/2010/main" val="492658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E9DC573-B710-FF26-3A09-4CBCD72DF7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8BD3E60-AA82-D6F7-6E37-86B46A2C72C8}"/>
              </a:ext>
            </a:extLst>
          </p:cNvPr>
          <p:cNvSpPr txBox="1">
            <a:spLocks/>
          </p:cNvSpPr>
          <p:nvPr/>
        </p:nvSpPr>
        <p:spPr>
          <a:xfrm>
            <a:off x="377548" y="40923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chemeClr val="bg2">
                    <a:lumMod val="50000"/>
                  </a:schemeClr>
                </a:solidFill>
                <a:latin typeface="Poppins" panose="00000500000000000000" pitchFamily="2" charset="0"/>
                <a:cs typeface="Poppins" panose="00000500000000000000" pitchFamily="2" charset="0"/>
              </a:rPr>
              <a:t>Nuestro rol como Ejecutivos/as de Atención </a:t>
            </a:r>
            <a:endParaRPr lang="es-CL" sz="2800" dirty="0">
              <a:solidFill>
                <a:schemeClr val="bg2">
                  <a:lumMod val="50000"/>
                </a:schemeClr>
              </a:solidFill>
            </a:endParaRPr>
          </a:p>
        </p:txBody>
      </p:sp>
      <p:sp>
        <p:nvSpPr>
          <p:cNvPr id="5" name="Título 1">
            <a:extLst>
              <a:ext uri="{FF2B5EF4-FFF2-40B4-BE49-F238E27FC236}">
                <a16:creationId xmlns:a16="http://schemas.microsoft.com/office/drawing/2014/main" id="{EED50856-32F8-4708-E93C-D0EB3D8F3FA3}"/>
              </a:ext>
            </a:extLst>
          </p:cNvPr>
          <p:cNvSpPr txBox="1">
            <a:spLocks/>
          </p:cNvSpPr>
          <p:nvPr/>
        </p:nvSpPr>
        <p:spPr>
          <a:xfrm>
            <a:off x="377548" y="1993775"/>
            <a:ext cx="3537499" cy="31929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a:buClr>
                <a:schemeClr val="tx1">
                  <a:lumMod val="50000"/>
                  <a:lumOff val="50000"/>
                </a:schemeClr>
              </a:buClr>
              <a:buSzPct val="150000"/>
            </a:pPr>
            <a:r>
              <a:rPr lang="es-CL" sz="1800" dirty="0">
                <a:solidFill>
                  <a:srgbClr val="00B0F0"/>
                </a:solidFill>
              </a:rPr>
              <a:t>Objetivo General: </a:t>
            </a:r>
          </a:p>
          <a:p>
            <a:pPr>
              <a:buClr>
                <a:schemeClr val="tx1">
                  <a:lumMod val="50000"/>
                  <a:lumOff val="50000"/>
                </a:schemeClr>
              </a:buClr>
              <a:buSzPct val="150000"/>
            </a:pPr>
            <a:endParaRPr lang="es-CL" sz="1800" b="0" dirty="0">
              <a:solidFill>
                <a:schemeClr val="bg2">
                  <a:lumMod val="75000"/>
                </a:schemeClr>
              </a:solidFill>
            </a:endParaRPr>
          </a:p>
          <a:p>
            <a:pPr algn="just">
              <a:buClr>
                <a:schemeClr val="tx1">
                  <a:lumMod val="50000"/>
                  <a:lumOff val="50000"/>
                </a:schemeClr>
              </a:buClr>
              <a:buSzPct val="150000"/>
            </a:pPr>
            <a:r>
              <a:rPr lang="es-CL" sz="2000" b="0" dirty="0">
                <a:solidFill>
                  <a:schemeClr val="tx1"/>
                </a:solidFill>
              </a:rPr>
              <a:t>Entregar </a:t>
            </a:r>
            <a:r>
              <a:rPr lang="es-CL" sz="2000" dirty="0">
                <a:solidFill>
                  <a:schemeClr val="tx2">
                    <a:lumMod val="90000"/>
                    <a:lumOff val="10000"/>
                  </a:schemeClr>
                </a:solidFill>
              </a:rPr>
              <a:t>información, orientación y derivación general </a:t>
            </a:r>
            <a:r>
              <a:rPr lang="es-CL" sz="2000" b="0" dirty="0">
                <a:solidFill>
                  <a:schemeClr val="tx1"/>
                </a:solidFill>
              </a:rPr>
              <a:t>a las </a:t>
            </a:r>
            <a:r>
              <a:rPr lang="es-CL" sz="2000" dirty="0">
                <a:solidFill>
                  <a:schemeClr val="tx2">
                    <a:lumMod val="90000"/>
                    <a:lumOff val="10000"/>
                  </a:schemeClr>
                </a:solidFill>
              </a:rPr>
              <a:t>personas empleadoras </a:t>
            </a:r>
            <a:r>
              <a:rPr lang="es-CL" sz="2000" b="0" dirty="0">
                <a:solidFill>
                  <a:schemeClr val="tx1"/>
                </a:solidFill>
              </a:rPr>
              <a:t>sobre los trámites y proceso de recaudación del IPS respecto de la nueva cotización para el SSP.</a:t>
            </a:r>
          </a:p>
          <a:p>
            <a:pPr>
              <a:buClr>
                <a:schemeClr val="tx1">
                  <a:lumMod val="50000"/>
                  <a:lumOff val="50000"/>
                </a:schemeClr>
              </a:buClr>
              <a:buSzPct val="150000"/>
            </a:pPr>
            <a:endParaRPr lang="es-CL" sz="1800" b="0" dirty="0">
              <a:solidFill>
                <a:schemeClr val="bg2">
                  <a:lumMod val="75000"/>
                </a:schemeClr>
              </a:solidFill>
            </a:endParaRPr>
          </a:p>
        </p:txBody>
      </p:sp>
      <p:cxnSp>
        <p:nvCxnSpPr>
          <p:cNvPr id="8" name="Conector recto 7">
            <a:extLst>
              <a:ext uri="{FF2B5EF4-FFF2-40B4-BE49-F238E27FC236}">
                <a16:creationId xmlns:a16="http://schemas.microsoft.com/office/drawing/2014/main" id="{9651A337-DD31-240C-8932-1AFE2C471F1C}"/>
              </a:ext>
            </a:extLst>
          </p:cNvPr>
          <p:cNvCxnSpPr>
            <a:cxnSpLocks/>
          </p:cNvCxnSpPr>
          <p:nvPr/>
        </p:nvCxnSpPr>
        <p:spPr>
          <a:xfrm>
            <a:off x="4119507" y="1722268"/>
            <a:ext cx="0" cy="36576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6" name="Título 1">
            <a:extLst>
              <a:ext uri="{FF2B5EF4-FFF2-40B4-BE49-F238E27FC236}">
                <a16:creationId xmlns:a16="http://schemas.microsoft.com/office/drawing/2014/main" id="{644B9105-CF62-B260-9D12-59EF83A99040}"/>
              </a:ext>
            </a:extLst>
          </p:cNvPr>
          <p:cNvSpPr txBox="1">
            <a:spLocks/>
          </p:cNvSpPr>
          <p:nvPr/>
        </p:nvSpPr>
        <p:spPr>
          <a:xfrm>
            <a:off x="4362950" y="3010930"/>
            <a:ext cx="5305817" cy="38470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a:buClr>
                <a:schemeClr val="tx1">
                  <a:lumMod val="50000"/>
                  <a:lumOff val="50000"/>
                </a:schemeClr>
              </a:buClr>
              <a:buSzPct val="150000"/>
            </a:pPr>
            <a:r>
              <a:rPr lang="es-CL" sz="1800" dirty="0">
                <a:solidFill>
                  <a:srgbClr val="00B0F0"/>
                </a:solidFill>
              </a:rPr>
              <a:t>Objetivo específico: (Canales asistidos)</a:t>
            </a:r>
          </a:p>
          <a:p>
            <a:pPr>
              <a:buClr>
                <a:schemeClr val="tx1">
                  <a:lumMod val="50000"/>
                  <a:lumOff val="50000"/>
                </a:schemeClr>
              </a:buClr>
              <a:buSzPct val="150000"/>
            </a:pPr>
            <a:endParaRPr lang="es-CL" sz="1800" b="0" dirty="0">
              <a:solidFill>
                <a:srgbClr val="00B0F0"/>
              </a:solidFill>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Tx/>
              <a:buNone/>
              <a:tabLst/>
              <a:defRPr/>
            </a:pPr>
            <a:r>
              <a:rPr lang="es-CL" sz="1800" dirty="0">
                <a:solidFill>
                  <a:schemeClr val="tx2">
                    <a:lumMod val="90000"/>
                    <a:lumOff val="10000"/>
                  </a:schemeClr>
                </a:solidFill>
                <a:latin typeface="Poppins" panose="00000500000000000000" pitchFamily="2" charset="0"/>
                <a:cs typeface="Poppins" panose="00000500000000000000" pitchFamily="2" charset="0"/>
              </a:rPr>
              <a:t>Asistir a los usuarios/as empleadores </a:t>
            </a:r>
            <a:r>
              <a:rPr lang="es-CL" sz="1800" b="0" dirty="0">
                <a:solidFill>
                  <a:schemeClr val="tx1"/>
                </a:solidFill>
                <a:latin typeface="Poppins" panose="00000500000000000000" pitchFamily="2" charset="0"/>
                <a:cs typeface="Poppins" panose="00000500000000000000" pitchFamily="2" charset="0"/>
              </a:rPr>
              <a:t>para que puedan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ingresar una declaración electrónica de las cotizaciones, finalizado aquello podrá efectuar un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pago electrónico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o se proporcionará a éste un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cupón de pago que le permitirá materializar el pago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en la institución financiera con convenio.</a:t>
            </a:r>
          </a:p>
          <a:p>
            <a:pPr>
              <a:buClr>
                <a:schemeClr val="tx1">
                  <a:lumMod val="50000"/>
                  <a:lumOff val="50000"/>
                </a:schemeClr>
              </a:buClr>
              <a:buSzPct val="150000"/>
            </a:pPr>
            <a:endParaRPr lang="es-CL" sz="1800" b="0" dirty="0">
              <a:solidFill>
                <a:srgbClr val="00B0F0"/>
              </a:solidFill>
            </a:endParaRPr>
          </a:p>
          <a:p>
            <a:pPr>
              <a:buClr>
                <a:schemeClr val="tx1">
                  <a:lumMod val="50000"/>
                  <a:lumOff val="50000"/>
                </a:schemeClr>
              </a:buClr>
              <a:buSzPct val="150000"/>
            </a:pPr>
            <a:endParaRPr lang="es-CL" sz="1800" b="0" dirty="0">
              <a:solidFill>
                <a:srgbClr val="00B0F0"/>
              </a:solidFill>
            </a:endParaRPr>
          </a:p>
          <a:p>
            <a:pPr>
              <a:buClr>
                <a:schemeClr val="tx1">
                  <a:lumMod val="50000"/>
                  <a:lumOff val="50000"/>
                </a:schemeClr>
              </a:buClr>
              <a:buSzPct val="150000"/>
            </a:pPr>
            <a:endParaRPr lang="es-CL" sz="1800" b="0" dirty="0">
              <a:solidFill>
                <a:srgbClr val="00B0F0"/>
              </a:solidFill>
            </a:endParaRPr>
          </a:p>
          <a:p>
            <a:pPr>
              <a:buClr>
                <a:schemeClr val="tx1">
                  <a:lumMod val="50000"/>
                  <a:lumOff val="50000"/>
                </a:schemeClr>
              </a:buClr>
              <a:buSzPct val="150000"/>
            </a:pPr>
            <a:endParaRPr lang="es-CL" sz="1800" b="0" dirty="0">
              <a:solidFill>
                <a:srgbClr val="00B0F0"/>
              </a:solidFill>
            </a:endParaRPr>
          </a:p>
          <a:p>
            <a:pPr>
              <a:buClr>
                <a:schemeClr val="tx1">
                  <a:lumMod val="50000"/>
                  <a:lumOff val="50000"/>
                </a:schemeClr>
              </a:buClr>
              <a:buSzPct val="150000"/>
            </a:pPr>
            <a:endParaRPr lang="es-CL" sz="1800" b="0" dirty="0">
              <a:solidFill>
                <a:srgbClr val="00B0F0"/>
              </a:solidFill>
            </a:endParaRPr>
          </a:p>
          <a:p>
            <a:pPr>
              <a:buClr>
                <a:schemeClr val="tx1">
                  <a:lumMod val="50000"/>
                  <a:lumOff val="50000"/>
                </a:schemeClr>
              </a:buClr>
              <a:buSzPct val="150000"/>
            </a:pPr>
            <a:endParaRPr lang="es-CL" sz="1800" b="0" dirty="0">
              <a:solidFill>
                <a:srgbClr val="00B0F0"/>
              </a:solidFill>
            </a:endParaRPr>
          </a:p>
          <a:p>
            <a:pPr>
              <a:buClr>
                <a:schemeClr val="tx1">
                  <a:lumMod val="50000"/>
                  <a:lumOff val="50000"/>
                </a:schemeClr>
              </a:buClr>
              <a:buSzPct val="150000"/>
            </a:pPr>
            <a:endParaRPr lang="es-CL" sz="1800" b="0" dirty="0">
              <a:solidFill>
                <a:srgbClr val="00B0F0"/>
              </a:solidFill>
            </a:endParaRPr>
          </a:p>
          <a:p>
            <a:pPr>
              <a:buClr>
                <a:schemeClr val="tx1">
                  <a:lumMod val="50000"/>
                  <a:lumOff val="50000"/>
                </a:schemeClr>
              </a:buClr>
              <a:buSzPct val="150000"/>
            </a:pPr>
            <a:endParaRPr lang="es-CL" sz="1800" b="0" dirty="0">
              <a:solidFill>
                <a:srgbClr val="00B0F0"/>
              </a:solidFill>
            </a:endParaRPr>
          </a:p>
          <a:p>
            <a:pPr>
              <a:buClr>
                <a:schemeClr val="tx1">
                  <a:lumMod val="50000"/>
                  <a:lumOff val="50000"/>
                </a:schemeClr>
              </a:buClr>
              <a:buSzPct val="150000"/>
            </a:pPr>
            <a:endParaRPr lang="es-CL" sz="1800" b="0" dirty="0">
              <a:solidFill>
                <a:srgbClr val="00B0F0"/>
              </a:solidFill>
            </a:endParaRPr>
          </a:p>
          <a:p>
            <a:pPr>
              <a:buClr>
                <a:schemeClr val="tx1">
                  <a:lumMod val="50000"/>
                  <a:lumOff val="50000"/>
                </a:schemeClr>
              </a:buClr>
              <a:buSzPct val="150000"/>
            </a:pPr>
            <a:endParaRPr lang="es-CL" sz="1800" b="0" dirty="0">
              <a:solidFill>
                <a:srgbClr val="00B0F0"/>
              </a:solidFill>
            </a:endParaRPr>
          </a:p>
          <a:p>
            <a:pPr>
              <a:buClr>
                <a:schemeClr val="tx1">
                  <a:lumMod val="50000"/>
                  <a:lumOff val="50000"/>
                </a:schemeClr>
              </a:buClr>
              <a:buSzPct val="150000"/>
            </a:pPr>
            <a:endParaRPr lang="es-CL" sz="1600" b="0" dirty="0">
              <a:solidFill>
                <a:schemeClr val="bg2">
                  <a:lumMod val="75000"/>
                </a:schemeClr>
              </a:solidFill>
            </a:endParaRPr>
          </a:p>
        </p:txBody>
      </p:sp>
      <p:pic>
        <p:nvPicPr>
          <p:cNvPr id="4" name="Imagen 3">
            <a:extLst>
              <a:ext uri="{FF2B5EF4-FFF2-40B4-BE49-F238E27FC236}">
                <a16:creationId xmlns:a16="http://schemas.microsoft.com/office/drawing/2014/main" id="{F35C582B-3CE4-161C-E7F0-05A0C139EB46}"/>
              </a:ext>
            </a:extLst>
          </p:cNvPr>
          <p:cNvPicPr>
            <a:picLocks noChangeAspect="1"/>
          </p:cNvPicPr>
          <p:nvPr/>
        </p:nvPicPr>
        <p:blipFill>
          <a:blip r:embed="rId2"/>
          <a:stretch>
            <a:fillRect/>
          </a:stretch>
        </p:blipFill>
        <p:spPr>
          <a:xfrm>
            <a:off x="9585291" y="407039"/>
            <a:ext cx="1703194" cy="15867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38653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E9DC573-B710-FF26-3A09-4CBCD72DF795}"/>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84C290CE-FFDE-9F09-0C1A-067DC6347B45}"/>
              </a:ext>
            </a:extLst>
          </p:cNvPr>
          <p:cNvSpPr/>
          <p:nvPr/>
        </p:nvSpPr>
        <p:spPr>
          <a:xfrm>
            <a:off x="0" y="-40214"/>
            <a:ext cx="12192000" cy="547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7A3699B3-CE57-3E4D-0FFE-1FE990C3E8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76" t="11029" r="2347" b="3175"/>
          <a:stretch/>
        </p:blipFill>
        <p:spPr>
          <a:xfrm>
            <a:off x="0" y="409234"/>
            <a:ext cx="12192000" cy="6392969"/>
          </a:xfrm>
          <a:prstGeom prst="rect">
            <a:avLst/>
          </a:prstGeom>
        </p:spPr>
      </p:pic>
      <p:sp>
        <p:nvSpPr>
          <p:cNvPr id="3" name="Title 1">
            <a:extLst>
              <a:ext uri="{FF2B5EF4-FFF2-40B4-BE49-F238E27FC236}">
                <a16:creationId xmlns:a16="http://schemas.microsoft.com/office/drawing/2014/main" id="{F8BD3E60-AA82-D6F7-6E37-86B46A2C72C8}"/>
              </a:ext>
            </a:extLst>
          </p:cNvPr>
          <p:cNvSpPr txBox="1">
            <a:spLocks/>
          </p:cNvSpPr>
          <p:nvPr/>
        </p:nvSpPr>
        <p:spPr>
          <a:xfrm>
            <a:off x="2020887" y="-77784"/>
            <a:ext cx="8150226"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800" b="1" dirty="0">
                <a:solidFill>
                  <a:schemeClr val="bg2">
                    <a:lumMod val="50000"/>
                  </a:schemeClr>
                </a:solidFill>
                <a:latin typeface="Poppins" panose="00000500000000000000" pitchFamily="2" charset="0"/>
                <a:cs typeface="Poppins" panose="00000500000000000000" pitchFamily="2" charset="0"/>
              </a:rPr>
              <a:t>Esquema general Seguro Social Previsional</a:t>
            </a:r>
            <a:endParaRPr lang="es-CL" sz="2800" dirty="0">
              <a:solidFill>
                <a:schemeClr val="bg2">
                  <a:lumMod val="50000"/>
                </a:schemeClr>
              </a:solidFill>
            </a:endParaRPr>
          </a:p>
        </p:txBody>
      </p:sp>
      <p:pic>
        <p:nvPicPr>
          <p:cNvPr id="7" name="Imagen 6">
            <a:extLst>
              <a:ext uri="{FF2B5EF4-FFF2-40B4-BE49-F238E27FC236}">
                <a16:creationId xmlns:a16="http://schemas.microsoft.com/office/drawing/2014/main" id="{A84AE300-CE89-E118-A92B-4C0AFD73480A}"/>
              </a:ext>
            </a:extLst>
          </p:cNvPr>
          <p:cNvPicPr>
            <a:picLocks noChangeAspect="1"/>
          </p:cNvPicPr>
          <p:nvPr/>
        </p:nvPicPr>
        <p:blipFill>
          <a:blip r:embed="rId3"/>
          <a:stretch>
            <a:fillRect/>
          </a:stretch>
        </p:blipFill>
        <p:spPr>
          <a:xfrm>
            <a:off x="3593433" y="544466"/>
            <a:ext cx="2391743" cy="10879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362735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D0492FD0-3735-BBA9-BFD9-31FAFB10148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C4F4D2A-1960-35A4-0482-534455FB5C0A}"/>
              </a:ext>
            </a:extLst>
          </p:cNvPr>
          <p:cNvSpPr txBox="1">
            <a:spLocks/>
          </p:cNvSpPr>
          <p:nvPr/>
        </p:nvSpPr>
        <p:spPr>
          <a:xfrm>
            <a:off x="377548" y="500673"/>
            <a:ext cx="11330741" cy="9742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NCG N°336 - S Pensiones	(Recaudación SSP)</a:t>
            </a:r>
            <a:endParaRPr kumimoji="0" lang="es-CL" sz="2800" b="0" i="0" u="none" strike="noStrike" kern="1200" cap="none" spc="0" normalizeH="0" baseline="0" noProof="0" dirty="0">
              <a:ln>
                <a:noFill/>
              </a:ln>
              <a:solidFill>
                <a:srgbClr val="E8E8E8">
                  <a:lumMod val="50000"/>
                </a:srgbClr>
              </a:solidFill>
              <a:effectLst/>
              <a:uLnTx/>
              <a:uFillTx/>
              <a:latin typeface="Aptos"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F2C891B2-7A71-76AF-0187-D7DC16A56DC2}"/>
              </a:ext>
            </a:extLst>
          </p:cNvPr>
          <p:cNvSpPr txBox="1">
            <a:spLocks/>
          </p:cNvSpPr>
          <p:nvPr/>
        </p:nvSpPr>
        <p:spPr>
          <a:xfrm>
            <a:off x="78376" y="2079822"/>
            <a:ext cx="11330740" cy="39755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Tx/>
              <a:buNone/>
              <a:tabLst/>
              <a:defRPr/>
            </a:pP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Todas</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las declaraciones de las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cotizaciones de cargo del empleador al SSP-FAPP,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deberán efectuarse de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forma electrónica</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Por su parte, los pagos de dichas declaraciones deberán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realizarse preferentemente mediante transferencia electrónica</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o bien, utilizando otros medios de pago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mediante el </a:t>
            </a:r>
            <a:r>
              <a:rPr kumimoji="0" lang="es-CL" sz="2000" i="0" u="none" strike="noStrike" kern="1200" cap="none" spc="0" normalizeH="0" baseline="0" noProof="0" dirty="0">
                <a:ln>
                  <a:noFill/>
                </a:ln>
                <a:solidFill>
                  <a:schemeClr val="accent3">
                    <a:lumMod val="75000"/>
                  </a:schemeClr>
                </a:solidFill>
                <a:effectLst/>
                <a:uLnTx/>
                <a:uFillTx/>
                <a:latin typeface="Poppins" panose="00000500000000000000" pitchFamily="2" charset="0"/>
                <a:ea typeface="+mn-ea"/>
                <a:cs typeface="Poppins" panose="00000500000000000000" pitchFamily="2" charset="0"/>
              </a:rPr>
              <a:t>Sistema Mixto</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ambas opciones a través de los canales habilitados para tales efectos. Ambas alternativas de pago se encuentran definidas en las normas</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Tx/>
              <a:buNone/>
              <a:tabLst/>
              <a:defRPr/>
            </a:pPr>
            <a:endPar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Tx/>
              <a:buNone/>
              <a:tabLst/>
              <a:defRPr/>
            </a:pP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El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Sistema Mixto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proporciona al empleador o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entidad pagadora de subsidios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un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comprobante de pago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para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que concurra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a la entidad financiera con convenio donde la materialización del pago se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podrá efectuar en dinero en efectivo, cheque u otro documento a la vista.</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Cabe señalar que la fecha de pago de las cotizaciones en el Sistema Mixto corresponderá a la estampada en el respectivo comprobante de pago. Para efecto de lo señalado en este párrafo, </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el IPS deberá adoptar las medidas necesarias para su implementación.</a:t>
            </a:r>
          </a:p>
        </p:txBody>
      </p:sp>
      <p:cxnSp>
        <p:nvCxnSpPr>
          <p:cNvPr id="5" name="Conector recto 4">
            <a:extLst>
              <a:ext uri="{FF2B5EF4-FFF2-40B4-BE49-F238E27FC236}">
                <a16:creationId xmlns:a16="http://schemas.microsoft.com/office/drawing/2014/main" id="{DA9A631B-2329-C7C9-1082-4F1255DAC75A}"/>
              </a:ext>
            </a:extLst>
          </p:cNvPr>
          <p:cNvCxnSpPr>
            <a:cxnSpLocks/>
          </p:cNvCxnSpPr>
          <p:nvPr/>
        </p:nvCxnSpPr>
        <p:spPr>
          <a:xfrm>
            <a:off x="11708289" y="1990035"/>
            <a:ext cx="0" cy="36576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7" name="CuadroTexto 6">
            <a:extLst>
              <a:ext uri="{FF2B5EF4-FFF2-40B4-BE49-F238E27FC236}">
                <a16:creationId xmlns:a16="http://schemas.microsoft.com/office/drawing/2014/main" id="{35F4D367-17F1-E5B8-2060-FCC67342B48A}"/>
              </a:ext>
            </a:extLst>
          </p:cNvPr>
          <p:cNvSpPr txBox="1"/>
          <p:nvPr/>
        </p:nvSpPr>
        <p:spPr>
          <a:xfrm>
            <a:off x="377548" y="1105582"/>
            <a:ext cx="6557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00B0F0"/>
                </a:solidFill>
                <a:effectLst/>
                <a:uLnTx/>
                <a:uFillTx/>
                <a:latin typeface="Poppins" panose="00000500000000000000" pitchFamily="2" charset="0"/>
                <a:ea typeface="+mn-ea"/>
                <a:cs typeface="Poppins" panose="00000500000000000000" pitchFamily="2" charset="0"/>
              </a:rPr>
              <a:t>La Superintendencia instruye al IPS  lo siguiente:</a:t>
            </a:r>
            <a:endParaRPr kumimoji="0" lang="es-CL"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41172391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FF4C58E8-43EC-2781-6A44-D90578057E6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C1F0094-04AB-948F-80E3-564FD0A6987B}"/>
              </a:ext>
            </a:extLst>
          </p:cNvPr>
          <p:cNvSpPr txBox="1">
            <a:spLocks/>
          </p:cNvSpPr>
          <p:nvPr/>
        </p:nvSpPr>
        <p:spPr>
          <a:xfrm>
            <a:off x="377548" y="316007"/>
            <a:ext cx="11330741" cy="9742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NCG N°336 - S Pensiones	(Recaudación SSP)</a:t>
            </a:r>
            <a:endParaRPr kumimoji="0" lang="es-CL" sz="2800" b="0" i="0" u="none" strike="noStrike" kern="1200" cap="none" spc="0" normalizeH="0" baseline="0" noProof="0" dirty="0">
              <a:ln>
                <a:noFill/>
              </a:ln>
              <a:solidFill>
                <a:srgbClr val="E8E8E8">
                  <a:lumMod val="50000"/>
                </a:srgbClr>
              </a:solidFill>
              <a:effectLst/>
              <a:uLnTx/>
              <a:uFillTx/>
              <a:latin typeface="Aptos"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28F84A9F-160B-572B-4EF6-4EFB60F0986A}"/>
              </a:ext>
            </a:extLst>
          </p:cNvPr>
          <p:cNvSpPr txBox="1">
            <a:spLocks/>
          </p:cNvSpPr>
          <p:nvPr/>
        </p:nvSpPr>
        <p:spPr>
          <a:xfrm>
            <a:off x="187233" y="1831066"/>
            <a:ext cx="11330740" cy="39755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r>
              <a:rPr kumimoji="0" lang="es-CL" sz="2000" i="0" u="none" strike="noStrike" kern="1200" cap="none" spc="0" normalizeH="0" baseline="0" noProof="0" dirty="0">
                <a:ln>
                  <a:noFill/>
                </a:ln>
                <a:solidFill>
                  <a:schemeClr val="accent1">
                    <a:lumMod val="50000"/>
                  </a:schemeClr>
                </a:solidFill>
                <a:effectLst/>
                <a:uLnTx/>
                <a:uFillTx/>
                <a:latin typeface="Poppins" panose="00000500000000000000" pitchFamily="2" charset="0"/>
                <a:ea typeface="+mn-ea"/>
                <a:cs typeface="Poppins" panose="00000500000000000000" pitchFamily="2" charset="0"/>
                <a:sym typeface="Poppins"/>
              </a:rPr>
              <a:t>Todas las declaraciones deberán efectuarse de forma electrónica. </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Tx/>
              <a:buNone/>
              <a:tabLst/>
              <a:defRPr/>
            </a:pPr>
            <a:endParaRPr kumimoji="0" lang="es-CL" sz="2000" i="0" u="none" strike="noStrike" kern="1200" cap="none" spc="0" normalizeH="0" baseline="0" noProof="0" dirty="0">
              <a:ln>
                <a:noFill/>
              </a:ln>
              <a:solidFill>
                <a:schemeClr val="accent1">
                  <a:lumMod val="50000"/>
                </a:schemeClr>
              </a:solidFill>
              <a:effectLst/>
              <a:uLnTx/>
              <a:uFillTx/>
              <a:latin typeface="Poppins" panose="00000500000000000000" pitchFamily="2" charset="0"/>
              <a:ea typeface="+mn-ea"/>
              <a:cs typeface="Poppins" panose="00000500000000000000" pitchFamily="2" charset="0"/>
              <a:sym typeface="Poppins"/>
            </a:endParaRPr>
          </a:p>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r>
              <a:rPr lang="es-CL" sz="2000" dirty="0">
                <a:solidFill>
                  <a:schemeClr val="tx2">
                    <a:lumMod val="90000"/>
                    <a:lumOff val="10000"/>
                  </a:schemeClr>
                </a:solidFill>
                <a:latin typeface="Poppins" panose="00000500000000000000" pitchFamily="2" charset="0"/>
                <a:ea typeface="+mn-ea"/>
                <a:cs typeface="Poppins" panose="00000500000000000000" pitchFamily="2" charset="0"/>
              </a:rPr>
              <a:t>L</a:t>
            </a:r>
            <a:r>
              <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sym typeface="Poppins"/>
              </a:rPr>
              <a:t>os pagos de dichas declaraciones deberán realizarse preferentemente mediante transferencia electrónica</a:t>
            </a:r>
            <a:r>
              <a:rPr lang="es-CL" sz="2000" dirty="0">
                <a:solidFill>
                  <a:schemeClr val="tx2">
                    <a:lumMod val="90000"/>
                    <a:lumOff val="10000"/>
                  </a:schemeClr>
                </a:solidFill>
                <a:latin typeface="Poppins" panose="00000500000000000000" pitchFamily="2" charset="0"/>
                <a:ea typeface="+mn-ea"/>
                <a:cs typeface="Poppins" panose="00000500000000000000" pitchFamily="2" charset="0"/>
              </a:rPr>
              <a:t>.</a:t>
            </a:r>
          </a:p>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endParaRPr kumimoji="0" lang="es-CL" sz="200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sym typeface="Poppins"/>
            </a:endParaRPr>
          </a:p>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r>
              <a:rPr lang="es-CL" sz="2000" dirty="0">
                <a:solidFill>
                  <a:schemeClr val="accent1">
                    <a:lumMod val="75000"/>
                  </a:schemeClr>
                </a:solidFill>
                <a:latin typeface="Poppins" panose="00000500000000000000" pitchFamily="2" charset="0"/>
                <a:ea typeface="+mn-ea"/>
                <a:cs typeface="Poppins" panose="00000500000000000000" pitchFamily="2" charset="0"/>
              </a:rPr>
              <a:t>O</a:t>
            </a:r>
            <a:r>
              <a:rPr kumimoji="0" lang="es-CL" sz="2000" i="0" u="none" strike="noStrike" kern="1200" cap="none" spc="0" normalizeH="0" baseline="0" noProof="0" dirty="0">
                <a:ln>
                  <a:noFill/>
                </a:ln>
                <a:solidFill>
                  <a:schemeClr val="accent1">
                    <a:lumMod val="75000"/>
                  </a:schemeClr>
                </a:solidFill>
                <a:effectLst/>
                <a:uLnTx/>
                <a:uFillTx/>
                <a:latin typeface="Poppins" panose="00000500000000000000" pitchFamily="2" charset="0"/>
                <a:ea typeface="+mn-ea"/>
                <a:cs typeface="Poppins" panose="00000500000000000000" pitchFamily="2" charset="0"/>
                <a:sym typeface="Poppins"/>
              </a:rPr>
              <a:t> bien, utilizando otros medios de pago mediante el Sistema Mixto, </a:t>
            </a:r>
          </a:p>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endParaRPr kumimoji="0" lang="es-CL" sz="2000" i="0" u="none" strike="noStrike" kern="1200" cap="none" spc="0" normalizeH="0" baseline="0" noProof="0" dirty="0">
              <a:ln>
                <a:noFill/>
              </a:ln>
              <a:solidFill>
                <a:schemeClr val="accent1">
                  <a:lumMod val="75000"/>
                </a:schemeClr>
              </a:solidFill>
              <a:effectLst/>
              <a:uLnTx/>
              <a:uFillTx/>
              <a:latin typeface="Poppins" panose="00000500000000000000" pitchFamily="2" charset="0"/>
              <a:ea typeface="+mn-ea"/>
              <a:cs typeface="Poppins" panose="00000500000000000000" pitchFamily="2" charset="0"/>
              <a:sym typeface="Poppins"/>
            </a:endParaRPr>
          </a:p>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r>
              <a:rPr kumimoji="0" lang="es-CL" sz="2000" i="0" u="none" strike="noStrike" kern="1200" cap="none" spc="0" normalizeH="0" baseline="0" noProof="0" dirty="0">
                <a:ln>
                  <a:noFill/>
                </a:ln>
                <a:solidFill>
                  <a:schemeClr val="tx2">
                    <a:lumMod val="75000"/>
                    <a:lumOff val="25000"/>
                  </a:schemeClr>
                </a:solidFill>
                <a:effectLst/>
                <a:uLnTx/>
                <a:uFillTx/>
                <a:latin typeface="Poppins" panose="00000500000000000000" pitchFamily="2" charset="0"/>
                <a:ea typeface="+mn-ea"/>
                <a:cs typeface="Poppins" panose="00000500000000000000" pitchFamily="2" charset="0"/>
                <a:sym typeface="Poppins"/>
              </a:rPr>
              <a:t>A través de los canales habilitados para tales efectos</a:t>
            </a:r>
            <a:r>
              <a:rPr lang="es-CL" sz="2000" dirty="0">
                <a:solidFill>
                  <a:schemeClr val="tx2">
                    <a:lumMod val="75000"/>
                    <a:lumOff val="25000"/>
                  </a:schemeClr>
                </a:solidFill>
                <a:latin typeface="Poppins" panose="00000500000000000000" pitchFamily="2" charset="0"/>
                <a:ea typeface="+mn-ea"/>
                <a:cs typeface="Poppins" panose="00000500000000000000" pitchFamily="2" charset="0"/>
              </a:rPr>
              <a:t>, es decir, a través de PREVIRED.</a:t>
            </a:r>
          </a:p>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endParaRPr kumimoji="0" lang="es-CL" sz="2000" i="0" u="none" strike="noStrike" kern="1200" cap="none" spc="0" normalizeH="0" baseline="0" noProof="0" dirty="0">
              <a:ln>
                <a:noFill/>
              </a:ln>
              <a:solidFill>
                <a:schemeClr val="tx2">
                  <a:lumMod val="75000"/>
                  <a:lumOff val="25000"/>
                </a:schemeClr>
              </a:solidFill>
              <a:effectLst/>
              <a:uLnTx/>
              <a:uFillTx/>
              <a:latin typeface="Poppins" panose="00000500000000000000" pitchFamily="2" charset="0"/>
              <a:ea typeface="+mn-ea"/>
              <a:cs typeface="Poppins" panose="00000500000000000000" pitchFamily="2" charset="0"/>
              <a:sym typeface="Poppins"/>
            </a:endParaRPr>
          </a:p>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r>
              <a:rPr kumimoji="0" lang="es-CL" sz="2000" i="0" u="none" strike="noStrike" kern="1200" cap="none" spc="0" normalizeH="0" baseline="0" noProof="0" dirty="0">
                <a:ln>
                  <a:noFill/>
                </a:ln>
                <a:solidFill>
                  <a:schemeClr val="accent5">
                    <a:lumMod val="50000"/>
                  </a:schemeClr>
                </a:solidFill>
                <a:effectLst/>
                <a:uLnTx/>
                <a:uFillTx/>
                <a:latin typeface="Poppins" panose="00000500000000000000" pitchFamily="2" charset="0"/>
                <a:ea typeface="+mn-ea"/>
                <a:cs typeface="Poppins" panose="00000500000000000000" pitchFamily="2" charset="0"/>
                <a:sym typeface="Poppins"/>
              </a:rPr>
              <a:t>Sistema Mixto: </a:t>
            </a:r>
            <a:r>
              <a:rPr lang="es-CL" sz="2000" dirty="0">
                <a:solidFill>
                  <a:schemeClr val="accent5">
                    <a:lumMod val="50000"/>
                  </a:schemeClr>
                </a:solidFill>
                <a:latin typeface="Poppins" panose="00000500000000000000" pitchFamily="2" charset="0"/>
                <a:ea typeface="+mn-ea"/>
                <a:cs typeface="Poppins" panose="00000500000000000000" pitchFamily="2" charset="0"/>
              </a:rPr>
              <a:t>Declaración electrónica, pago </a:t>
            </a:r>
            <a:r>
              <a:rPr kumimoji="0" lang="es-CL" sz="2000" i="0" u="none" strike="noStrike" kern="1200" cap="none" spc="0" normalizeH="0" baseline="0" noProof="0" dirty="0">
                <a:ln>
                  <a:noFill/>
                </a:ln>
                <a:solidFill>
                  <a:schemeClr val="accent5">
                    <a:lumMod val="50000"/>
                  </a:schemeClr>
                </a:solidFill>
                <a:effectLst/>
                <a:uLnTx/>
                <a:uFillTx/>
                <a:latin typeface="Poppins" panose="00000500000000000000" pitchFamily="2" charset="0"/>
                <a:ea typeface="+mn-ea"/>
                <a:cs typeface="Poppins" panose="00000500000000000000" pitchFamily="2" charset="0"/>
                <a:sym typeface="Poppins"/>
              </a:rPr>
              <a:t>mediante un cupón o comprobante de pago.</a:t>
            </a:r>
          </a:p>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endParaRPr kumimoji="0" lang="es-CL" sz="2000" i="0" u="none" strike="noStrike" kern="1200" cap="none" spc="0" normalizeH="0" baseline="0" noProof="0" dirty="0">
              <a:ln>
                <a:noFill/>
              </a:ln>
              <a:solidFill>
                <a:schemeClr val="accent5">
                  <a:lumMod val="75000"/>
                </a:schemeClr>
              </a:solidFill>
              <a:effectLst/>
              <a:uLnTx/>
              <a:uFillTx/>
              <a:latin typeface="Poppins" panose="00000500000000000000" pitchFamily="2" charset="0"/>
              <a:ea typeface="+mn-ea"/>
              <a:cs typeface="Poppins" panose="00000500000000000000" pitchFamily="2" charset="0"/>
              <a:sym typeface="Poppins"/>
            </a:endParaRPr>
          </a:p>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r>
              <a:rPr lang="es-CL" sz="2000" b="0" dirty="0">
                <a:solidFill>
                  <a:schemeClr val="accent5">
                    <a:lumMod val="75000"/>
                  </a:schemeClr>
                </a:solidFill>
                <a:latin typeface="Poppins" panose="00000500000000000000" pitchFamily="2" charset="0"/>
                <a:ea typeface="+mn-ea"/>
                <a:cs typeface="Poppins" panose="00000500000000000000" pitchFamily="2" charset="0"/>
              </a:rPr>
              <a:t>S</a:t>
            </a:r>
            <a:r>
              <a:rPr kumimoji="0" lang="es-CL" sz="2000" b="0" i="0" u="none" strike="noStrike" kern="1200" cap="none" spc="0" normalizeH="0" baseline="0" noProof="0" dirty="0">
                <a:ln>
                  <a:noFill/>
                </a:ln>
                <a:solidFill>
                  <a:schemeClr val="accent5">
                    <a:lumMod val="75000"/>
                  </a:schemeClr>
                </a:solidFill>
                <a:effectLst/>
                <a:uLnTx/>
                <a:uFillTx/>
                <a:latin typeface="Poppins" panose="00000500000000000000" pitchFamily="2" charset="0"/>
                <a:ea typeface="+mn-ea"/>
                <a:cs typeface="Poppins" panose="00000500000000000000" pitchFamily="2" charset="0"/>
                <a:sym typeface="Poppins"/>
              </a:rPr>
              <a:t>e </a:t>
            </a:r>
            <a:r>
              <a:rPr kumimoji="0" lang="es-CL" sz="2000" b="1" i="0" u="none" strike="noStrike" kern="1200" cap="none" spc="0" normalizeH="0" baseline="0" noProof="0" dirty="0">
                <a:ln>
                  <a:noFill/>
                </a:ln>
                <a:solidFill>
                  <a:schemeClr val="accent5">
                    <a:lumMod val="75000"/>
                  </a:schemeClr>
                </a:solidFill>
                <a:effectLst/>
                <a:uLnTx/>
                <a:uFillTx/>
                <a:latin typeface="Poppins" panose="00000500000000000000" pitchFamily="2" charset="0"/>
                <a:ea typeface="+mn-ea"/>
                <a:cs typeface="Poppins" panose="00000500000000000000" pitchFamily="2" charset="0"/>
                <a:sym typeface="Poppins"/>
              </a:rPr>
              <a:t>podrá efectuar en dinero en efectivo, cheque u otro documento a la vista.</a:t>
            </a:r>
            <a:r>
              <a:rPr kumimoji="0" lang="es-CL" sz="2000" b="0" i="0" u="none" strike="noStrike" kern="1200" cap="none" spc="0" normalizeH="0" baseline="0" noProof="0" dirty="0">
                <a:ln>
                  <a:noFill/>
                </a:ln>
                <a:solidFill>
                  <a:schemeClr val="accent5">
                    <a:lumMod val="75000"/>
                  </a:schemeClr>
                </a:solidFill>
                <a:effectLst/>
                <a:uLnTx/>
                <a:uFillTx/>
                <a:latin typeface="Poppins" panose="00000500000000000000" pitchFamily="2" charset="0"/>
                <a:ea typeface="+mn-ea"/>
                <a:cs typeface="Poppins" panose="00000500000000000000" pitchFamily="2" charset="0"/>
                <a:sym typeface="Poppins"/>
              </a:rPr>
              <a:t> </a:t>
            </a:r>
          </a:p>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endParaRPr kumimoji="0" lang="es-CL" sz="2000" b="0" i="0" u="none" strike="noStrike" kern="1200" cap="none" spc="0" normalizeH="0" baseline="0" noProof="0" dirty="0">
              <a:ln>
                <a:noFill/>
              </a:ln>
              <a:solidFill>
                <a:schemeClr val="accent5">
                  <a:lumMod val="60000"/>
                  <a:lumOff val="40000"/>
                </a:schemeClr>
              </a:solidFill>
              <a:effectLst/>
              <a:uLnTx/>
              <a:uFillTx/>
              <a:latin typeface="Poppins" panose="00000500000000000000" pitchFamily="2" charset="0"/>
              <a:ea typeface="+mn-ea"/>
              <a:cs typeface="Poppins" panose="00000500000000000000" pitchFamily="2" charset="0"/>
              <a:sym typeface="Poppins"/>
            </a:endParaRPr>
          </a:p>
          <a:p>
            <a:pPr marL="342900" marR="0" lvl="0" indent="-342900" algn="just" defTabSz="914400" rtl="0" eaLnBrk="1" fontAlgn="auto" latinLnBrk="0" hangingPunct="1">
              <a:lnSpc>
                <a:spcPct val="100000"/>
              </a:lnSpc>
              <a:spcBef>
                <a:spcPts val="0"/>
              </a:spcBef>
              <a:spcAft>
                <a:spcPts val="0"/>
              </a:spcAft>
              <a:buClr>
                <a:prstClr val="black">
                  <a:lumMod val="50000"/>
                  <a:lumOff val="50000"/>
                </a:prstClr>
              </a:buClr>
              <a:buSzPct val="150000"/>
              <a:buFont typeface="Arial" panose="020B0604020202020204" pitchFamily="34" charset="0"/>
              <a:buChar char="•"/>
              <a:tabLst/>
              <a:defRPr/>
            </a:pPr>
            <a:r>
              <a:rPr lang="es-CL" sz="2000" dirty="0">
                <a:solidFill>
                  <a:schemeClr val="accent5">
                    <a:lumMod val="60000"/>
                    <a:lumOff val="40000"/>
                  </a:schemeClr>
                </a:solidFill>
                <a:latin typeface="Poppins" panose="00000500000000000000" pitchFamily="2" charset="0"/>
                <a:ea typeface="+mn-ea"/>
                <a:cs typeface="Poppins" panose="00000500000000000000" pitchFamily="2" charset="0"/>
              </a:rPr>
              <a:t>E</a:t>
            </a:r>
            <a:r>
              <a:rPr kumimoji="0" lang="es-CL" sz="2000" i="0" u="none" strike="noStrike" kern="1200" cap="none" spc="0" normalizeH="0" baseline="0" noProof="0" dirty="0">
                <a:ln>
                  <a:noFill/>
                </a:ln>
                <a:solidFill>
                  <a:schemeClr val="accent5">
                    <a:lumMod val="60000"/>
                    <a:lumOff val="40000"/>
                  </a:schemeClr>
                </a:solidFill>
                <a:effectLst/>
                <a:uLnTx/>
                <a:uFillTx/>
                <a:latin typeface="Poppins" panose="00000500000000000000" pitchFamily="2" charset="0"/>
                <a:ea typeface="+mn-ea"/>
                <a:cs typeface="Poppins" panose="00000500000000000000" pitchFamily="2" charset="0"/>
                <a:sym typeface="Poppins"/>
              </a:rPr>
              <a:t>l IPS deberá adoptar las medidas necesarias para su implementación.</a:t>
            </a:r>
          </a:p>
        </p:txBody>
      </p:sp>
      <p:cxnSp>
        <p:nvCxnSpPr>
          <p:cNvPr id="5" name="Conector recto 4">
            <a:extLst>
              <a:ext uri="{FF2B5EF4-FFF2-40B4-BE49-F238E27FC236}">
                <a16:creationId xmlns:a16="http://schemas.microsoft.com/office/drawing/2014/main" id="{22AF04EE-3453-2B10-90E7-E7A767E33931}"/>
              </a:ext>
            </a:extLst>
          </p:cNvPr>
          <p:cNvCxnSpPr>
            <a:cxnSpLocks/>
          </p:cNvCxnSpPr>
          <p:nvPr/>
        </p:nvCxnSpPr>
        <p:spPr>
          <a:xfrm>
            <a:off x="11611205" y="1990034"/>
            <a:ext cx="0" cy="36576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7" name="CuadroTexto 6">
            <a:extLst>
              <a:ext uri="{FF2B5EF4-FFF2-40B4-BE49-F238E27FC236}">
                <a16:creationId xmlns:a16="http://schemas.microsoft.com/office/drawing/2014/main" id="{2E87B350-D618-36BE-7F5A-F51A23D12927}"/>
              </a:ext>
            </a:extLst>
          </p:cNvPr>
          <p:cNvSpPr txBox="1"/>
          <p:nvPr/>
        </p:nvSpPr>
        <p:spPr>
          <a:xfrm>
            <a:off x="377548" y="866731"/>
            <a:ext cx="6557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solidFill>
                  <a:srgbClr val="00B0F0"/>
                </a:solidFill>
                <a:latin typeface="Poppins" panose="00000500000000000000" pitchFamily="2" charset="0"/>
                <a:cs typeface="Poppins" panose="00000500000000000000" pitchFamily="2" charset="0"/>
              </a:rPr>
              <a:t>C</a:t>
            </a:r>
            <a:r>
              <a:rPr lang="es-CL" b="1" dirty="0">
                <a:solidFill>
                  <a:srgbClr val="00B0F0"/>
                </a:solidFill>
                <a:latin typeface="Poppins" panose="00000500000000000000" pitchFamily="2" charset="0"/>
                <a:cs typeface="Poppins" panose="00000500000000000000" pitchFamily="2" charset="0"/>
              </a:rPr>
              <a:t>características de la nueva  Cotización para el SSP </a:t>
            </a:r>
            <a:endParaRPr kumimoji="0" lang="es-CL"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14888672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 calcmode="lin" valueType="num">
                                      <p:cBhvr additive="base">
                                        <p:cTn id="3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 calcmode="lin" valueType="num">
                                      <p:cBhvr additive="base">
                                        <p:cTn id="4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E9DC573-B710-FF26-3A09-4CBCD72DF7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8BD3E60-AA82-D6F7-6E37-86B46A2C72C8}"/>
              </a:ext>
            </a:extLst>
          </p:cNvPr>
          <p:cNvSpPr txBox="1">
            <a:spLocks/>
          </p:cNvSpPr>
          <p:nvPr/>
        </p:nvSpPr>
        <p:spPr>
          <a:xfrm>
            <a:off x="377548" y="500673"/>
            <a:ext cx="11330741" cy="9742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n-ea"/>
                <a:cs typeface="Poppins" panose="00000500000000000000" pitchFamily="2" charset="0"/>
              </a:rPr>
              <a:t>NCG N°336 - S Pensiones	(Recaudación SSP)</a:t>
            </a:r>
            <a:endParaRPr kumimoji="0" lang="es-CL" sz="28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endParaRPr>
          </a:p>
          <a:p>
            <a:endParaRPr lang="es-CL" sz="2800" dirty="0">
              <a:solidFill>
                <a:schemeClr val="bg2">
                  <a:lumMod val="50000"/>
                </a:schemeClr>
              </a:solidFill>
            </a:endParaRPr>
          </a:p>
        </p:txBody>
      </p:sp>
      <p:cxnSp>
        <p:nvCxnSpPr>
          <p:cNvPr id="5" name="Conector recto 4">
            <a:extLst>
              <a:ext uri="{FF2B5EF4-FFF2-40B4-BE49-F238E27FC236}">
                <a16:creationId xmlns:a16="http://schemas.microsoft.com/office/drawing/2014/main" id="{35C9FEF5-505B-5A01-14E4-0279C79CD417}"/>
              </a:ext>
            </a:extLst>
          </p:cNvPr>
          <p:cNvCxnSpPr>
            <a:cxnSpLocks/>
          </p:cNvCxnSpPr>
          <p:nvPr/>
        </p:nvCxnSpPr>
        <p:spPr>
          <a:xfrm>
            <a:off x="10815972" y="1888435"/>
            <a:ext cx="0" cy="36576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7" name="CuadroTexto 6">
            <a:extLst>
              <a:ext uri="{FF2B5EF4-FFF2-40B4-BE49-F238E27FC236}">
                <a16:creationId xmlns:a16="http://schemas.microsoft.com/office/drawing/2014/main" id="{E020F171-C3A8-5470-1C42-2B631B94C89B}"/>
              </a:ext>
            </a:extLst>
          </p:cNvPr>
          <p:cNvSpPr txBox="1"/>
          <p:nvPr/>
        </p:nvSpPr>
        <p:spPr>
          <a:xfrm>
            <a:off x="289559" y="1290248"/>
            <a:ext cx="6557554" cy="369332"/>
          </a:xfrm>
          <a:prstGeom prst="rect">
            <a:avLst/>
          </a:prstGeom>
          <a:noFill/>
        </p:spPr>
        <p:txBody>
          <a:bodyPr wrap="square" rtlCol="0">
            <a:spAutoFit/>
          </a:bodyPr>
          <a:lstStyle/>
          <a:p>
            <a:r>
              <a:rPr lang="es-CL" b="1" dirty="0">
                <a:solidFill>
                  <a:srgbClr val="00B0F0"/>
                </a:solidFill>
                <a:latin typeface="Poppins" panose="00000500000000000000" pitchFamily="2" charset="0"/>
                <a:cs typeface="Poppins" panose="00000500000000000000" pitchFamily="2" charset="0"/>
              </a:rPr>
              <a:t>La Superintendencia instruye al </a:t>
            </a:r>
            <a:r>
              <a:rPr kumimoji="0" lang="es-CL" sz="1800" b="1" i="0" u="none" strike="noStrike" kern="1200" cap="none" spc="0" normalizeH="0" baseline="0" noProof="0" dirty="0">
                <a:ln>
                  <a:noFill/>
                </a:ln>
                <a:solidFill>
                  <a:srgbClr val="00B0F0"/>
                </a:solidFill>
                <a:effectLst/>
                <a:uLnTx/>
                <a:uFillTx/>
                <a:latin typeface="Poppins" panose="00000500000000000000" pitchFamily="2" charset="0"/>
                <a:cs typeface="Poppins" panose="00000500000000000000" pitchFamily="2" charset="0"/>
              </a:rPr>
              <a:t>IPS  lo siguiente:</a:t>
            </a:r>
            <a:endParaRPr lang="es-CL" b="1" dirty="0">
              <a:latin typeface="Poppins" panose="00000500000000000000" pitchFamily="2" charset="0"/>
              <a:cs typeface="Poppins" panose="00000500000000000000" pitchFamily="2" charset="0"/>
            </a:endParaRPr>
          </a:p>
        </p:txBody>
      </p:sp>
      <p:pic>
        <p:nvPicPr>
          <p:cNvPr id="6" name="Imagen 5" descr="Ramo de rosas rojas&#10;&#10;El contenido generado por IA puede ser incorrecto.">
            <a:extLst>
              <a:ext uri="{FF2B5EF4-FFF2-40B4-BE49-F238E27FC236}">
                <a16:creationId xmlns:a16="http://schemas.microsoft.com/office/drawing/2014/main" id="{B9A8D08D-9D68-A50A-1D36-928B29CFD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87793"/>
            <a:ext cx="5617030" cy="5196372"/>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F87757B2-2762-2006-411D-AD34E99E8F67}"/>
              </a:ext>
            </a:extLst>
          </p:cNvPr>
          <p:cNvPicPr>
            <a:picLocks noChangeAspect="1"/>
          </p:cNvPicPr>
          <p:nvPr/>
        </p:nvPicPr>
        <p:blipFill>
          <a:blip r:embed="rId3"/>
          <a:stretch>
            <a:fillRect/>
          </a:stretch>
        </p:blipFill>
        <p:spPr>
          <a:xfrm>
            <a:off x="1694157" y="2322479"/>
            <a:ext cx="2921386" cy="2929457"/>
          </a:xfrm>
          <a:prstGeom prst="rect">
            <a:avLst/>
          </a:prstGeom>
        </p:spPr>
      </p:pic>
    </p:spTree>
    <p:extLst>
      <p:ext uri="{BB962C8B-B14F-4D97-AF65-F5344CB8AC3E}">
        <p14:creationId xmlns:p14="http://schemas.microsoft.com/office/powerpoint/2010/main" val="26118469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6CA01831-12CD-6D3E-98E4-967D01C302F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CBE1C58-2E66-DEDC-1496-A2CB451E9FE7}"/>
              </a:ext>
            </a:extLst>
          </p:cNvPr>
          <p:cNvSpPr txBox="1">
            <a:spLocks/>
          </p:cNvSpPr>
          <p:nvPr/>
        </p:nvSpPr>
        <p:spPr>
          <a:xfrm>
            <a:off x="377548" y="500673"/>
            <a:ext cx="11330741" cy="9742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NCG N°336 - S Pensiones	(Recaudación SSP)</a:t>
            </a:r>
            <a:endParaRPr kumimoji="0" lang="es-CL" sz="2800" b="0" i="0" u="none" strike="noStrike" kern="1200" cap="none" spc="0" normalizeH="0" baseline="0" noProof="0" dirty="0">
              <a:ln>
                <a:noFill/>
              </a:ln>
              <a:solidFill>
                <a:srgbClr val="E8E8E8">
                  <a:lumMod val="50000"/>
                </a:srgbClr>
              </a:solidFill>
              <a:effectLst/>
              <a:uLnTx/>
              <a:uFillTx/>
              <a:latin typeface="Aptos" panose="021100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727FCDF0-8F44-5505-4E40-8D46956D5B55}"/>
              </a:ext>
            </a:extLst>
          </p:cNvPr>
          <p:cNvSpPr txBox="1">
            <a:spLocks/>
          </p:cNvSpPr>
          <p:nvPr/>
        </p:nvSpPr>
        <p:spPr>
          <a:xfrm>
            <a:off x="448668" y="2000195"/>
            <a:ext cx="10088353" cy="38788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CL" sz="20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sym typeface="Poppins"/>
              </a:rPr>
              <a:t>Sin perjuicio a lo antes señalado, </a:t>
            </a:r>
            <a:r>
              <a:rPr kumimoji="0" lang="es-CL" sz="2000" b="1" i="0" u="none" strike="noStrike" kern="1200" cap="none" spc="0" normalizeH="0" baseline="0" noProof="0" dirty="0">
                <a:ln>
                  <a:noFill/>
                </a:ln>
                <a:solidFill>
                  <a:srgbClr val="0E2841">
                    <a:lumMod val="90000"/>
                    <a:lumOff val="10000"/>
                  </a:srgbClr>
                </a:solidFill>
                <a:effectLst/>
                <a:uLnTx/>
                <a:uFillTx/>
                <a:latin typeface="Poppins" panose="00000500000000000000" pitchFamily="2" charset="0"/>
                <a:cs typeface="Poppins" panose="00000500000000000000" pitchFamily="2" charset="0"/>
                <a:sym typeface="Poppins"/>
              </a:rPr>
              <a:t>el empleador que no pueda efectuar la declaración electrónica podrá concurrir presencialmente a una agencia del Instituto de Previsión Social (IPS)</a:t>
            </a:r>
            <a:r>
              <a:rPr kumimoji="0" lang="es-CL" sz="20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sym typeface="Poppins"/>
              </a:rPr>
              <a:t>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sym typeface="Poppins"/>
              </a:rPr>
              <a:t>para este servicio con toda la información necesaria que le permita ingresar una </a:t>
            </a:r>
            <a:r>
              <a:rPr kumimoji="0" lang="es-CL" sz="2000" b="1" i="0" u="none" strike="noStrike" kern="1200" cap="none" spc="0" normalizeH="0" baseline="0" noProof="0" dirty="0">
                <a:ln>
                  <a:noFill/>
                </a:ln>
                <a:solidFill>
                  <a:srgbClr val="0E2841">
                    <a:lumMod val="90000"/>
                    <a:lumOff val="10000"/>
                  </a:srgbClr>
                </a:solidFill>
                <a:effectLst/>
                <a:uLnTx/>
                <a:uFillTx/>
                <a:latin typeface="Poppins" panose="00000500000000000000" pitchFamily="2" charset="0"/>
                <a:cs typeface="Poppins" panose="00000500000000000000" pitchFamily="2" charset="0"/>
                <a:sym typeface="Poppins"/>
              </a:rPr>
              <a:t>declaración electrónica de las cotizaciones</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sym typeface="Poppins"/>
              </a:rPr>
              <a:t>, finalizado aquello podrá efectuar un </a:t>
            </a:r>
            <a:r>
              <a:rPr kumimoji="0" lang="es-CL" sz="2000" b="1" i="0" u="none" strike="noStrike" kern="1200" cap="none" spc="0" normalizeH="0" baseline="0" noProof="0" dirty="0">
                <a:ln>
                  <a:noFill/>
                </a:ln>
                <a:solidFill>
                  <a:srgbClr val="0E2841">
                    <a:lumMod val="90000"/>
                    <a:lumOff val="10000"/>
                  </a:srgbClr>
                </a:solidFill>
                <a:effectLst/>
                <a:uLnTx/>
                <a:uFillTx/>
                <a:latin typeface="Poppins" panose="00000500000000000000" pitchFamily="2" charset="0"/>
                <a:cs typeface="Poppins" panose="00000500000000000000" pitchFamily="2" charset="0"/>
                <a:sym typeface="Poppins"/>
              </a:rPr>
              <a:t>pago electrónico o se proporcionará a éste un cupón de pago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sym typeface="Poppins"/>
              </a:rPr>
              <a:t>que le permitirá materializar el pago en la institución financiera con convenio.</a:t>
            </a:r>
          </a:p>
          <a:p>
            <a:pPr marL="0" marR="0" lvl="0" indent="0" algn="l"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CL" sz="16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CL" sz="2000" b="0" i="0" u="none" strike="noStrike" kern="1200" cap="none" spc="0" normalizeH="0" baseline="0" noProof="0" dirty="0">
                <a:ln>
                  <a:noFill/>
                </a:ln>
                <a:solidFill>
                  <a:srgbClr val="0E2841">
                    <a:lumMod val="90000"/>
                    <a:lumOff val="10000"/>
                  </a:srgbClr>
                </a:solidFill>
                <a:effectLst/>
                <a:uLnTx/>
                <a:uFillTx/>
                <a:latin typeface="Poppins" panose="00000500000000000000" pitchFamily="2" charset="0"/>
                <a:cs typeface="Poppins" panose="00000500000000000000" pitchFamily="2" charset="0"/>
                <a:sym typeface="Poppins"/>
              </a:rPr>
              <a:t>El </a:t>
            </a:r>
            <a:r>
              <a:rPr kumimoji="0" lang="es-CL" sz="2000" b="1" i="0" u="none" strike="noStrike" kern="1200" cap="none" spc="0" normalizeH="0" baseline="0" noProof="0" dirty="0">
                <a:ln>
                  <a:noFill/>
                </a:ln>
                <a:solidFill>
                  <a:srgbClr val="0E2841">
                    <a:lumMod val="90000"/>
                    <a:lumOff val="10000"/>
                  </a:srgbClr>
                </a:solidFill>
                <a:effectLst/>
                <a:uLnTx/>
                <a:uFillTx/>
                <a:latin typeface="Poppins" panose="00000500000000000000" pitchFamily="2" charset="0"/>
                <a:cs typeface="Poppins" panose="00000500000000000000" pitchFamily="2" charset="0"/>
                <a:sym typeface="Poppins"/>
              </a:rPr>
              <a:t>IPS deberá habilitar y capacitar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sym typeface="Poppins"/>
              </a:rPr>
              <a:t>en sus </a:t>
            </a:r>
            <a:r>
              <a:rPr kumimoji="0" lang="es-CL" sz="2000" b="1" i="0" u="none" strike="noStrike" kern="1200" cap="none" spc="0" normalizeH="0" baseline="0" noProof="0" dirty="0">
                <a:ln>
                  <a:noFill/>
                </a:ln>
                <a:solidFill>
                  <a:srgbClr val="0E2841">
                    <a:lumMod val="90000"/>
                    <a:lumOff val="10000"/>
                  </a:srgbClr>
                </a:solidFill>
                <a:effectLst/>
                <a:uLnTx/>
                <a:uFillTx/>
                <a:latin typeface="Poppins" panose="00000500000000000000" pitchFamily="2" charset="0"/>
                <a:cs typeface="Poppins" panose="00000500000000000000" pitchFamily="2" charset="0"/>
                <a:sym typeface="Poppins"/>
              </a:rPr>
              <a:t>oficinas de atención de público </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sym typeface="Poppins"/>
              </a:rPr>
              <a:t>o </a:t>
            </a:r>
            <a:r>
              <a:rPr kumimoji="0" lang="es-CL" sz="2000" b="0" i="0" u="none" strike="noStrike" kern="1200" cap="none" spc="0" normalizeH="0" baseline="0" noProof="0" dirty="0">
                <a:ln>
                  <a:noFill/>
                </a:ln>
                <a:solidFill>
                  <a:srgbClr val="0E2841">
                    <a:lumMod val="75000"/>
                    <a:lumOff val="25000"/>
                  </a:srgbClr>
                </a:solidFill>
                <a:effectLst/>
                <a:uLnTx/>
                <a:uFillTx/>
                <a:latin typeface="Poppins" panose="00000500000000000000" pitchFamily="2" charset="0"/>
                <a:cs typeface="Poppins" panose="00000500000000000000" pitchFamily="2" charset="0"/>
                <a:sym typeface="Poppins"/>
              </a:rPr>
              <a:t>suscribir convenios con entidades para poner a disposición de los empleadores lo indicado</a:t>
            </a:r>
            <a:r>
              <a:rPr kumimoji="0" lang="es-CL" sz="20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sym typeface="Poppins"/>
              </a:rPr>
              <a:t> en el inciso anterior, </a:t>
            </a:r>
            <a:r>
              <a:rPr kumimoji="0" lang="es-CL" sz="2000" b="1" i="0" u="none" strike="noStrike" kern="1200" cap="none" spc="0" normalizeH="0" baseline="0" noProof="0" dirty="0">
                <a:ln>
                  <a:noFill/>
                </a:ln>
                <a:solidFill>
                  <a:srgbClr val="0E2841">
                    <a:lumMod val="90000"/>
                    <a:lumOff val="10000"/>
                  </a:srgbClr>
                </a:solidFill>
                <a:effectLst/>
                <a:uLnTx/>
                <a:uFillTx/>
                <a:latin typeface="Poppins" panose="00000500000000000000" pitchFamily="2" charset="0"/>
                <a:cs typeface="Poppins" panose="00000500000000000000" pitchFamily="2" charset="0"/>
                <a:sym typeface="Poppins"/>
              </a:rPr>
              <a:t>sin que aquello represente un costo adicional para dichos empleadores.</a:t>
            </a:r>
          </a:p>
        </p:txBody>
      </p:sp>
      <p:cxnSp>
        <p:nvCxnSpPr>
          <p:cNvPr id="5" name="Conector recto 4">
            <a:extLst>
              <a:ext uri="{FF2B5EF4-FFF2-40B4-BE49-F238E27FC236}">
                <a16:creationId xmlns:a16="http://schemas.microsoft.com/office/drawing/2014/main" id="{3C465CCA-579B-7614-D487-A179EB21354F}"/>
              </a:ext>
            </a:extLst>
          </p:cNvPr>
          <p:cNvCxnSpPr>
            <a:cxnSpLocks/>
          </p:cNvCxnSpPr>
          <p:nvPr/>
        </p:nvCxnSpPr>
        <p:spPr>
          <a:xfrm>
            <a:off x="10815972" y="1888435"/>
            <a:ext cx="0" cy="36576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7" name="CuadroTexto 6">
            <a:extLst>
              <a:ext uri="{FF2B5EF4-FFF2-40B4-BE49-F238E27FC236}">
                <a16:creationId xmlns:a16="http://schemas.microsoft.com/office/drawing/2014/main" id="{2067A890-B4D6-4FE0-4C78-4131E6DD5555}"/>
              </a:ext>
            </a:extLst>
          </p:cNvPr>
          <p:cNvSpPr txBox="1"/>
          <p:nvPr/>
        </p:nvSpPr>
        <p:spPr>
          <a:xfrm>
            <a:off x="627016" y="1383474"/>
            <a:ext cx="6557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200" cap="none" spc="0" normalizeH="0" baseline="0" noProof="0" dirty="0">
                <a:ln>
                  <a:noFill/>
                </a:ln>
                <a:solidFill>
                  <a:srgbClr val="00B0F0"/>
                </a:solidFill>
                <a:effectLst/>
                <a:uLnTx/>
                <a:uFillTx/>
                <a:latin typeface="Poppins" panose="00000500000000000000" pitchFamily="2" charset="0"/>
                <a:ea typeface="+mn-ea"/>
                <a:cs typeface="Poppins" panose="00000500000000000000" pitchFamily="2" charset="0"/>
              </a:rPr>
              <a:t>La Superintendencia instruye al IPS  lo siguiente:</a:t>
            </a:r>
            <a:endParaRPr kumimoji="0" lang="es-CL"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2172021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E9DC573-B710-FF26-3A09-4CBCD72DF7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8BD3E60-AA82-D6F7-6E37-86B46A2C72C8}"/>
              </a:ext>
            </a:extLst>
          </p:cNvPr>
          <p:cNvSpPr txBox="1">
            <a:spLocks/>
          </p:cNvSpPr>
          <p:nvPr/>
        </p:nvSpPr>
        <p:spPr>
          <a:xfrm>
            <a:off x="377548" y="409234"/>
            <a:ext cx="7970805"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chemeClr val="bg2">
                    <a:lumMod val="50000"/>
                  </a:schemeClr>
                </a:solidFill>
                <a:latin typeface="Poppins" panose="00000500000000000000" pitchFamily="2" charset="0"/>
                <a:cs typeface="Poppins" panose="00000500000000000000" pitchFamily="2" charset="0"/>
              </a:rPr>
              <a:t>Aspectos técnicos de la recaudación</a:t>
            </a:r>
            <a:endParaRPr lang="es-CL" sz="2800" dirty="0">
              <a:solidFill>
                <a:schemeClr val="bg2">
                  <a:lumMod val="50000"/>
                </a:schemeClr>
              </a:solidFill>
            </a:endParaRPr>
          </a:p>
        </p:txBody>
      </p:sp>
      <p:sp>
        <p:nvSpPr>
          <p:cNvPr id="2" name="Título 1">
            <a:extLst>
              <a:ext uri="{FF2B5EF4-FFF2-40B4-BE49-F238E27FC236}">
                <a16:creationId xmlns:a16="http://schemas.microsoft.com/office/drawing/2014/main" id="{3FA81830-C4BE-0331-0A67-F8ABA646BBEC}"/>
              </a:ext>
            </a:extLst>
          </p:cNvPr>
          <p:cNvSpPr txBox="1">
            <a:spLocks/>
          </p:cNvSpPr>
          <p:nvPr/>
        </p:nvSpPr>
        <p:spPr>
          <a:xfrm>
            <a:off x="367481" y="1270543"/>
            <a:ext cx="7970804" cy="38788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a:buClr>
                <a:schemeClr val="tx1">
                  <a:lumMod val="50000"/>
                  <a:lumOff val="50000"/>
                </a:schemeClr>
              </a:buClr>
              <a:buSzPct val="150000"/>
            </a:pPr>
            <a:endParaRPr lang="es-CL" sz="1800" b="0" dirty="0">
              <a:solidFill>
                <a:schemeClr val="tx1"/>
              </a:solidFill>
            </a:endParaRPr>
          </a:p>
          <a:p>
            <a:pPr marL="285750" indent="-285750" algn="just">
              <a:buClr>
                <a:schemeClr val="tx1">
                  <a:lumMod val="50000"/>
                  <a:lumOff val="50000"/>
                </a:schemeClr>
              </a:buClr>
              <a:buSzPct val="150000"/>
              <a:buFont typeface="Courier New" panose="02070309020205020404" pitchFamily="49" charset="0"/>
              <a:buChar char="o"/>
            </a:pPr>
            <a:r>
              <a:rPr lang="es-CL" sz="1800" b="0" dirty="0">
                <a:solidFill>
                  <a:schemeClr val="tx1"/>
                </a:solidFill>
              </a:rPr>
              <a:t>La declaración y pago deberá realizarse, </a:t>
            </a:r>
            <a:r>
              <a:rPr lang="es-CL" sz="1800" dirty="0">
                <a:solidFill>
                  <a:schemeClr val="tx2">
                    <a:lumMod val="90000"/>
                    <a:lumOff val="10000"/>
                  </a:schemeClr>
                </a:solidFill>
              </a:rPr>
              <a:t>exclusivamente</a:t>
            </a:r>
            <a:r>
              <a:rPr lang="es-CL" sz="1800" b="0" dirty="0">
                <a:solidFill>
                  <a:schemeClr val="tx1"/>
                </a:solidFill>
              </a:rPr>
              <a:t> a través de </a:t>
            </a:r>
            <a:r>
              <a:rPr lang="es-CL" sz="1800" dirty="0" err="1">
                <a:solidFill>
                  <a:schemeClr val="tx2">
                    <a:lumMod val="90000"/>
                    <a:lumOff val="10000"/>
                  </a:schemeClr>
                </a:solidFill>
              </a:rPr>
              <a:t>Previred</a:t>
            </a:r>
            <a:r>
              <a:rPr lang="es-CL" sz="1800" b="0" dirty="0">
                <a:solidFill>
                  <a:schemeClr val="tx1"/>
                </a:solidFill>
              </a:rPr>
              <a:t>: para declarar y pagar la cotización al Seguro Social Previsional (SSP) se habilitará una nueva sección en el </a:t>
            </a:r>
            <a:r>
              <a:rPr lang="es-CL" sz="1800" dirty="0">
                <a:solidFill>
                  <a:schemeClr val="tx2">
                    <a:lumMod val="90000"/>
                    <a:lumOff val="10000"/>
                  </a:schemeClr>
                </a:solidFill>
              </a:rPr>
              <a:t>formulario</a:t>
            </a:r>
            <a:r>
              <a:rPr lang="es-CL" sz="1800" b="0" dirty="0">
                <a:solidFill>
                  <a:schemeClr val="tx1"/>
                </a:solidFill>
              </a:rPr>
              <a:t> de cotizaciones que estará separada de los ítem de cotización para capitalización individual de cargo del trabajador. </a:t>
            </a:r>
          </a:p>
          <a:p>
            <a:pPr>
              <a:buClr>
                <a:schemeClr val="tx1">
                  <a:lumMod val="50000"/>
                  <a:lumOff val="50000"/>
                </a:schemeClr>
              </a:buClr>
              <a:buSzPct val="150000"/>
            </a:pPr>
            <a:endParaRPr lang="es-CL" sz="1800" b="0" dirty="0">
              <a:solidFill>
                <a:schemeClr val="bg2">
                  <a:lumMod val="75000"/>
                </a:schemeClr>
              </a:solidFill>
            </a:endParaRPr>
          </a:p>
          <a:p>
            <a:pPr>
              <a:buClr>
                <a:schemeClr val="tx1">
                  <a:lumMod val="50000"/>
                  <a:lumOff val="50000"/>
                </a:schemeClr>
              </a:buClr>
              <a:buSzPct val="150000"/>
            </a:pPr>
            <a:r>
              <a:rPr lang="es-CL" sz="1800" dirty="0">
                <a:solidFill>
                  <a:srgbClr val="00B0F0"/>
                </a:solidFill>
              </a:rPr>
              <a:t>Ello permitirá una distribución diferenciada del 8,5%(sujeto a la gradualidad), según destino y separada respecto a la cotización individual.</a:t>
            </a:r>
          </a:p>
        </p:txBody>
      </p:sp>
      <p:pic>
        <p:nvPicPr>
          <p:cNvPr id="7" name="Imagen 6">
            <a:hlinkClick r:id="rId2"/>
            <a:extLst>
              <a:ext uri="{FF2B5EF4-FFF2-40B4-BE49-F238E27FC236}">
                <a16:creationId xmlns:a16="http://schemas.microsoft.com/office/drawing/2014/main" id="{DAB6BBF7-BFEC-D270-67B4-868BF7E56F24}"/>
              </a:ext>
            </a:extLst>
          </p:cNvPr>
          <p:cNvPicPr>
            <a:picLocks noChangeAspect="1"/>
          </p:cNvPicPr>
          <p:nvPr/>
        </p:nvPicPr>
        <p:blipFill>
          <a:blip r:embed="rId3"/>
          <a:stretch>
            <a:fillRect/>
          </a:stretch>
        </p:blipFill>
        <p:spPr>
          <a:xfrm>
            <a:off x="8775587" y="2283932"/>
            <a:ext cx="3048932" cy="16759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90987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E9DC573-B710-FF26-3A09-4CBCD72DF7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8BD3E60-AA82-D6F7-6E37-86B46A2C72C8}"/>
              </a:ext>
            </a:extLst>
          </p:cNvPr>
          <p:cNvSpPr txBox="1">
            <a:spLocks/>
          </p:cNvSpPr>
          <p:nvPr/>
        </p:nvSpPr>
        <p:spPr>
          <a:xfrm>
            <a:off x="377548" y="409234"/>
            <a:ext cx="7970805"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chemeClr val="bg2">
                    <a:lumMod val="50000"/>
                  </a:schemeClr>
                </a:solidFill>
                <a:latin typeface="Poppins" panose="00000500000000000000" pitchFamily="2" charset="0"/>
                <a:cs typeface="Poppins" panose="00000500000000000000" pitchFamily="2" charset="0"/>
              </a:rPr>
              <a:t>Aspectos técnicos de la recaudación</a:t>
            </a:r>
            <a:endParaRPr lang="es-CL" sz="2800" dirty="0">
              <a:solidFill>
                <a:schemeClr val="bg2">
                  <a:lumMod val="50000"/>
                </a:schemeClr>
              </a:solidFill>
            </a:endParaRPr>
          </a:p>
        </p:txBody>
      </p:sp>
      <p:sp>
        <p:nvSpPr>
          <p:cNvPr id="2" name="Título 1">
            <a:extLst>
              <a:ext uri="{FF2B5EF4-FFF2-40B4-BE49-F238E27FC236}">
                <a16:creationId xmlns:a16="http://schemas.microsoft.com/office/drawing/2014/main" id="{7E1F311E-27C6-A2D5-9CE4-F04901F86515}"/>
              </a:ext>
            </a:extLst>
          </p:cNvPr>
          <p:cNvSpPr txBox="1">
            <a:spLocks/>
          </p:cNvSpPr>
          <p:nvPr/>
        </p:nvSpPr>
        <p:spPr>
          <a:xfrm>
            <a:off x="377549" y="1595663"/>
            <a:ext cx="7970804" cy="38788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285750" indent="-285750" algn="just">
              <a:buClr>
                <a:schemeClr val="tx1">
                  <a:lumMod val="50000"/>
                  <a:lumOff val="50000"/>
                </a:schemeClr>
              </a:buClr>
              <a:buSzPct val="150000"/>
              <a:buFont typeface="Courier New" panose="02070309020205020404" pitchFamily="49" charset="0"/>
              <a:buChar char="o"/>
            </a:pPr>
            <a:r>
              <a:rPr lang="es-CL" sz="1800" b="0" dirty="0">
                <a:solidFill>
                  <a:schemeClr val="tx1"/>
                </a:solidFill>
              </a:rPr>
              <a:t>La normativa establece que, aunque el </a:t>
            </a:r>
            <a:r>
              <a:rPr lang="es-CL" sz="1800" dirty="0">
                <a:solidFill>
                  <a:schemeClr val="tx2">
                    <a:lumMod val="90000"/>
                    <a:lumOff val="10000"/>
                  </a:schemeClr>
                </a:solidFill>
              </a:rPr>
              <a:t>monto total </a:t>
            </a:r>
            <a:r>
              <a:rPr lang="es-CL" sz="1800" b="0" dirty="0">
                <a:solidFill>
                  <a:schemeClr val="tx1"/>
                </a:solidFill>
              </a:rPr>
              <a:t>de la cotización se calcula sobre la remuneración imponible global del trabajador, </a:t>
            </a:r>
            <a:r>
              <a:rPr lang="es-CL" sz="1800" dirty="0">
                <a:solidFill>
                  <a:schemeClr val="tx2">
                    <a:lumMod val="90000"/>
                    <a:lumOff val="10000"/>
                  </a:schemeClr>
                </a:solidFill>
              </a:rPr>
              <a:t>los empleadores deben declarar separadamente los distintos tipos de ingresos (ej. remuneración base, gratificaciones, bonos). </a:t>
            </a:r>
          </a:p>
          <a:p>
            <a:pPr>
              <a:buClr>
                <a:schemeClr val="tx1">
                  <a:lumMod val="50000"/>
                  <a:lumOff val="50000"/>
                </a:schemeClr>
              </a:buClr>
              <a:buSzPct val="150000"/>
            </a:pPr>
            <a:endParaRPr lang="es-CL" sz="1800" b="0" dirty="0">
              <a:solidFill>
                <a:schemeClr val="bg2">
                  <a:lumMod val="75000"/>
                </a:schemeClr>
              </a:solidFill>
            </a:endParaRPr>
          </a:p>
          <a:p>
            <a:pPr>
              <a:buClr>
                <a:schemeClr val="tx1">
                  <a:lumMod val="50000"/>
                  <a:lumOff val="50000"/>
                </a:schemeClr>
              </a:buClr>
              <a:buSzPct val="150000"/>
            </a:pPr>
            <a:r>
              <a:rPr lang="es-CL" sz="1800" b="0" dirty="0">
                <a:solidFill>
                  <a:srgbClr val="00B0F0"/>
                </a:solidFill>
              </a:rPr>
              <a:t>Esto </a:t>
            </a:r>
            <a:r>
              <a:rPr lang="es-CL" sz="1800" dirty="0">
                <a:solidFill>
                  <a:srgbClr val="00B0F0"/>
                </a:solidFill>
              </a:rPr>
              <a:t>no altera el porcentaje a cotizar</a:t>
            </a:r>
            <a:r>
              <a:rPr lang="es-CL" sz="1800" b="0" dirty="0">
                <a:solidFill>
                  <a:srgbClr val="00B0F0"/>
                </a:solidFill>
              </a:rPr>
              <a:t>, pero permite </a:t>
            </a:r>
            <a:r>
              <a:rPr lang="es-CL" sz="1800" dirty="0">
                <a:solidFill>
                  <a:srgbClr val="00B0F0"/>
                </a:solidFill>
              </a:rPr>
              <a:t>al IPS identificar correctamente el período devengado, validar los datos y evitar rezagos por incongruencia de información. </a:t>
            </a:r>
            <a:r>
              <a:rPr lang="es-CL" sz="1800" b="0" dirty="0">
                <a:solidFill>
                  <a:srgbClr val="00B0F0"/>
                </a:solidFill>
              </a:rPr>
              <a:t>Esta exigencia no es nueva, pero se refuerza en la implementación del Seguro Social para garantizar trazabilidad y control.</a:t>
            </a:r>
          </a:p>
        </p:txBody>
      </p:sp>
      <p:cxnSp>
        <p:nvCxnSpPr>
          <p:cNvPr id="5" name="Conector recto 4">
            <a:extLst>
              <a:ext uri="{FF2B5EF4-FFF2-40B4-BE49-F238E27FC236}">
                <a16:creationId xmlns:a16="http://schemas.microsoft.com/office/drawing/2014/main" id="{35C9FEF5-505B-5A01-14E4-0279C79CD417}"/>
              </a:ext>
            </a:extLst>
          </p:cNvPr>
          <p:cNvCxnSpPr>
            <a:cxnSpLocks/>
          </p:cNvCxnSpPr>
          <p:nvPr/>
        </p:nvCxnSpPr>
        <p:spPr>
          <a:xfrm>
            <a:off x="8629363" y="1722268"/>
            <a:ext cx="0" cy="36576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pic>
        <p:nvPicPr>
          <p:cNvPr id="6" name="Imagen 5">
            <a:extLst>
              <a:ext uri="{FF2B5EF4-FFF2-40B4-BE49-F238E27FC236}">
                <a16:creationId xmlns:a16="http://schemas.microsoft.com/office/drawing/2014/main" id="{EA420787-C7F5-4602-843A-A25AFA3ACEB8}"/>
              </a:ext>
            </a:extLst>
          </p:cNvPr>
          <p:cNvPicPr>
            <a:picLocks noChangeAspect="1"/>
          </p:cNvPicPr>
          <p:nvPr/>
        </p:nvPicPr>
        <p:blipFill>
          <a:blip r:embed="rId2"/>
          <a:stretch>
            <a:fillRect/>
          </a:stretch>
        </p:blipFill>
        <p:spPr>
          <a:xfrm>
            <a:off x="9188742" y="1944305"/>
            <a:ext cx="2165054" cy="20934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012041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E9DC573-B710-FF26-3A09-4CBCD72DF7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8BD3E60-AA82-D6F7-6E37-86B46A2C72C8}"/>
              </a:ext>
            </a:extLst>
          </p:cNvPr>
          <p:cNvSpPr txBox="1">
            <a:spLocks/>
          </p:cNvSpPr>
          <p:nvPr/>
        </p:nvSpPr>
        <p:spPr>
          <a:xfrm>
            <a:off x="377548" y="409234"/>
            <a:ext cx="7970805"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chemeClr val="bg2">
                    <a:lumMod val="50000"/>
                  </a:schemeClr>
                </a:solidFill>
                <a:latin typeface="Poppins" panose="00000500000000000000" pitchFamily="2" charset="0"/>
                <a:cs typeface="Poppins" panose="00000500000000000000" pitchFamily="2" charset="0"/>
              </a:rPr>
              <a:t>Aspectos técnicos de la recaudación</a:t>
            </a:r>
            <a:endParaRPr lang="es-CL" sz="2800" dirty="0">
              <a:solidFill>
                <a:schemeClr val="bg2">
                  <a:lumMod val="50000"/>
                </a:schemeClr>
              </a:solidFill>
            </a:endParaRPr>
          </a:p>
        </p:txBody>
      </p:sp>
      <p:sp>
        <p:nvSpPr>
          <p:cNvPr id="2" name="Título 1">
            <a:extLst>
              <a:ext uri="{FF2B5EF4-FFF2-40B4-BE49-F238E27FC236}">
                <a16:creationId xmlns:a16="http://schemas.microsoft.com/office/drawing/2014/main" id="{7E1F311E-27C6-A2D5-9CE4-F04901F86515}"/>
              </a:ext>
            </a:extLst>
          </p:cNvPr>
          <p:cNvSpPr txBox="1">
            <a:spLocks/>
          </p:cNvSpPr>
          <p:nvPr/>
        </p:nvSpPr>
        <p:spPr>
          <a:xfrm>
            <a:off x="260477" y="1108958"/>
            <a:ext cx="7394851" cy="18333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algn="just">
              <a:buClr>
                <a:schemeClr val="tx1">
                  <a:lumMod val="50000"/>
                  <a:lumOff val="50000"/>
                </a:schemeClr>
              </a:buClr>
              <a:buSzPct val="150000"/>
            </a:pPr>
            <a:r>
              <a:rPr lang="es-CL" sz="1800" dirty="0">
                <a:solidFill>
                  <a:srgbClr val="00B0F0"/>
                </a:solidFill>
              </a:rPr>
              <a:t>Distribución del inicial 1% que recaudará a partir del devengamiento de las remuneraciones de agosto de 2025</a:t>
            </a:r>
            <a:r>
              <a:rPr lang="es-CL" sz="1800" b="0" dirty="0">
                <a:solidFill>
                  <a:srgbClr val="00B0F0"/>
                </a:solidFill>
              </a:rPr>
              <a:t>.</a:t>
            </a:r>
          </a:p>
          <a:p>
            <a:pPr>
              <a:buClr>
                <a:schemeClr val="tx1">
                  <a:lumMod val="50000"/>
                  <a:lumOff val="50000"/>
                </a:schemeClr>
              </a:buClr>
              <a:buSzPct val="150000"/>
            </a:pPr>
            <a:endParaRPr lang="es-CL" sz="1800" dirty="0">
              <a:solidFill>
                <a:srgbClr val="00B0F0"/>
              </a:solidFill>
            </a:endParaRPr>
          </a:p>
        </p:txBody>
      </p:sp>
      <p:cxnSp>
        <p:nvCxnSpPr>
          <p:cNvPr id="5" name="Conector recto 4">
            <a:extLst>
              <a:ext uri="{FF2B5EF4-FFF2-40B4-BE49-F238E27FC236}">
                <a16:creationId xmlns:a16="http://schemas.microsoft.com/office/drawing/2014/main" id="{35C9FEF5-505B-5A01-14E4-0279C79CD417}"/>
              </a:ext>
            </a:extLst>
          </p:cNvPr>
          <p:cNvCxnSpPr>
            <a:cxnSpLocks/>
          </p:cNvCxnSpPr>
          <p:nvPr/>
        </p:nvCxnSpPr>
        <p:spPr>
          <a:xfrm>
            <a:off x="7655328" y="1722268"/>
            <a:ext cx="0" cy="36576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pic>
        <p:nvPicPr>
          <p:cNvPr id="6" name="Imagen 5">
            <a:extLst>
              <a:ext uri="{FF2B5EF4-FFF2-40B4-BE49-F238E27FC236}">
                <a16:creationId xmlns:a16="http://schemas.microsoft.com/office/drawing/2014/main" id="{4DB302B2-DF3D-68A6-7B52-E0CD0B90EC05}"/>
              </a:ext>
            </a:extLst>
          </p:cNvPr>
          <p:cNvPicPr>
            <a:picLocks noChangeAspect="1"/>
          </p:cNvPicPr>
          <p:nvPr/>
        </p:nvPicPr>
        <p:blipFill>
          <a:blip r:embed="rId2"/>
          <a:stretch>
            <a:fillRect/>
          </a:stretch>
        </p:blipFill>
        <p:spPr>
          <a:xfrm>
            <a:off x="377548" y="2374920"/>
            <a:ext cx="7186313" cy="2534198"/>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C205276C-869F-F12C-83F3-E5875DAD109A}"/>
              </a:ext>
            </a:extLst>
          </p:cNvPr>
          <p:cNvSpPr txBox="1"/>
          <p:nvPr/>
        </p:nvSpPr>
        <p:spPr>
          <a:xfrm>
            <a:off x="8177347" y="1722268"/>
            <a:ext cx="3226525" cy="3416320"/>
          </a:xfrm>
          <a:prstGeom prst="rect">
            <a:avLst/>
          </a:prstGeom>
          <a:solidFill>
            <a:schemeClr val="accent4">
              <a:lumMod val="20000"/>
              <a:lumOff val="80000"/>
            </a:schemeClr>
          </a:solidFill>
          <a:ln>
            <a:solidFill>
              <a:schemeClr val="accent1">
                <a:lumMod val="60000"/>
                <a:lumOff val="40000"/>
              </a:schemeClr>
            </a:solidFill>
          </a:ln>
        </p:spPr>
        <p:txBody>
          <a:bodyPr wrap="square" rtlCol="0">
            <a:spAutoFit/>
          </a:bodyPr>
          <a:lstStyle/>
          <a:p>
            <a:pPr algn="just"/>
            <a:r>
              <a:rPr lang="es-MX" b="1" dirty="0">
                <a:solidFill>
                  <a:schemeClr val="tx1">
                    <a:lumMod val="50000"/>
                    <a:lumOff val="50000"/>
                  </a:schemeClr>
                </a:solidFill>
                <a:latin typeface="Poppins" panose="00000500000000000000" pitchFamily="2" charset="0"/>
                <a:cs typeface="Poppins" panose="00000500000000000000" pitchFamily="2" charset="0"/>
              </a:rPr>
              <a:t>Durante el primer año de gradualidad por ejemplo,  en una renta imponible de </a:t>
            </a:r>
            <a:r>
              <a:rPr lang="es-MX" b="1" dirty="0">
                <a:solidFill>
                  <a:schemeClr val="tx2">
                    <a:lumMod val="90000"/>
                    <a:lumOff val="10000"/>
                  </a:schemeClr>
                </a:solidFill>
                <a:latin typeface="Poppins" panose="00000500000000000000" pitchFamily="2" charset="0"/>
                <a:cs typeface="Poppins" panose="00000500000000000000" pitchFamily="2" charset="0"/>
              </a:rPr>
              <a:t>$1.000.000 </a:t>
            </a:r>
            <a:r>
              <a:rPr lang="es-MX" b="1" dirty="0">
                <a:solidFill>
                  <a:schemeClr val="tx1">
                    <a:lumMod val="50000"/>
                    <a:lumOff val="50000"/>
                  </a:schemeClr>
                </a:solidFill>
                <a:latin typeface="Poppins" panose="00000500000000000000" pitchFamily="2" charset="0"/>
                <a:cs typeface="Poppins" panose="00000500000000000000" pitchFamily="2" charset="0"/>
              </a:rPr>
              <a:t>el </a:t>
            </a:r>
            <a:r>
              <a:rPr lang="es-MX" b="1" dirty="0">
                <a:solidFill>
                  <a:schemeClr val="tx2">
                    <a:lumMod val="90000"/>
                    <a:lumOff val="10000"/>
                  </a:schemeClr>
                </a:solidFill>
                <a:latin typeface="Poppins" panose="00000500000000000000" pitchFamily="2" charset="0"/>
                <a:cs typeface="Poppins" panose="00000500000000000000" pitchFamily="2" charset="0"/>
              </a:rPr>
              <a:t>1%</a:t>
            </a:r>
            <a:r>
              <a:rPr lang="es-MX" b="1" dirty="0">
                <a:solidFill>
                  <a:schemeClr val="tx1">
                    <a:lumMod val="50000"/>
                    <a:lumOff val="50000"/>
                  </a:schemeClr>
                </a:solidFill>
                <a:latin typeface="Poppins" panose="00000500000000000000" pitchFamily="2" charset="0"/>
                <a:cs typeface="Poppins" panose="00000500000000000000" pitchFamily="2" charset="0"/>
              </a:rPr>
              <a:t> = </a:t>
            </a:r>
            <a:r>
              <a:rPr lang="es-MX" b="1" dirty="0">
                <a:solidFill>
                  <a:schemeClr val="tx2">
                    <a:lumMod val="90000"/>
                    <a:lumOff val="10000"/>
                  </a:schemeClr>
                </a:solidFill>
                <a:latin typeface="Poppins" panose="00000500000000000000" pitchFamily="2" charset="0"/>
                <a:cs typeface="Poppins" panose="00000500000000000000" pitchFamily="2" charset="0"/>
              </a:rPr>
              <a:t>$10.000</a:t>
            </a:r>
          </a:p>
          <a:p>
            <a:pPr algn="just"/>
            <a:r>
              <a:rPr lang="es-MX" b="1" dirty="0">
                <a:solidFill>
                  <a:schemeClr val="tx1">
                    <a:lumMod val="50000"/>
                    <a:lumOff val="50000"/>
                  </a:schemeClr>
                </a:solidFill>
                <a:latin typeface="Poppins" panose="00000500000000000000" pitchFamily="2" charset="0"/>
                <a:cs typeface="Poppins" panose="00000500000000000000" pitchFamily="2" charset="0"/>
              </a:rPr>
              <a:t>De los cuales  </a:t>
            </a:r>
            <a:r>
              <a:rPr lang="es-MX" b="1" dirty="0">
                <a:solidFill>
                  <a:schemeClr val="tx2">
                    <a:lumMod val="90000"/>
                    <a:lumOff val="10000"/>
                  </a:schemeClr>
                </a:solidFill>
                <a:latin typeface="Poppins" panose="00000500000000000000" pitchFamily="2" charset="0"/>
                <a:cs typeface="Poppins" panose="00000500000000000000" pitchFamily="2" charset="0"/>
              </a:rPr>
              <a:t>$9,000 </a:t>
            </a:r>
            <a:r>
              <a:rPr lang="es-MX" b="1" dirty="0">
                <a:solidFill>
                  <a:schemeClr val="tx1">
                    <a:lumMod val="50000"/>
                    <a:lumOff val="50000"/>
                  </a:schemeClr>
                </a:solidFill>
                <a:latin typeface="Poppins" panose="00000500000000000000" pitchFamily="2" charset="0"/>
                <a:cs typeface="Poppins" panose="00000500000000000000" pitchFamily="2" charset="0"/>
              </a:rPr>
              <a:t>serán recaudados por el IPS-derivados al FAPP y </a:t>
            </a:r>
            <a:r>
              <a:rPr lang="es-MX" b="1" dirty="0">
                <a:solidFill>
                  <a:schemeClr val="tx2">
                    <a:lumMod val="90000"/>
                    <a:lumOff val="10000"/>
                  </a:schemeClr>
                </a:solidFill>
                <a:latin typeface="Poppins" panose="00000500000000000000" pitchFamily="2" charset="0"/>
                <a:cs typeface="Poppins" panose="00000500000000000000" pitchFamily="2" charset="0"/>
              </a:rPr>
              <a:t>$1.000 </a:t>
            </a:r>
            <a:r>
              <a:rPr lang="es-MX" b="1" dirty="0">
                <a:solidFill>
                  <a:schemeClr val="tx1">
                    <a:lumMod val="50000"/>
                    <a:lumOff val="50000"/>
                  </a:schemeClr>
                </a:solidFill>
                <a:latin typeface="Poppins" panose="00000500000000000000" pitchFamily="2" charset="0"/>
                <a:cs typeface="Poppins" panose="00000500000000000000" pitchFamily="2" charset="0"/>
              </a:rPr>
              <a:t>serán destinados a la AFP respectiva a la Cuenta de Capitalización Individual</a:t>
            </a:r>
            <a:endParaRPr lang="es-CL" b="1" dirty="0">
              <a:solidFill>
                <a:schemeClr val="tx1">
                  <a:lumMod val="50000"/>
                  <a:lumOff val="50000"/>
                </a:schemeClr>
              </a:solidFill>
              <a:latin typeface="Poppins" panose="00000500000000000000" pitchFamily="2" charset="0"/>
              <a:cs typeface="Poppins" panose="00000500000000000000" pitchFamily="2" charset="0"/>
            </a:endParaRPr>
          </a:p>
        </p:txBody>
      </p:sp>
      <p:sp>
        <p:nvSpPr>
          <p:cNvPr id="4" name="Flecha: hacia abajo 3">
            <a:extLst>
              <a:ext uri="{FF2B5EF4-FFF2-40B4-BE49-F238E27FC236}">
                <a16:creationId xmlns:a16="http://schemas.microsoft.com/office/drawing/2014/main" id="{4F2BBF57-E681-DC97-21E9-87D2C95CCBA1}"/>
              </a:ext>
            </a:extLst>
          </p:cNvPr>
          <p:cNvSpPr/>
          <p:nvPr/>
        </p:nvSpPr>
        <p:spPr>
          <a:xfrm>
            <a:off x="5612647" y="3022965"/>
            <a:ext cx="478972" cy="486705"/>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9528539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C211E0CA-2161-5736-6CC4-354BE248FA8F}"/>
            </a:ext>
          </a:extLst>
        </p:cNvPr>
        <p:cNvGrpSpPr/>
        <p:nvPr/>
      </p:nvGrpSpPr>
      <p:grpSpPr>
        <a:xfrm>
          <a:off x="0" y="0"/>
          <a:ext cx="0" cy="0"/>
          <a:chOff x="0" y="0"/>
          <a:chExt cx="0" cy="0"/>
        </a:xfrm>
      </p:grpSpPr>
      <p:pic>
        <p:nvPicPr>
          <p:cNvPr id="5" name="Imagen 4" descr="Texto&#10;&#10;El contenido generado por IA puede ser incorrecto.">
            <a:extLst>
              <a:ext uri="{FF2B5EF4-FFF2-40B4-BE49-F238E27FC236}">
                <a16:creationId xmlns:a16="http://schemas.microsoft.com/office/drawing/2014/main" id="{48E03475-70E0-3949-D181-F70012FE402D}"/>
              </a:ext>
            </a:extLst>
          </p:cNvPr>
          <p:cNvPicPr>
            <a:picLocks noChangeAspect="1"/>
          </p:cNvPicPr>
          <p:nvPr/>
        </p:nvPicPr>
        <p:blipFill>
          <a:blip r:embed="rId2">
            <a:extLst>
              <a:ext uri="{28A0092B-C50C-407E-A947-70E740481C1C}">
                <a14:useLocalDpi xmlns:a14="http://schemas.microsoft.com/office/drawing/2010/main" val="0"/>
              </a:ext>
            </a:extLst>
          </a:blip>
          <a:srcRect r="1420" b="8046"/>
          <a:stretch>
            <a:fillRect/>
          </a:stretch>
        </p:blipFill>
        <p:spPr>
          <a:xfrm>
            <a:off x="936172" y="475315"/>
            <a:ext cx="5682342" cy="5300430"/>
          </a:xfrm>
          <a:prstGeom prst="rect">
            <a:avLst/>
          </a:prstGeom>
        </p:spPr>
      </p:pic>
      <p:sp>
        <p:nvSpPr>
          <p:cNvPr id="6" name="CuadroTexto 5">
            <a:extLst>
              <a:ext uri="{FF2B5EF4-FFF2-40B4-BE49-F238E27FC236}">
                <a16:creationId xmlns:a16="http://schemas.microsoft.com/office/drawing/2014/main" id="{E1CDB28C-4580-4BAB-72C6-253F5B0B63C8}"/>
              </a:ext>
            </a:extLst>
          </p:cNvPr>
          <p:cNvSpPr txBox="1"/>
          <p:nvPr/>
        </p:nvSpPr>
        <p:spPr>
          <a:xfrm>
            <a:off x="6760029" y="1480457"/>
            <a:ext cx="4343400" cy="920830"/>
          </a:xfrm>
          <a:prstGeom prst="rect">
            <a:avLst/>
          </a:prstGeom>
          <a:noFill/>
        </p:spPr>
        <p:txBody>
          <a:bodyPr wrap="square" rtlCol="0">
            <a:spAutoFit/>
          </a:bodyPr>
          <a:lstStyle/>
          <a:p>
            <a:pPr>
              <a:lnSpc>
                <a:spcPct val="115000"/>
              </a:lnSpc>
              <a:spcAft>
                <a:spcPts val="800"/>
              </a:spcAft>
              <a:buNone/>
            </a:pPr>
            <a:r>
              <a:rPr lang="es-MX" sz="2400" b="1" kern="100" dirty="0">
                <a:effectLst/>
                <a:latin typeface="Aptos" panose="020B0004020202020204" pitchFamily="34" charset="0"/>
                <a:ea typeface="Aptos" panose="020B0004020202020204" pitchFamily="34" charset="0"/>
                <a:cs typeface="Times New Roman" panose="02020603050405020304" pitchFamily="18" charset="0"/>
              </a:rPr>
              <a:t>El duelo es la forma de honrar lo que se extraña. </a:t>
            </a:r>
            <a:endParaRPr lang="es-CL"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6C81DF50-3EAD-4A2A-9982-0CA824D0D461}"/>
              </a:ext>
            </a:extLst>
          </p:cNvPr>
          <p:cNvSpPr txBox="1"/>
          <p:nvPr/>
        </p:nvSpPr>
        <p:spPr>
          <a:xfrm>
            <a:off x="6760029" y="3125530"/>
            <a:ext cx="4811486" cy="1491434"/>
          </a:xfrm>
          <a:prstGeom prst="rect">
            <a:avLst/>
          </a:prstGeom>
          <a:noFill/>
        </p:spPr>
        <p:txBody>
          <a:bodyPr wrap="square" rtlCol="0">
            <a:spAutoFit/>
          </a:bodyPr>
          <a:lstStyle/>
          <a:p>
            <a:pPr>
              <a:lnSpc>
                <a:spcPct val="115000"/>
              </a:lnSpc>
              <a:spcAft>
                <a:spcPts val="800"/>
              </a:spcAft>
              <a:buNone/>
            </a:pPr>
            <a:r>
              <a:rPr lang="es-MX" sz="2000" b="1" kern="100" dirty="0">
                <a:solidFill>
                  <a:schemeClr val="accent5">
                    <a:lumMod val="75000"/>
                  </a:schemeClr>
                </a:solidFill>
                <a:effectLst/>
                <a:latin typeface="Poppins" panose="00000500000000000000" pitchFamily="2" charset="0"/>
                <a:ea typeface="Aptos" panose="020B0004020202020204" pitchFamily="34" charset="0"/>
                <a:cs typeface="Poppins" panose="00000500000000000000" pitchFamily="2" charset="0"/>
              </a:rPr>
              <a:t>El dolor y el amor son un conjunto, no existe el uno sin el otro, por eso sentimos que el duelo no termina, porque el amor nunca se extingue.</a:t>
            </a:r>
            <a:endParaRPr lang="es-CL" sz="2000" b="1" kern="100" dirty="0">
              <a:solidFill>
                <a:schemeClr val="accent5">
                  <a:lumMod val="75000"/>
                </a:schemeClr>
              </a:solidFill>
              <a:effectLst/>
              <a:latin typeface="Poppins" panose="00000500000000000000" pitchFamily="2" charset="0"/>
              <a:ea typeface="Aptos" panose="020B0004020202020204" pitchFamily="34" charset="0"/>
              <a:cs typeface="Poppins" panose="00000500000000000000" pitchFamily="2" charset="0"/>
            </a:endParaRPr>
          </a:p>
        </p:txBody>
      </p:sp>
      <p:sp>
        <p:nvSpPr>
          <p:cNvPr id="8" name="Rectángulo 7">
            <a:extLst>
              <a:ext uri="{FF2B5EF4-FFF2-40B4-BE49-F238E27FC236}">
                <a16:creationId xmlns:a16="http://schemas.microsoft.com/office/drawing/2014/main" id="{6BEF8061-3053-BF84-7DC4-71DE6428C9D7}"/>
              </a:ext>
            </a:extLst>
          </p:cNvPr>
          <p:cNvSpPr/>
          <p:nvPr/>
        </p:nvSpPr>
        <p:spPr>
          <a:xfrm>
            <a:off x="6542314" y="475315"/>
            <a:ext cx="5192486" cy="5300430"/>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p>
        </p:txBody>
      </p:sp>
    </p:spTree>
    <p:extLst>
      <p:ext uri="{BB962C8B-B14F-4D97-AF65-F5344CB8AC3E}">
        <p14:creationId xmlns:p14="http://schemas.microsoft.com/office/powerpoint/2010/main" val="23140581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811588B7-C5F8-6FC1-3AE0-04B62BE3213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016DCC6-3A98-3BCC-6FD2-8CCFB9C5DCB0}"/>
              </a:ext>
            </a:extLst>
          </p:cNvPr>
          <p:cNvSpPr txBox="1">
            <a:spLocks/>
          </p:cNvSpPr>
          <p:nvPr/>
        </p:nvSpPr>
        <p:spPr>
          <a:xfrm>
            <a:off x="377548" y="409234"/>
            <a:ext cx="7970805"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Aspectos técnicos de la recaudación</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C7CABDED-B455-C798-A758-BBAF3EA878F3}"/>
              </a:ext>
            </a:extLst>
          </p:cNvPr>
          <p:cNvSpPr txBox="1">
            <a:spLocks/>
          </p:cNvSpPr>
          <p:nvPr/>
        </p:nvSpPr>
        <p:spPr>
          <a:xfrm>
            <a:off x="247414" y="1291838"/>
            <a:ext cx="10882140" cy="40880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1800" i="0" u="none" strike="noStrike" kern="1200" cap="none" spc="0" normalizeH="0" baseline="0" noProof="0" dirty="0">
                <a:ln>
                  <a:noFill/>
                </a:ln>
                <a:solidFill>
                  <a:srgbClr val="00B0F0"/>
                </a:solidFill>
                <a:effectLst/>
                <a:uLnTx/>
                <a:uFillTx/>
                <a:latin typeface="Poppins"/>
                <a:cs typeface="Poppins"/>
                <a:sym typeface="Poppins"/>
              </a:rPr>
              <a:t>Financiamiento de la nueva cotización de cargo del empleador en caso de licencia médica</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0" i="0" u="none" strike="noStrike" kern="1200" cap="none" spc="0" normalizeH="0" baseline="0" noProof="0" dirty="0">
              <a:ln>
                <a:noFill/>
              </a:ln>
              <a:solidFill>
                <a:srgbClr val="00B0F0"/>
              </a:solidFill>
              <a:effectLst/>
              <a:uLnTx/>
              <a:uFillTx/>
              <a:latin typeface="Poppins"/>
              <a:cs typeface="Poppins"/>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En el caso que el trabajador/a se encuentre con </a:t>
            </a:r>
            <a:r>
              <a:rPr kumimoji="0" lang="es-MX" sz="180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licencia médica todo el mes o parte de éste</a:t>
            </a: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 el pago de las cotizaciones se hará de la siguiente manera:</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a:t>
            </a:r>
            <a:r>
              <a:rPr kumimoji="0" lang="es-MX" sz="180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Cotización del 4,5</a:t>
            </a: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 (0,1% inicialmente, o el porcentaje que corresponda según la gradualidad) de </a:t>
            </a:r>
            <a:r>
              <a:rPr kumimoji="0" lang="es-MX" sz="180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la renta imponible </a:t>
            </a: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que va a la cuenta de capitalización individual de los trabajadores</a:t>
            </a:r>
            <a:r>
              <a:rPr kumimoji="0" lang="es-MX" sz="180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 será de cargo de la Entidad Pagadora del Subsidio</a:t>
            </a:r>
            <a:r>
              <a:rPr kumimoji="0" lang="es-MX" sz="1800" b="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 </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0" i="0" u="none" strike="noStrike" kern="1200" cap="none" spc="0" normalizeH="0" baseline="0" noProof="0" dirty="0">
              <a:ln>
                <a:noFill/>
              </a:ln>
              <a:solidFill>
                <a:schemeClr val="tx2">
                  <a:lumMod val="90000"/>
                  <a:lumOff val="10000"/>
                </a:schemeClr>
              </a:solidFill>
              <a:effectLst/>
              <a:uLnTx/>
              <a:uFillTx/>
              <a:latin typeface="Poppins"/>
              <a:cs typeface="Poppins"/>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a:t>
            </a:r>
            <a:r>
              <a:rPr kumimoji="0" lang="es-MX" sz="180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Cotización del 1,5% </a:t>
            </a: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(o el porcentaje que corresponda según la gradualidad) de la renta imponible denominada </a:t>
            </a:r>
            <a:r>
              <a:rPr kumimoji="0" lang="es-MX" sz="180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Cotización con Rentabilidad Protegida</a:t>
            </a: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 para financiar Beneficio por Años Cotizados, será de cargo de </a:t>
            </a:r>
            <a:r>
              <a:rPr kumimoji="0" lang="es-MX" sz="180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la Entidad Pagadora del Subsidio</a:t>
            </a: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 </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a:t>
            </a:r>
            <a:r>
              <a:rPr kumimoji="0" lang="es-MX" sz="180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Cotización del 2,5% </a:t>
            </a: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(o el porcentaje que corresponda según la gradualidad) del FAPP </a:t>
            </a:r>
            <a:r>
              <a:rPr kumimoji="0" lang="es-MX" sz="1800" b="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a:t>
            </a:r>
            <a:r>
              <a:rPr kumimoji="0" lang="es-MX" sz="180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1,5% </a:t>
            </a:r>
            <a:r>
              <a:rPr kumimoji="0" lang="es-MX" sz="1800" i="0" u="none" strike="noStrike" kern="1200" cap="none" spc="0" normalizeH="0" baseline="0" noProof="0" dirty="0" err="1">
                <a:ln>
                  <a:noFill/>
                </a:ln>
                <a:solidFill>
                  <a:schemeClr val="tx2">
                    <a:lumMod val="90000"/>
                    <a:lumOff val="10000"/>
                  </a:schemeClr>
                </a:solidFill>
                <a:effectLst/>
                <a:uLnTx/>
                <a:uFillTx/>
                <a:latin typeface="Poppins"/>
                <a:cs typeface="Poppins"/>
                <a:sym typeface="Poppins"/>
              </a:rPr>
              <a:t>SiS</a:t>
            </a:r>
            <a:r>
              <a:rPr kumimoji="0" lang="es-MX" sz="180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 + 1,0%</a:t>
            </a:r>
            <a:r>
              <a:rPr kumimoji="0" lang="es-MX" sz="180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 </a:t>
            </a:r>
            <a:r>
              <a:rPr kumimoji="0" lang="es-MX" sz="1800" b="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que cumbre Diferencia por Expectativas de Vida), </a:t>
            </a:r>
            <a:r>
              <a:rPr kumimoji="0" lang="es-MX" sz="1800"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será de cargo del Empleador</a:t>
            </a:r>
            <a:r>
              <a:rPr kumimoji="0" lang="es-MX" sz="1800" i="0" u="none" strike="noStrike" kern="1200" cap="none" spc="0" normalizeH="0" baseline="0" noProof="0" dirty="0">
                <a:ln>
                  <a:noFill/>
                </a:ln>
                <a:solidFill>
                  <a:schemeClr val="tx1">
                    <a:lumMod val="50000"/>
                    <a:lumOff val="50000"/>
                  </a:schemeClr>
                </a:solidFill>
                <a:effectLst/>
                <a:uLnTx/>
                <a:uFillTx/>
                <a:latin typeface="Poppins"/>
                <a:cs typeface="Poppins"/>
                <a:sym typeface="Poppins"/>
              </a:rPr>
              <a:t>.</a:t>
            </a:r>
          </a:p>
        </p:txBody>
      </p:sp>
    </p:spTree>
    <p:extLst>
      <p:ext uri="{BB962C8B-B14F-4D97-AF65-F5344CB8AC3E}">
        <p14:creationId xmlns:p14="http://schemas.microsoft.com/office/powerpoint/2010/main" val="28487318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07856701-9D18-9FA6-1148-EC289DFDB28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891898C-E82F-BF63-BE10-4570AA5BEAE9}"/>
              </a:ext>
            </a:extLst>
          </p:cNvPr>
          <p:cNvSpPr txBox="1">
            <a:spLocks/>
          </p:cNvSpPr>
          <p:nvPr/>
        </p:nvSpPr>
        <p:spPr>
          <a:xfrm>
            <a:off x="377548" y="409234"/>
            <a:ext cx="7970805"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Aspectos técnicos de la recaudación</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A9E4BA96-44B1-2914-BD97-10C175EDFCDC}"/>
              </a:ext>
            </a:extLst>
          </p:cNvPr>
          <p:cNvSpPr txBox="1">
            <a:spLocks/>
          </p:cNvSpPr>
          <p:nvPr/>
        </p:nvSpPr>
        <p:spPr>
          <a:xfrm>
            <a:off x="292161" y="936238"/>
            <a:ext cx="7581012" cy="40880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¿A qué tipo de trabajador se debe pagar la cotización para el Seguro Social Previsional?</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rPr>
              <a:t>En el contexto de este nuevo aporte que es de cargo de los empleadores </a:t>
            </a:r>
            <a:r>
              <a:rPr kumimoji="0" lang="es-MX" sz="1800" b="1" i="0" u="none" strike="noStrike" kern="1200" cap="none" spc="0" normalizeH="0" baseline="0" noProof="0" dirty="0">
                <a:ln>
                  <a:noFill/>
                </a:ln>
                <a:solidFill>
                  <a:schemeClr val="tx2">
                    <a:lumMod val="90000"/>
                    <a:lumOff val="10000"/>
                  </a:schemeClr>
                </a:solidFill>
                <a:effectLst/>
                <a:uLnTx/>
                <a:uFillTx/>
                <a:latin typeface="Poppins"/>
                <a:cs typeface="Poppins"/>
                <a:sym typeface="Poppins"/>
              </a:rPr>
              <a:t>son los trabajadores/as dependientes en general</a:t>
            </a:r>
            <a:r>
              <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rPr>
              <a:t>, sujetos a contrato de trabajo u otro acto administrativo equivalente, </a:t>
            </a:r>
            <a:r>
              <a:rPr kumimoji="0" lang="es-MX" sz="1800" b="1" i="0" u="none" strike="noStrike" kern="1200" cap="none" spc="0" normalizeH="0" baseline="0" noProof="0" dirty="0">
                <a:ln>
                  <a:noFill/>
                </a:ln>
                <a:solidFill>
                  <a:schemeClr val="tx2"/>
                </a:solidFill>
                <a:effectLst/>
                <a:uLnTx/>
                <a:uFillTx/>
                <a:latin typeface="Poppins"/>
                <a:cs typeface="Poppins"/>
                <a:sym typeface="Poppins"/>
              </a:rPr>
              <a:t>afiliados al Sistema de </a:t>
            </a:r>
            <a:r>
              <a:rPr lang="es-MX" sz="1800" dirty="0">
                <a:solidFill>
                  <a:schemeClr val="tx2"/>
                </a:solidFill>
              </a:rPr>
              <a:t>P</a:t>
            </a:r>
            <a:r>
              <a:rPr kumimoji="0" lang="es-MX" sz="1800" b="1" i="0" u="none" strike="noStrike" kern="1200" cap="none" spc="0" normalizeH="0" baseline="0" noProof="0" dirty="0" err="1">
                <a:ln>
                  <a:noFill/>
                </a:ln>
                <a:solidFill>
                  <a:schemeClr val="tx2"/>
                </a:solidFill>
                <a:effectLst/>
                <a:uLnTx/>
                <a:uFillTx/>
                <a:latin typeface="Poppins"/>
                <a:cs typeface="Poppins"/>
                <a:sym typeface="Poppins"/>
              </a:rPr>
              <a:t>ensiones</a:t>
            </a:r>
            <a:r>
              <a:rPr kumimoji="0" lang="es-MX" sz="1800" b="1" i="0" u="none" strike="noStrike" kern="1200" cap="none" spc="0" normalizeH="0" baseline="0" noProof="0" dirty="0">
                <a:ln>
                  <a:noFill/>
                </a:ln>
                <a:solidFill>
                  <a:schemeClr val="tx2"/>
                </a:solidFill>
                <a:effectLst/>
                <a:uLnTx/>
                <a:uFillTx/>
                <a:latin typeface="Poppins"/>
                <a:cs typeface="Poppins"/>
                <a:sym typeface="Poppins"/>
              </a:rPr>
              <a:t> del D. L. </a:t>
            </a:r>
            <a:r>
              <a:rPr kumimoji="0" lang="es-MX" sz="1800" b="1" i="0" u="none" strike="noStrike" kern="1200" cap="none" spc="0" normalizeH="0" baseline="0" noProof="0" dirty="0" err="1">
                <a:ln>
                  <a:noFill/>
                </a:ln>
                <a:solidFill>
                  <a:schemeClr val="tx2"/>
                </a:solidFill>
                <a:effectLst/>
                <a:uLnTx/>
                <a:uFillTx/>
                <a:latin typeface="Poppins"/>
                <a:cs typeface="Poppins"/>
                <a:sym typeface="Poppins"/>
              </a:rPr>
              <a:t>N°</a:t>
            </a:r>
            <a:r>
              <a:rPr kumimoji="0" lang="es-MX" sz="1800" b="1" i="0" u="none" strike="noStrike" kern="1200" cap="none" spc="0" normalizeH="0" baseline="0" noProof="0" dirty="0">
                <a:ln>
                  <a:noFill/>
                </a:ln>
                <a:solidFill>
                  <a:schemeClr val="tx2"/>
                </a:solidFill>
                <a:effectLst/>
                <a:uLnTx/>
                <a:uFillTx/>
                <a:latin typeface="Poppins"/>
                <a:cs typeface="Poppins"/>
                <a:sym typeface="Poppins"/>
              </a:rPr>
              <a:t> 3.500, </a:t>
            </a:r>
            <a:r>
              <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rPr>
              <a:t>a quienes la ley considera en carácter de obligatorio el pago por parte de sus empleadores de la cotización para el SSP.</a:t>
            </a:r>
          </a:p>
        </p:txBody>
      </p:sp>
      <p:pic>
        <p:nvPicPr>
          <p:cNvPr id="4" name="Imagen 3">
            <a:extLst>
              <a:ext uri="{FF2B5EF4-FFF2-40B4-BE49-F238E27FC236}">
                <a16:creationId xmlns:a16="http://schemas.microsoft.com/office/drawing/2014/main" id="{73DA9533-BF1D-43B5-F5AC-91E0593B3920}"/>
              </a:ext>
            </a:extLst>
          </p:cNvPr>
          <p:cNvPicPr>
            <a:picLocks noChangeAspect="1"/>
          </p:cNvPicPr>
          <p:nvPr/>
        </p:nvPicPr>
        <p:blipFill>
          <a:blip r:embed="rId2"/>
          <a:stretch>
            <a:fillRect/>
          </a:stretch>
        </p:blipFill>
        <p:spPr>
          <a:xfrm>
            <a:off x="8101618" y="830238"/>
            <a:ext cx="18290" cy="3670110"/>
          </a:xfrm>
          <a:prstGeom prst="rect">
            <a:avLst/>
          </a:prstGeom>
        </p:spPr>
      </p:pic>
      <p:pic>
        <p:nvPicPr>
          <p:cNvPr id="6" name="Imagen 5">
            <a:extLst>
              <a:ext uri="{FF2B5EF4-FFF2-40B4-BE49-F238E27FC236}">
                <a16:creationId xmlns:a16="http://schemas.microsoft.com/office/drawing/2014/main" id="{E1A6F128-9934-FA90-F6CC-A0BD60EB9CE4}"/>
              </a:ext>
            </a:extLst>
          </p:cNvPr>
          <p:cNvPicPr>
            <a:picLocks noChangeAspect="1"/>
          </p:cNvPicPr>
          <p:nvPr/>
        </p:nvPicPr>
        <p:blipFill>
          <a:blip r:embed="rId3"/>
          <a:stretch>
            <a:fillRect/>
          </a:stretch>
        </p:blipFill>
        <p:spPr>
          <a:xfrm>
            <a:off x="8446325" y="3209143"/>
            <a:ext cx="3376787" cy="1815125"/>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E9DBD6D8-246C-44E5-602C-B37991849B83}"/>
              </a:ext>
            </a:extLst>
          </p:cNvPr>
          <p:cNvPicPr>
            <a:picLocks noChangeAspect="1"/>
          </p:cNvPicPr>
          <p:nvPr/>
        </p:nvPicPr>
        <p:blipFill>
          <a:blip r:embed="rId4"/>
          <a:stretch>
            <a:fillRect/>
          </a:stretch>
        </p:blipFill>
        <p:spPr>
          <a:xfrm>
            <a:off x="8576798" y="936238"/>
            <a:ext cx="2820235" cy="16768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179940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E459-06E3-2CC4-E5FC-E00FD7F8ADE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61A704F-2DDC-81CE-531D-034A80D96B84}"/>
              </a:ext>
            </a:extLst>
          </p:cNvPr>
          <p:cNvSpPr txBox="1">
            <a:spLocks/>
          </p:cNvSpPr>
          <p:nvPr/>
        </p:nvSpPr>
        <p:spPr>
          <a:xfrm>
            <a:off x="551350" y="1415406"/>
            <a:ext cx="5871222" cy="29824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Poppins"/>
              <a:buNone/>
              <a:tabLst/>
              <a:defRPr/>
            </a:pPr>
            <a:r>
              <a:rPr lang="es-MX" sz="2000" dirty="0">
                <a:solidFill>
                  <a:prstClr val="white"/>
                </a:solidFill>
              </a:rPr>
              <a:t>DE LA ENTIDAD RECAUDADORA</a:t>
            </a:r>
          </a:p>
          <a:p>
            <a:pPr marL="0" marR="0" lvl="0" indent="0" algn="ctr" defTabSz="914400" rtl="0" eaLnBrk="1" fontAlgn="auto" latinLnBrk="0" hangingPunct="1">
              <a:lnSpc>
                <a:spcPct val="100000"/>
              </a:lnSpc>
              <a:spcBef>
                <a:spcPts val="0"/>
              </a:spcBef>
              <a:spcAft>
                <a:spcPts val="0"/>
              </a:spcAft>
              <a:buClr>
                <a:srgbClr val="FFFFFF"/>
              </a:buClr>
              <a:buSzPts val="5200"/>
              <a:buFont typeface="Poppins"/>
              <a:buNone/>
              <a:tabLst/>
              <a:defRPr/>
            </a:pPr>
            <a:r>
              <a:rPr kumimoji="0" lang="es-MX" sz="4800" b="1" i="0" u="none" strike="noStrike" kern="1200" cap="none" spc="0" normalizeH="0" baseline="0" noProof="0" dirty="0">
                <a:ln>
                  <a:noFill/>
                </a:ln>
                <a:solidFill>
                  <a:srgbClr val="FFFF00"/>
                </a:solidFill>
                <a:effectLst/>
                <a:uLnTx/>
                <a:uFillTx/>
                <a:latin typeface="Poppins"/>
                <a:cs typeface="Poppins"/>
                <a:sym typeface="Poppins"/>
              </a:rPr>
              <a:t>PREVI</a:t>
            </a:r>
            <a:r>
              <a:rPr kumimoji="0" lang="es-MX" sz="4800" b="1" i="0" u="none" strike="noStrike" kern="1200" cap="none" spc="0" normalizeH="0" baseline="0" noProof="0" dirty="0">
                <a:ln>
                  <a:noFill/>
                </a:ln>
                <a:solidFill>
                  <a:schemeClr val="accent5">
                    <a:lumMod val="75000"/>
                  </a:schemeClr>
                </a:solidFill>
                <a:effectLst/>
                <a:uLnTx/>
                <a:uFillTx/>
                <a:latin typeface="Poppins"/>
                <a:cs typeface="Poppins"/>
                <a:sym typeface="Poppins"/>
              </a:rPr>
              <a:t>RED</a:t>
            </a:r>
            <a:r>
              <a:rPr kumimoji="0" lang="es-MX" sz="4800" b="1" i="0" u="none" strike="noStrike" kern="1200" cap="none" spc="0" normalizeH="0" baseline="0" noProof="0" dirty="0">
                <a:ln>
                  <a:noFill/>
                </a:ln>
                <a:solidFill>
                  <a:prstClr val="white"/>
                </a:solidFill>
                <a:effectLst/>
                <a:uLnTx/>
                <a:uFillTx/>
                <a:latin typeface="Poppins"/>
                <a:cs typeface="Poppins"/>
                <a:sym typeface="Poppins"/>
              </a:rPr>
              <a:t>.COM</a:t>
            </a:r>
          </a:p>
          <a:p>
            <a:pPr marL="0" marR="0" lvl="0" indent="0" algn="ctr" defTabSz="914400" rtl="0" eaLnBrk="1" fontAlgn="auto" latinLnBrk="0" hangingPunct="1">
              <a:lnSpc>
                <a:spcPct val="100000"/>
              </a:lnSpc>
              <a:spcBef>
                <a:spcPts val="0"/>
              </a:spcBef>
              <a:spcAft>
                <a:spcPts val="0"/>
              </a:spcAft>
              <a:buClr>
                <a:srgbClr val="FFFFFF"/>
              </a:buClr>
              <a:buSzPts val="5200"/>
              <a:buFont typeface="Poppins"/>
              <a:buNone/>
              <a:tabLst/>
              <a:defRPr/>
            </a:pPr>
            <a:r>
              <a:rPr lang="es-MX" sz="2000" dirty="0">
                <a:solidFill>
                  <a:prstClr val="white"/>
                </a:solidFill>
              </a:rPr>
              <a:t>CARACTERIZTICAS Y FUNCIONAMIENTO</a:t>
            </a:r>
            <a:r>
              <a:rPr kumimoji="0" lang="es-MX" sz="2000" b="1" i="0" u="none" strike="noStrike" kern="1200" cap="none" spc="0" normalizeH="0" baseline="0" noProof="0" dirty="0">
                <a:ln>
                  <a:noFill/>
                </a:ln>
                <a:solidFill>
                  <a:prstClr val="white"/>
                </a:solidFill>
                <a:effectLst/>
                <a:uLnTx/>
                <a:uFillTx/>
                <a:latin typeface="Poppins"/>
                <a:cs typeface="Poppins"/>
                <a:sym typeface="Poppins"/>
              </a:rPr>
              <a:t> </a:t>
            </a:r>
            <a:endParaRPr kumimoji="0" lang="es-CL" sz="2000" b="1" i="0" u="none" strike="noStrike" kern="1200" cap="none" spc="0" normalizeH="0" baseline="0" noProof="0" dirty="0">
              <a:ln>
                <a:noFill/>
              </a:ln>
              <a:solidFill>
                <a:prstClr val="white"/>
              </a:solidFill>
              <a:effectLst/>
              <a:uLnTx/>
              <a:uFillTx/>
              <a:latin typeface="Poppins"/>
              <a:cs typeface="Poppins"/>
              <a:sym typeface="Poppins"/>
            </a:endParaRPr>
          </a:p>
        </p:txBody>
      </p:sp>
      <p:sp>
        <p:nvSpPr>
          <p:cNvPr id="4" name="Título 1">
            <a:extLst>
              <a:ext uri="{FF2B5EF4-FFF2-40B4-BE49-F238E27FC236}">
                <a16:creationId xmlns:a16="http://schemas.microsoft.com/office/drawing/2014/main" id="{14124DEC-923D-9135-B996-61B34394E5C9}"/>
              </a:ext>
            </a:extLst>
          </p:cNvPr>
          <p:cNvSpPr txBox="1">
            <a:spLocks/>
          </p:cNvSpPr>
          <p:nvPr/>
        </p:nvSpPr>
        <p:spPr>
          <a:xfrm>
            <a:off x="377178" y="5310908"/>
            <a:ext cx="6707113" cy="6373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l" defTabSz="914400" rtl="0" eaLnBrk="1" fontAlgn="auto" latinLnBrk="0" hangingPunct="1">
              <a:lnSpc>
                <a:spcPct val="100000"/>
              </a:lnSpc>
              <a:spcBef>
                <a:spcPts val="0"/>
              </a:spcBef>
              <a:spcAft>
                <a:spcPts val="0"/>
              </a:spcAft>
              <a:buClr>
                <a:srgbClr val="FFFFFF"/>
              </a:buClr>
              <a:buSzPts val="5200"/>
              <a:buFont typeface="Poppins"/>
              <a:buNone/>
              <a:tabLst/>
              <a:defRPr/>
            </a:pPr>
            <a:r>
              <a:rPr kumimoji="0" lang="es-CL" sz="1600" b="0" i="0" u="none" strike="noStrike" kern="1200" cap="none" spc="0" normalizeH="0" baseline="0" noProof="0" dirty="0">
                <a:ln>
                  <a:noFill/>
                </a:ln>
                <a:solidFill>
                  <a:srgbClr val="00B0F0"/>
                </a:solidFill>
                <a:effectLst/>
                <a:uLnTx/>
                <a:uFillTx/>
                <a:latin typeface="Poppins"/>
                <a:cs typeface="Poppins"/>
                <a:sym typeface="Poppins"/>
              </a:rPr>
              <a:t>Reforma de Pensiones Ley N°21.375.</a:t>
            </a:r>
          </a:p>
        </p:txBody>
      </p:sp>
      <p:pic>
        <p:nvPicPr>
          <p:cNvPr id="6" name="Imagen 5">
            <a:extLst>
              <a:ext uri="{FF2B5EF4-FFF2-40B4-BE49-F238E27FC236}">
                <a16:creationId xmlns:a16="http://schemas.microsoft.com/office/drawing/2014/main" id="{A7ADEE10-3E3F-6A39-60DB-8EAA2A3B28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36426" y="0"/>
            <a:ext cx="4655574" cy="6858000"/>
          </a:xfrm>
          <a:prstGeom prst="rect">
            <a:avLst/>
          </a:prstGeom>
        </p:spPr>
      </p:pic>
    </p:spTree>
    <p:extLst>
      <p:ext uri="{BB962C8B-B14F-4D97-AF65-F5344CB8AC3E}">
        <p14:creationId xmlns:p14="http://schemas.microsoft.com/office/powerpoint/2010/main" val="1645142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86DE65F5-E97B-649D-EFAD-B580D09FF45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EF81ED8-1B26-338B-A005-21029ED5931D}"/>
              </a:ext>
            </a:extLst>
          </p:cNvPr>
          <p:cNvSpPr txBox="1">
            <a:spLocks/>
          </p:cNvSpPr>
          <p:nvPr/>
        </p:nvSpPr>
        <p:spPr>
          <a:xfrm>
            <a:off x="395715" y="480376"/>
            <a:ext cx="9198080"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¿Cómo se paga el Nuevo 1% de cargo del empleador?</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pic>
        <p:nvPicPr>
          <p:cNvPr id="4" name="Imagen 3">
            <a:extLst>
              <a:ext uri="{FF2B5EF4-FFF2-40B4-BE49-F238E27FC236}">
                <a16:creationId xmlns:a16="http://schemas.microsoft.com/office/drawing/2014/main" id="{388D1DD7-FDEE-1856-4258-90F1BA4CCA68}"/>
              </a:ext>
            </a:extLst>
          </p:cNvPr>
          <p:cNvPicPr>
            <a:picLocks noChangeAspect="1"/>
          </p:cNvPicPr>
          <p:nvPr/>
        </p:nvPicPr>
        <p:blipFill>
          <a:blip r:embed="rId2"/>
          <a:stretch>
            <a:fillRect/>
          </a:stretch>
        </p:blipFill>
        <p:spPr>
          <a:xfrm>
            <a:off x="6096000" y="1505152"/>
            <a:ext cx="18290" cy="3670110"/>
          </a:xfrm>
          <a:prstGeom prst="rect">
            <a:avLst/>
          </a:prstGeom>
        </p:spPr>
      </p:pic>
      <p:pic>
        <p:nvPicPr>
          <p:cNvPr id="6" name="Imagen 5">
            <a:extLst>
              <a:ext uri="{FF2B5EF4-FFF2-40B4-BE49-F238E27FC236}">
                <a16:creationId xmlns:a16="http://schemas.microsoft.com/office/drawing/2014/main" id="{DA418C67-A20E-3035-2042-3D6FB594CB51}"/>
              </a:ext>
            </a:extLst>
          </p:cNvPr>
          <p:cNvPicPr>
            <a:picLocks noChangeAspect="1"/>
          </p:cNvPicPr>
          <p:nvPr/>
        </p:nvPicPr>
        <p:blipFill>
          <a:blip r:embed="rId3"/>
          <a:stretch>
            <a:fillRect/>
          </a:stretch>
        </p:blipFill>
        <p:spPr>
          <a:xfrm>
            <a:off x="659504" y="1357585"/>
            <a:ext cx="5291059" cy="943936"/>
          </a:xfrm>
          <a:prstGeom prst="rect">
            <a:avLst/>
          </a:prstGeom>
        </p:spPr>
      </p:pic>
      <p:pic>
        <p:nvPicPr>
          <p:cNvPr id="9" name="Imagen 8">
            <a:extLst>
              <a:ext uri="{FF2B5EF4-FFF2-40B4-BE49-F238E27FC236}">
                <a16:creationId xmlns:a16="http://schemas.microsoft.com/office/drawing/2014/main" id="{CA86E2BB-39E4-30C5-5E56-A017936B99F5}"/>
              </a:ext>
            </a:extLst>
          </p:cNvPr>
          <p:cNvPicPr>
            <a:picLocks noChangeAspect="1"/>
          </p:cNvPicPr>
          <p:nvPr/>
        </p:nvPicPr>
        <p:blipFill>
          <a:blip r:embed="rId4"/>
          <a:stretch>
            <a:fillRect/>
          </a:stretch>
        </p:blipFill>
        <p:spPr>
          <a:xfrm>
            <a:off x="677794" y="2637338"/>
            <a:ext cx="5291059" cy="867864"/>
          </a:xfrm>
          <a:prstGeom prst="rect">
            <a:avLst/>
          </a:prstGeom>
        </p:spPr>
      </p:pic>
      <p:pic>
        <p:nvPicPr>
          <p:cNvPr id="12" name="Imagen 11">
            <a:extLst>
              <a:ext uri="{FF2B5EF4-FFF2-40B4-BE49-F238E27FC236}">
                <a16:creationId xmlns:a16="http://schemas.microsoft.com/office/drawing/2014/main" id="{0A12E22A-FCDC-38C9-B70C-D25C59CABAC6}"/>
              </a:ext>
            </a:extLst>
          </p:cNvPr>
          <p:cNvPicPr>
            <a:picLocks noChangeAspect="1"/>
          </p:cNvPicPr>
          <p:nvPr/>
        </p:nvPicPr>
        <p:blipFill>
          <a:blip r:embed="rId5"/>
          <a:stretch>
            <a:fillRect/>
          </a:stretch>
        </p:blipFill>
        <p:spPr>
          <a:xfrm>
            <a:off x="677794" y="3801230"/>
            <a:ext cx="5291059" cy="867864"/>
          </a:xfrm>
          <a:prstGeom prst="rect">
            <a:avLst/>
          </a:prstGeom>
        </p:spPr>
      </p:pic>
      <p:pic>
        <p:nvPicPr>
          <p:cNvPr id="14" name="Imagen 13">
            <a:extLst>
              <a:ext uri="{FF2B5EF4-FFF2-40B4-BE49-F238E27FC236}">
                <a16:creationId xmlns:a16="http://schemas.microsoft.com/office/drawing/2014/main" id="{E98ABE6D-E3BF-D4E1-BFF1-710C2F65E46C}"/>
              </a:ext>
            </a:extLst>
          </p:cNvPr>
          <p:cNvPicPr>
            <a:picLocks noChangeAspect="1"/>
          </p:cNvPicPr>
          <p:nvPr/>
        </p:nvPicPr>
        <p:blipFill>
          <a:blip r:embed="rId6"/>
          <a:stretch>
            <a:fillRect/>
          </a:stretch>
        </p:blipFill>
        <p:spPr>
          <a:xfrm>
            <a:off x="6241437" y="1437165"/>
            <a:ext cx="5530466" cy="904146"/>
          </a:xfrm>
          <a:prstGeom prst="rect">
            <a:avLst/>
          </a:prstGeom>
        </p:spPr>
      </p:pic>
      <p:pic>
        <p:nvPicPr>
          <p:cNvPr id="16" name="Imagen 15">
            <a:extLst>
              <a:ext uri="{FF2B5EF4-FFF2-40B4-BE49-F238E27FC236}">
                <a16:creationId xmlns:a16="http://schemas.microsoft.com/office/drawing/2014/main" id="{D72367F2-649C-F2EC-B695-218D47D1B6E3}"/>
              </a:ext>
            </a:extLst>
          </p:cNvPr>
          <p:cNvPicPr>
            <a:picLocks noChangeAspect="1"/>
          </p:cNvPicPr>
          <p:nvPr/>
        </p:nvPicPr>
        <p:blipFill>
          <a:blip r:embed="rId7"/>
          <a:stretch>
            <a:fillRect/>
          </a:stretch>
        </p:blipFill>
        <p:spPr>
          <a:xfrm>
            <a:off x="6296307" y="2664097"/>
            <a:ext cx="5475596" cy="841105"/>
          </a:xfrm>
          <a:prstGeom prst="rect">
            <a:avLst/>
          </a:prstGeom>
        </p:spPr>
      </p:pic>
      <p:pic>
        <p:nvPicPr>
          <p:cNvPr id="20" name="Imagen 19">
            <a:extLst>
              <a:ext uri="{FF2B5EF4-FFF2-40B4-BE49-F238E27FC236}">
                <a16:creationId xmlns:a16="http://schemas.microsoft.com/office/drawing/2014/main" id="{9D13AB9A-F20A-8FC5-B82D-3387D2B92336}"/>
              </a:ext>
            </a:extLst>
          </p:cNvPr>
          <p:cNvPicPr>
            <a:picLocks noChangeAspect="1"/>
          </p:cNvPicPr>
          <p:nvPr/>
        </p:nvPicPr>
        <p:blipFill>
          <a:blip r:embed="rId8"/>
          <a:stretch>
            <a:fillRect/>
          </a:stretch>
        </p:blipFill>
        <p:spPr>
          <a:xfrm>
            <a:off x="6296307" y="3808332"/>
            <a:ext cx="5502925" cy="841106"/>
          </a:xfrm>
          <a:prstGeom prst="rect">
            <a:avLst/>
          </a:prstGeom>
        </p:spPr>
      </p:pic>
    </p:spTree>
    <p:extLst>
      <p:ext uri="{BB962C8B-B14F-4D97-AF65-F5344CB8AC3E}">
        <p14:creationId xmlns:p14="http://schemas.microsoft.com/office/powerpoint/2010/main" val="2279430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62E55D0-1F9A-17F6-FC0F-38A940BE64A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703412A-3EC8-368D-C1B2-D168DC1201A2}"/>
              </a:ext>
            </a:extLst>
          </p:cNvPr>
          <p:cNvSpPr txBox="1">
            <a:spLocks/>
          </p:cNvSpPr>
          <p:nvPr/>
        </p:nvSpPr>
        <p:spPr>
          <a:xfrm>
            <a:off x="373944" y="586376"/>
            <a:ext cx="7970805"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sz="2800" b="1" dirty="0">
                <a:solidFill>
                  <a:srgbClr val="E8E8E8">
                    <a:lumMod val="50000"/>
                  </a:srgbClr>
                </a:solidFill>
                <a:latin typeface="Poppins" panose="00000500000000000000" pitchFamily="2" charset="0"/>
                <a:cs typeface="Poppins" panose="00000500000000000000" pitchFamily="2" charset="0"/>
              </a:rPr>
              <a:t>¿Qué es PREVIRED.COM?</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A7D81472-7E44-D73E-2B76-FF67359709EE}"/>
              </a:ext>
            </a:extLst>
          </p:cNvPr>
          <p:cNvSpPr txBox="1">
            <a:spLocks/>
          </p:cNvSpPr>
          <p:nvPr/>
        </p:nvSpPr>
        <p:spPr>
          <a:xfrm>
            <a:off x="295765" y="936238"/>
            <a:ext cx="7581012" cy="40880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a:p>
            <a:pPr lvl="0" algn="just">
              <a:buClr>
                <a:prstClr val="black">
                  <a:lumMod val="50000"/>
                  <a:lumOff val="50000"/>
                </a:prstClr>
              </a:buClr>
              <a:buSzPct val="150000"/>
              <a:defRPr/>
            </a:pPr>
            <a:r>
              <a:rPr lang="es-MX" sz="2000" dirty="0">
                <a:solidFill>
                  <a:schemeClr val="tx2">
                    <a:lumMod val="90000"/>
                    <a:lumOff val="10000"/>
                  </a:schemeClr>
                </a:solidFill>
              </a:rPr>
              <a:t>https://www.previred.com/ </a:t>
            </a:r>
            <a:r>
              <a:rPr lang="es-MX" sz="2000" dirty="0">
                <a:solidFill>
                  <a:prstClr val="black">
                    <a:lumMod val="50000"/>
                    <a:lumOff val="50000"/>
                  </a:prstClr>
                </a:solidFill>
              </a:rPr>
              <a:t>es una plataforma en línea que facilita el proceso de declaración y pago de cotizaciones previsionales en nuestro país, tanto para </a:t>
            </a:r>
            <a:r>
              <a:rPr lang="es-MX" sz="2000" dirty="0">
                <a:solidFill>
                  <a:schemeClr val="tx2">
                    <a:lumMod val="90000"/>
                    <a:lumOff val="10000"/>
                  </a:schemeClr>
                </a:solidFill>
              </a:rPr>
              <a:t>EMPLEADORES</a:t>
            </a:r>
            <a:r>
              <a:rPr lang="es-MX" sz="2000" dirty="0">
                <a:solidFill>
                  <a:prstClr val="black">
                    <a:lumMod val="50000"/>
                    <a:lumOff val="50000"/>
                  </a:prstClr>
                </a:solidFill>
              </a:rPr>
              <a:t> (empresas y empleadores de casa particular), como para </a:t>
            </a:r>
            <a:r>
              <a:rPr lang="es-MX" sz="2000" dirty="0">
                <a:solidFill>
                  <a:schemeClr val="tx2">
                    <a:lumMod val="90000"/>
                    <a:lumOff val="10000"/>
                  </a:schemeClr>
                </a:solidFill>
              </a:rPr>
              <a:t>TRABAJADORES INDEPENDIENTES </a:t>
            </a:r>
            <a:r>
              <a:rPr lang="es-MX" sz="2000" dirty="0">
                <a:solidFill>
                  <a:prstClr val="black">
                    <a:lumMod val="50000"/>
                    <a:lumOff val="50000"/>
                  </a:prstClr>
                </a:solidFill>
              </a:rPr>
              <a:t>y </a:t>
            </a:r>
            <a:r>
              <a:rPr lang="es-MX" sz="2000" dirty="0">
                <a:solidFill>
                  <a:schemeClr val="tx2">
                    <a:lumMod val="90000"/>
                    <a:lumOff val="10000"/>
                  </a:schemeClr>
                </a:solidFill>
              </a:rPr>
              <a:t>COTIZANTES VOLUNTARIOS</a:t>
            </a:r>
            <a:r>
              <a:rPr lang="es-MX" sz="2000" dirty="0">
                <a:solidFill>
                  <a:prstClr val="black">
                    <a:lumMod val="50000"/>
                    <a:lumOff val="50000"/>
                  </a:prstClr>
                </a:solidFill>
              </a:rPr>
              <a:t>. Para ellos es un </a:t>
            </a:r>
            <a:r>
              <a:rPr lang="es-MX" sz="2000" dirty="0">
                <a:solidFill>
                  <a:schemeClr val="tx2">
                    <a:lumMod val="90000"/>
                    <a:lumOff val="10000"/>
                  </a:schemeClr>
                </a:solidFill>
              </a:rPr>
              <a:t>servicio</a:t>
            </a:r>
            <a:r>
              <a:rPr lang="es-MX" sz="2000" dirty="0">
                <a:solidFill>
                  <a:prstClr val="black">
                    <a:lumMod val="50000"/>
                    <a:lumOff val="50000"/>
                  </a:prstClr>
                </a:solidFill>
              </a:rPr>
              <a:t> </a:t>
            </a:r>
            <a:r>
              <a:rPr lang="es-MX" sz="2000" dirty="0">
                <a:solidFill>
                  <a:schemeClr val="tx2">
                    <a:lumMod val="90000"/>
                    <a:lumOff val="10000"/>
                  </a:schemeClr>
                </a:solidFill>
              </a:rPr>
              <a:t>gratuito</a:t>
            </a:r>
            <a:r>
              <a:rPr lang="es-MX" sz="2000" dirty="0">
                <a:solidFill>
                  <a:prstClr val="black">
                    <a:lumMod val="50000"/>
                    <a:lumOff val="50000"/>
                  </a:prstClr>
                </a:solidFill>
              </a:rPr>
              <a:t> que permite realizar estos pagos de manera </a:t>
            </a:r>
            <a:r>
              <a:rPr lang="es-MX" sz="2000" dirty="0">
                <a:solidFill>
                  <a:schemeClr val="tx2">
                    <a:lumMod val="90000"/>
                    <a:lumOff val="10000"/>
                  </a:schemeClr>
                </a:solidFill>
              </a:rPr>
              <a:t>segura, fácil y eficiente, </a:t>
            </a:r>
            <a:r>
              <a:rPr lang="es-MX" sz="2000" dirty="0">
                <a:solidFill>
                  <a:prstClr val="black">
                    <a:lumMod val="50000"/>
                    <a:lumOff val="50000"/>
                  </a:prstClr>
                </a:solidFill>
              </a:rPr>
              <a:t>evitando </a:t>
            </a:r>
            <a:r>
              <a:rPr lang="es-MX" sz="2000" dirty="0">
                <a:solidFill>
                  <a:schemeClr val="tx2">
                    <a:lumMod val="90000"/>
                    <a:lumOff val="10000"/>
                  </a:schemeClr>
                </a:solidFill>
              </a:rPr>
              <a:t>trámites presenciales.</a:t>
            </a:r>
            <a:endParaRPr kumimoji="0" lang="es-MX" sz="2000" i="0" u="none" strike="noStrike" kern="1200" cap="none" spc="0" normalizeH="0" baseline="0" noProof="0" dirty="0">
              <a:ln>
                <a:noFill/>
              </a:ln>
              <a:solidFill>
                <a:schemeClr val="tx2">
                  <a:lumMod val="90000"/>
                  <a:lumOff val="10000"/>
                </a:schemeClr>
              </a:solidFill>
              <a:effectLst/>
              <a:uLnTx/>
              <a:uFillTx/>
              <a:sym typeface="Poppins"/>
            </a:endParaRPr>
          </a:p>
        </p:txBody>
      </p:sp>
      <p:pic>
        <p:nvPicPr>
          <p:cNvPr id="4" name="Imagen 3">
            <a:extLst>
              <a:ext uri="{FF2B5EF4-FFF2-40B4-BE49-F238E27FC236}">
                <a16:creationId xmlns:a16="http://schemas.microsoft.com/office/drawing/2014/main" id="{15D800CC-C5AC-DE27-0B7C-1FD0E0FD121C}"/>
              </a:ext>
            </a:extLst>
          </p:cNvPr>
          <p:cNvPicPr>
            <a:picLocks noChangeAspect="1"/>
          </p:cNvPicPr>
          <p:nvPr/>
        </p:nvPicPr>
        <p:blipFill>
          <a:blip r:embed="rId2"/>
          <a:stretch>
            <a:fillRect/>
          </a:stretch>
        </p:blipFill>
        <p:spPr>
          <a:xfrm>
            <a:off x="8101618" y="830238"/>
            <a:ext cx="18290" cy="3670110"/>
          </a:xfrm>
          <a:prstGeom prst="rect">
            <a:avLst/>
          </a:prstGeom>
        </p:spPr>
      </p:pic>
      <p:pic>
        <p:nvPicPr>
          <p:cNvPr id="8" name="Imagen 7">
            <a:extLst>
              <a:ext uri="{FF2B5EF4-FFF2-40B4-BE49-F238E27FC236}">
                <a16:creationId xmlns:a16="http://schemas.microsoft.com/office/drawing/2014/main" id="{2F53906C-9F65-995E-CFB5-0B59650FBD9B}"/>
              </a:ext>
            </a:extLst>
          </p:cNvPr>
          <p:cNvPicPr>
            <a:picLocks noChangeAspect="1"/>
          </p:cNvPicPr>
          <p:nvPr/>
        </p:nvPicPr>
        <p:blipFill>
          <a:blip r:embed="rId3"/>
          <a:stretch>
            <a:fillRect/>
          </a:stretch>
        </p:blipFill>
        <p:spPr>
          <a:xfrm>
            <a:off x="8468096" y="1260471"/>
            <a:ext cx="3349960" cy="14048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54D0DB4D-9B32-911A-4D9A-8EEC35CC5C6C}"/>
              </a:ext>
            </a:extLst>
          </p:cNvPr>
          <p:cNvPicPr>
            <a:picLocks noChangeAspect="1"/>
          </p:cNvPicPr>
          <p:nvPr/>
        </p:nvPicPr>
        <p:blipFill>
          <a:blip r:embed="rId4"/>
          <a:stretch>
            <a:fillRect/>
          </a:stretch>
        </p:blipFill>
        <p:spPr>
          <a:xfrm>
            <a:off x="8468096" y="3429000"/>
            <a:ext cx="3233320" cy="14048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6778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F0A47B65-F391-4F1B-4A24-A108E94C854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3DFB631-C28C-0881-4EDF-B50353A51EDA}"/>
              </a:ext>
            </a:extLst>
          </p:cNvPr>
          <p:cNvSpPr txBox="1">
            <a:spLocks/>
          </p:cNvSpPr>
          <p:nvPr/>
        </p:nvSpPr>
        <p:spPr>
          <a:xfrm>
            <a:off x="377548" y="409234"/>
            <a:ext cx="7970805"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Arquetipos de clientes/usuarios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B2455809-3D77-9FFF-0C50-75B05B41FEF8}"/>
              </a:ext>
            </a:extLst>
          </p:cNvPr>
          <p:cNvSpPr txBox="1">
            <a:spLocks/>
          </p:cNvSpPr>
          <p:nvPr/>
        </p:nvSpPr>
        <p:spPr>
          <a:xfrm>
            <a:off x="377548" y="1384985"/>
            <a:ext cx="8470839" cy="40880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1800" i="0" u="none" strike="noStrike" kern="1200" cap="none" spc="0" normalizeH="0" baseline="0" noProof="0" dirty="0">
                <a:ln>
                  <a:noFill/>
                </a:ln>
                <a:solidFill>
                  <a:schemeClr val="accent1">
                    <a:lumMod val="50000"/>
                  </a:schemeClr>
                </a:solidFill>
                <a:effectLst/>
                <a:uLnTx/>
                <a:uFillTx/>
                <a:latin typeface="Poppins"/>
                <a:cs typeface="Poppins"/>
                <a:sym typeface="Poppins"/>
              </a:rPr>
              <a:t>1.-GRANDES</a:t>
            </a:r>
            <a:r>
              <a:rPr kumimoji="0" lang="es-MX" sz="1800" i="0" u="none" strike="noStrike" kern="1200" cap="none" spc="0" normalizeH="0" noProof="0" dirty="0">
                <a:ln>
                  <a:noFill/>
                </a:ln>
                <a:solidFill>
                  <a:schemeClr val="accent1">
                    <a:lumMod val="50000"/>
                  </a:schemeClr>
                </a:solidFill>
                <a:effectLst/>
                <a:uLnTx/>
                <a:uFillTx/>
                <a:latin typeface="Poppins"/>
                <a:cs typeface="Poppins"/>
                <a:sym typeface="Poppins"/>
              </a:rPr>
              <a:t> EMPRESAS: </a:t>
            </a:r>
            <a:r>
              <a:rPr kumimoji="0" lang="es-MX" sz="1800" b="1" i="0" u="none" strike="noStrike" kern="1200" cap="none" spc="0" normalizeH="0" noProof="0" dirty="0">
                <a:ln>
                  <a:noFill/>
                </a:ln>
                <a:solidFill>
                  <a:prstClr val="black">
                    <a:lumMod val="50000"/>
                    <a:lumOff val="50000"/>
                  </a:prstClr>
                </a:solidFill>
                <a:effectLst/>
                <a:uLnTx/>
                <a:uFillTx/>
                <a:latin typeface="Poppins"/>
                <a:cs typeface="Poppins"/>
                <a:sym typeface="Poppins"/>
              </a:rPr>
              <a:t>Clientes que utilizan software de remuneraciones certificados por PREVIRED, que integran su información para pagos previsionales a través de la carga de archivos. También existen empresas que utilizan softwares no certificados.</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lang="es-MX" sz="1800" dirty="0">
              <a:solidFill>
                <a:prstClr val="black">
                  <a:lumMod val="50000"/>
                  <a:lumOff val="50000"/>
                </a:prstClr>
              </a:solidFill>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1800" b="1" i="0" u="none" strike="noStrike" kern="1200" cap="none" spc="0" normalizeH="0" noProof="0" dirty="0">
                <a:ln>
                  <a:noFill/>
                </a:ln>
                <a:solidFill>
                  <a:schemeClr val="accent1">
                    <a:lumMod val="75000"/>
                  </a:schemeClr>
                </a:solidFill>
                <a:effectLst/>
                <a:uLnTx/>
                <a:uFillTx/>
                <a:latin typeface="Poppins"/>
                <a:cs typeface="Poppins"/>
                <a:sym typeface="Poppins"/>
              </a:rPr>
              <a:t>2.-MICROEMPRESAS Y PYMES: </a:t>
            </a:r>
            <a:r>
              <a:rPr kumimoji="0" lang="es-MX" sz="1800" b="1" i="0" u="none" strike="noStrike" kern="1200" cap="none" spc="0" normalizeH="0" noProof="0" dirty="0">
                <a:ln>
                  <a:noFill/>
                </a:ln>
                <a:solidFill>
                  <a:schemeClr val="tx1">
                    <a:lumMod val="50000"/>
                    <a:lumOff val="50000"/>
                  </a:schemeClr>
                </a:solidFill>
                <a:effectLst/>
                <a:uLnTx/>
                <a:uFillTx/>
                <a:latin typeface="Poppins"/>
                <a:cs typeface="Poppins"/>
                <a:sym typeface="Poppins"/>
              </a:rPr>
              <a:t>son  empleadores que utilizan  PREVIRED, cargando sus nominas de trabajadores directamente en la plataforma (de manera manual( ya sea de forma directa por parte del empleador o gestionado por un tercero externo a la empresa.</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lang="es-MX" sz="1800" dirty="0">
                <a:solidFill>
                  <a:schemeClr val="accent1">
                    <a:lumMod val="60000"/>
                    <a:lumOff val="40000"/>
                  </a:schemeClr>
                </a:solidFill>
              </a:rPr>
              <a:t>3.-EMPLEADORES DE TRABAJADORAS/ES DE CASA PARTICULAR: </a:t>
            </a:r>
            <a:r>
              <a:rPr lang="es-MX" sz="1800" dirty="0">
                <a:solidFill>
                  <a:schemeClr val="tx1">
                    <a:lumMod val="50000"/>
                    <a:lumOff val="50000"/>
                  </a:schemeClr>
                </a:solidFill>
              </a:rPr>
              <a:t>suelen tener características del grupo anterior, pero su perfil de usuario en la plataforma  es mas simplificado.</a:t>
            </a:r>
            <a:endParaRPr kumimoji="0" lang="es-MX" sz="1800" b="1" i="0" u="none" strike="noStrike" kern="1200" cap="none" spc="0" normalizeH="0" baseline="0" noProof="0" dirty="0">
              <a:ln>
                <a:noFill/>
              </a:ln>
              <a:solidFill>
                <a:schemeClr val="tx1">
                  <a:lumMod val="50000"/>
                  <a:lumOff val="50000"/>
                </a:schemeClr>
              </a:solidFill>
              <a:effectLst/>
              <a:uLnTx/>
              <a:uFillTx/>
              <a:sym typeface="Poppins"/>
            </a:endParaRPr>
          </a:p>
        </p:txBody>
      </p:sp>
      <p:pic>
        <p:nvPicPr>
          <p:cNvPr id="4" name="Imagen 3">
            <a:extLst>
              <a:ext uri="{FF2B5EF4-FFF2-40B4-BE49-F238E27FC236}">
                <a16:creationId xmlns:a16="http://schemas.microsoft.com/office/drawing/2014/main" id="{73BF59F6-B346-E5DA-8754-911612D07D0B}"/>
              </a:ext>
            </a:extLst>
          </p:cNvPr>
          <p:cNvPicPr>
            <a:picLocks noChangeAspect="1"/>
          </p:cNvPicPr>
          <p:nvPr/>
        </p:nvPicPr>
        <p:blipFill>
          <a:blip r:embed="rId3"/>
          <a:stretch>
            <a:fillRect/>
          </a:stretch>
        </p:blipFill>
        <p:spPr>
          <a:xfrm>
            <a:off x="9140583" y="1306353"/>
            <a:ext cx="18290" cy="3670110"/>
          </a:xfrm>
          <a:prstGeom prst="rect">
            <a:avLst/>
          </a:prstGeom>
        </p:spPr>
      </p:pic>
      <p:pic>
        <p:nvPicPr>
          <p:cNvPr id="12" name="Imagen 11">
            <a:extLst>
              <a:ext uri="{FF2B5EF4-FFF2-40B4-BE49-F238E27FC236}">
                <a16:creationId xmlns:a16="http://schemas.microsoft.com/office/drawing/2014/main" id="{943C5011-F4EE-E1DC-5596-6969A1C0D17D}"/>
              </a:ext>
            </a:extLst>
          </p:cNvPr>
          <p:cNvPicPr>
            <a:picLocks noChangeAspect="1"/>
          </p:cNvPicPr>
          <p:nvPr/>
        </p:nvPicPr>
        <p:blipFill>
          <a:blip r:embed="rId4"/>
          <a:stretch>
            <a:fillRect/>
          </a:stretch>
        </p:blipFill>
        <p:spPr>
          <a:xfrm>
            <a:off x="9919990" y="946638"/>
            <a:ext cx="1408542" cy="14482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Imagen 13">
            <a:extLst>
              <a:ext uri="{FF2B5EF4-FFF2-40B4-BE49-F238E27FC236}">
                <a16:creationId xmlns:a16="http://schemas.microsoft.com/office/drawing/2014/main" id="{9885DB50-C3C4-3C59-FF6E-498D9A8A05DF}"/>
              </a:ext>
            </a:extLst>
          </p:cNvPr>
          <p:cNvPicPr>
            <a:picLocks noChangeAspect="1"/>
          </p:cNvPicPr>
          <p:nvPr/>
        </p:nvPicPr>
        <p:blipFill>
          <a:blip r:embed="rId5"/>
          <a:stretch>
            <a:fillRect/>
          </a:stretch>
        </p:blipFill>
        <p:spPr>
          <a:xfrm>
            <a:off x="9801215" y="4399519"/>
            <a:ext cx="1731520" cy="1311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Imagen 15">
            <a:extLst>
              <a:ext uri="{FF2B5EF4-FFF2-40B4-BE49-F238E27FC236}">
                <a16:creationId xmlns:a16="http://schemas.microsoft.com/office/drawing/2014/main" id="{F97E7D47-160C-250B-F795-27C33566E6B5}"/>
              </a:ext>
            </a:extLst>
          </p:cNvPr>
          <p:cNvPicPr>
            <a:picLocks noChangeAspect="1"/>
          </p:cNvPicPr>
          <p:nvPr/>
        </p:nvPicPr>
        <p:blipFill>
          <a:blip r:embed="rId6"/>
          <a:stretch>
            <a:fillRect/>
          </a:stretch>
        </p:blipFill>
        <p:spPr>
          <a:xfrm>
            <a:off x="9823285" y="2773048"/>
            <a:ext cx="1709450" cy="1311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090558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AA7860D4-43DD-2D68-0ABB-22F656767AD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A7D8B10-544A-1D60-3486-99E6E6CBAA24}"/>
              </a:ext>
            </a:extLst>
          </p:cNvPr>
          <p:cNvSpPr txBox="1">
            <a:spLocks/>
          </p:cNvSpPr>
          <p:nvPr/>
        </p:nvSpPr>
        <p:spPr>
          <a:xfrm>
            <a:off x="377548" y="409234"/>
            <a:ext cx="7970805"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sz="2800" b="1" noProof="0" dirty="0">
                <a:solidFill>
                  <a:srgbClr val="E8E8E8">
                    <a:lumMod val="50000"/>
                  </a:srgbClr>
                </a:solidFill>
                <a:latin typeface="Poppins" panose="00000500000000000000" pitchFamily="2" charset="0"/>
                <a:ea typeface="+mn-ea"/>
                <a:cs typeface="Poppins" panose="00000500000000000000" pitchFamily="2" charset="0"/>
              </a:rPr>
              <a:t>Usuarios/as</a:t>
            </a: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n-ea"/>
                <a:cs typeface="Poppins" panose="00000500000000000000" pitchFamily="2" charset="0"/>
              </a:rPr>
              <a:t> que NO utilizan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n-ea"/>
              <a:cs typeface="+mn-cs"/>
            </a:endParaRPr>
          </a:p>
        </p:txBody>
      </p:sp>
      <p:sp>
        <p:nvSpPr>
          <p:cNvPr id="2" name="Título 1">
            <a:extLst>
              <a:ext uri="{FF2B5EF4-FFF2-40B4-BE49-F238E27FC236}">
                <a16:creationId xmlns:a16="http://schemas.microsoft.com/office/drawing/2014/main" id="{C09CC06D-E6C3-06DD-2616-5AB25316382C}"/>
              </a:ext>
            </a:extLst>
          </p:cNvPr>
          <p:cNvSpPr txBox="1">
            <a:spLocks/>
          </p:cNvSpPr>
          <p:nvPr/>
        </p:nvSpPr>
        <p:spPr>
          <a:xfrm>
            <a:off x="449077" y="1108958"/>
            <a:ext cx="7581012" cy="40880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lang="es-MX" sz="2000" dirty="0">
                <a:solidFill>
                  <a:srgbClr val="0E2841">
                    <a:lumMod val="90000"/>
                    <a:lumOff val="10000"/>
                  </a:srgbClr>
                </a:solidFill>
              </a:rPr>
              <a:t>Existe un universo de empleadores que actualmente utiliza modalidad de pago de cotizaciones manual en formulario de papel.</a:t>
            </a:r>
            <a:endPar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lang="es-MX" sz="1800" dirty="0">
                <a:solidFill>
                  <a:prstClr val="black">
                    <a:lumMod val="50000"/>
                    <a:lumOff val="50000"/>
                  </a:prstClr>
                </a:solidFill>
              </a:rPr>
              <a:t>Se estima que corresponde a un número aproximado de 1.600 empleadores a nivel nacional.</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lang="es-MX" sz="1800" dirty="0">
                <a:solidFill>
                  <a:prstClr val="black">
                    <a:lumMod val="50000"/>
                    <a:lumOff val="50000"/>
                  </a:prstClr>
                </a:solidFill>
              </a:rPr>
              <a:t>Principalmente son nuestros </a:t>
            </a:r>
            <a:r>
              <a:rPr lang="es-MX" sz="1800" dirty="0">
                <a:solidFill>
                  <a:srgbClr val="C00000"/>
                </a:solidFill>
              </a:rPr>
              <a:t>USUARIOS DE INTERÉS</a:t>
            </a:r>
            <a:r>
              <a:rPr lang="es-MX" sz="1800" dirty="0">
                <a:solidFill>
                  <a:prstClr val="black">
                    <a:lumMod val="50000"/>
                    <a:lumOff val="50000"/>
                  </a:prstClr>
                </a:solidFill>
              </a:rPr>
              <a:t>, de cara al proceso de recaudación que inicia el 21 de agosto, quienes potencialmente requerirán de nuestra asistencia, (a este grupo pudieran agregarse  usuarios del grupo 2 y 3).</a:t>
            </a: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p:txBody>
      </p:sp>
      <p:pic>
        <p:nvPicPr>
          <p:cNvPr id="4" name="Imagen 3">
            <a:extLst>
              <a:ext uri="{FF2B5EF4-FFF2-40B4-BE49-F238E27FC236}">
                <a16:creationId xmlns:a16="http://schemas.microsoft.com/office/drawing/2014/main" id="{14B3A76B-9661-434E-21F6-DA065E393957}"/>
              </a:ext>
            </a:extLst>
          </p:cNvPr>
          <p:cNvPicPr>
            <a:picLocks noChangeAspect="1"/>
          </p:cNvPicPr>
          <p:nvPr/>
        </p:nvPicPr>
        <p:blipFill>
          <a:blip r:embed="rId2"/>
          <a:stretch>
            <a:fillRect/>
          </a:stretch>
        </p:blipFill>
        <p:spPr>
          <a:xfrm>
            <a:off x="8101618" y="830238"/>
            <a:ext cx="18290" cy="3670110"/>
          </a:xfrm>
          <a:prstGeom prst="rect">
            <a:avLst/>
          </a:prstGeom>
        </p:spPr>
      </p:pic>
      <p:pic>
        <p:nvPicPr>
          <p:cNvPr id="8" name="Imagen 7">
            <a:extLst>
              <a:ext uri="{FF2B5EF4-FFF2-40B4-BE49-F238E27FC236}">
                <a16:creationId xmlns:a16="http://schemas.microsoft.com/office/drawing/2014/main" id="{6CE5C6C0-95FD-5D1E-ECDF-B83C82A8794A}"/>
              </a:ext>
            </a:extLst>
          </p:cNvPr>
          <p:cNvPicPr>
            <a:picLocks noChangeAspect="1"/>
          </p:cNvPicPr>
          <p:nvPr/>
        </p:nvPicPr>
        <p:blipFill>
          <a:blip r:embed="rId3"/>
          <a:stretch>
            <a:fillRect/>
          </a:stretch>
        </p:blipFill>
        <p:spPr>
          <a:xfrm>
            <a:off x="8446813" y="1379597"/>
            <a:ext cx="3127736" cy="2278004"/>
          </a:xfrm>
          <a:prstGeom prst="rect">
            <a:avLst/>
          </a:prstGeom>
          <a:ln>
            <a:noFill/>
          </a:ln>
          <a:effectLst>
            <a:outerShdw blurRad="190500" algn="tl" rotWithShape="0">
              <a:srgbClr val="000000">
                <a:alpha val="70000"/>
              </a:srgbClr>
            </a:outerShdw>
          </a:effectLst>
        </p:spPr>
      </p:pic>
      <p:pic>
        <p:nvPicPr>
          <p:cNvPr id="6" name="Imagen 5" descr="Un letrero de color blanco&#10;&#10;El contenido generado por IA puede ser incorrecto.">
            <a:extLst>
              <a:ext uri="{FF2B5EF4-FFF2-40B4-BE49-F238E27FC236}">
                <a16:creationId xmlns:a16="http://schemas.microsoft.com/office/drawing/2014/main" id="{0834061D-1074-8372-D618-AF46AC0C3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923" y="1099815"/>
            <a:ext cx="3429000" cy="3429000"/>
          </a:xfrm>
          <a:prstGeom prst="rect">
            <a:avLst/>
          </a:prstGeom>
          <a:ln>
            <a:noFill/>
          </a:ln>
          <a:effectLst>
            <a:outerShdw blurRad="190500" algn="tl" rotWithShape="0">
              <a:srgbClr val="000000">
                <a:alpha val="70000"/>
              </a:srgbClr>
            </a:outerShdw>
          </a:effectLst>
        </p:spPr>
      </p:pic>
      <p:pic>
        <p:nvPicPr>
          <p:cNvPr id="9" name="Imagen 8" descr="Imagen de la pantalla de un video juego&#10;&#10;El contenido generado por IA puede ser incorrecto.">
            <a:extLst>
              <a:ext uri="{FF2B5EF4-FFF2-40B4-BE49-F238E27FC236}">
                <a16:creationId xmlns:a16="http://schemas.microsoft.com/office/drawing/2014/main" id="{1C519DF3-1347-547C-C74F-4E3C0D71E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437" y="997431"/>
            <a:ext cx="3843367" cy="38433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865508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B6C298A-5B83-CB44-0C8B-E62CB0D1503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43C806A-EBE8-712D-EBA9-BEF7F669D6B0}"/>
              </a:ext>
            </a:extLst>
          </p:cNvPr>
          <p:cNvSpPr txBox="1">
            <a:spLocks/>
          </p:cNvSpPr>
          <p:nvPr/>
        </p:nvSpPr>
        <p:spPr>
          <a:xfrm>
            <a:off x="377548" y="40923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sz="2800" b="1" dirty="0">
                <a:solidFill>
                  <a:srgbClr val="E8E8E8">
                    <a:lumMod val="50000"/>
                  </a:srgbClr>
                </a:solidFill>
                <a:latin typeface="Poppins" panose="00000500000000000000" pitchFamily="2" charset="0"/>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0130FEE9-0C0E-5672-7BD6-A17C20181A26}"/>
              </a:ext>
            </a:extLst>
          </p:cNvPr>
          <p:cNvSpPr txBox="1">
            <a:spLocks/>
          </p:cNvSpPr>
          <p:nvPr/>
        </p:nvSpPr>
        <p:spPr>
          <a:xfrm>
            <a:off x="310451" y="1108958"/>
            <a:ext cx="6082945"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lang="es-MX" sz="2000" dirty="0">
                <a:solidFill>
                  <a:srgbClr val="0E2841">
                    <a:lumMod val="90000"/>
                    <a:lumOff val="10000"/>
                  </a:srgbClr>
                </a:solidFill>
              </a:rPr>
              <a:t>Como crear un usuario en  PREVIRED.COM</a:t>
            </a:r>
            <a:endPar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p:txBody>
      </p:sp>
      <p:pic>
        <p:nvPicPr>
          <p:cNvPr id="4" name="Imagen 3">
            <a:extLst>
              <a:ext uri="{FF2B5EF4-FFF2-40B4-BE49-F238E27FC236}">
                <a16:creationId xmlns:a16="http://schemas.microsoft.com/office/drawing/2014/main" id="{A9D62F56-D8F7-1D7C-B7BC-67D4F346E9ED}"/>
              </a:ext>
            </a:extLst>
          </p:cNvPr>
          <p:cNvPicPr>
            <a:picLocks noChangeAspect="1"/>
          </p:cNvPicPr>
          <p:nvPr/>
        </p:nvPicPr>
        <p:blipFill>
          <a:blip r:embed="rId2"/>
          <a:stretch>
            <a:fillRect/>
          </a:stretch>
        </p:blipFill>
        <p:spPr>
          <a:xfrm>
            <a:off x="6096000" y="1593945"/>
            <a:ext cx="18290" cy="3670110"/>
          </a:xfrm>
          <a:prstGeom prst="rect">
            <a:avLst/>
          </a:prstGeom>
        </p:spPr>
      </p:pic>
      <p:pic>
        <p:nvPicPr>
          <p:cNvPr id="8" name="Imagen 7">
            <a:extLst>
              <a:ext uri="{FF2B5EF4-FFF2-40B4-BE49-F238E27FC236}">
                <a16:creationId xmlns:a16="http://schemas.microsoft.com/office/drawing/2014/main" id="{977B74C8-A69F-CF48-441F-8C780F8F5502}"/>
              </a:ext>
            </a:extLst>
          </p:cNvPr>
          <p:cNvPicPr>
            <a:picLocks noChangeAspect="1"/>
          </p:cNvPicPr>
          <p:nvPr/>
        </p:nvPicPr>
        <p:blipFill>
          <a:blip r:embed="rId3"/>
          <a:stretch>
            <a:fillRect/>
          </a:stretch>
        </p:blipFill>
        <p:spPr>
          <a:xfrm>
            <a:off x="222539" y="1374088"/>
            <a:ext cx="5873461" cy="4374954"/>
          </a:xfrm>
          <a:prstGeom prst="rect">
            <a:avLst/>
          </a:prstGeom>
          <a:ln>
            <a:noFill/>
          </a:ln>
          <a:effectLst>
            <a:outerShdw blurRad="190500" algn="tl" rotWithShape="0">
              <a:srgbClr val="000000">
                <a:alpha val="70000"/>
              </a:srgbClr>
            </a:outerShdw>
          </a:effectLst>
        </p:spPr>
      </p:pic>
      <p:pic>
        <p:nvPicPr>
          <p:cNvPr id="10" name="Imagen 9">
            <a:extLst>
              <a:ext uri="{FF2B5EF4-FFF2-40B4-BE49-F238E27FC236}">
                <a16:creationId xmlns:a16="http://schemas.microsoft.com/office/drawing/2014/main" id="{3A9C331F-E48C-C118-C58D-37705330117A}"/>
              </a:ext>
            </a:extLst>
          </p:cNvPr>
          <p:cNvPicPr>
            <a:picLocks noChangeAspect="1"/>
          </p:cNvPicPr>
          <p:nvPr/>
        </p:nvPicPr>
        <p:blipFill>
          <a:blip r:embed="rId4"/>
          <a:stretch>
            <a:fillRect/>
          </a:stretch>
        </p:blipFill>
        <p:spPr>
          <a:xfrm>
            <a:off x="6194797" y="1374088"/>
            <a:ext cx="5873461" cy="43641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164173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00FB253B-79DB-313C-DCAC-C7CCFC2B13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9C172E1-6710-ECDE-D972-9B9208100382}"/>
              </a:ext>
            </a:extLst>
          </p:cNvPr>
          <p:cNvSpPr txBox="1">
            <a:spLocks/>
          </p:cNvSpPr>
          <p:nvPr/>
        </p:nvSpPr>
        <p:spPr>
          <a:xfrm>
            <a:off x="377548" y="40923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AA171966-0AAC-C879-FC10-62BACD687EDD}"/>
              </a:ext>
            </a:extLst>
          </p:cNvPr>
          <p:cNvSpPr txBox="1">
            <a:spLocks/>
          </p:cNvSpPr>
          <p:nvPr/>
        </p:nvSpPr>
        <p:spPr>
          <a:xfrm>
            <a:off x="310451" y="1108958"/>
            <a:ext cx="6082945"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Como crear un usuario en  PREVIRED.COM</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p:txBody>
      </p:sp>
      <p:pic>
        <p:nvPicPr>
          <p:cNvPr id="4" name="Imagen 3">
            <a:extLst>
              <a:ext uri="{FF2B5EF4-FFF2-40B4-BE49-F238E27FC236}">
                <a16:creationId xmlns:a16="http://schemas.microsoft.com/office/drawing/2014/main" id="{834C99A7-A1C5-9392-C1F3-1F757CD12EE6}"/>
              </a:ext>
            </a:extLst>
          </p:cNvPr>
          <p:cNvPicPr>
            <a:picLocks noChangeAspect="1"/>
          </p:cNvPicPr>
          <p:nvPr/>
        </p:nvPicPr>
        <p:blipFill>
          <a:blip r:embed="rId4"/>
          <a:stretch>
            <a:fillRect/>
          </a:stretch>
        </p:blipFill>
        <p:spPr>
          <a:xfrm>
            <a:off x="6096000" y="1593945"/>
            <a:ext cx="18290" cy="3670110"/>
          </a:xfrm>
          <a:prstGeom prst="rect">
            <a:avLst/>
          </a:prstGeom>
        </p:spPr>
      </p:pic>
      <p:pic>
        <p:nvPicPr>
          <p:cNvPr id="6" name="Imagen 5">
            <a:extLst>
              <a:ext uri="{FF2B5EF4-FFF2-40B4-BE49-F238E27FC236}">
                <a16:creationId xmlns:a16="http://schemas.microsoft.com/office/drawing/2014/main" id="{3E8A6297-2F29-B180-F1E0-5E41C30B9C40}"/>
              </a:ext>
            </a:extLst>
          </p:cNvPr>
          <p:cNvPicPr>
            <a:picLocks noChangeAspect="1"/>
          </p:cNvPicPr>
          <p:nvPr/>
        </p:nvPicPr>
        <p:blipFill>
          <a:blip r:embed="rId5"/>
          <a:stretch>
            <a:fillRect/>
          </a:stretch>
        </p:blipFill>
        <p:spPr>
          <a:xfrm>
            <a:off x="697535" y="1808682"/>
            <a:ext cx="4740217" cy="2597885"/>
          </a:xfrm>
          <a:prstGeom prst="rect">
            <a:avLst/>
          </a:prstGeom>
        </p:spPr>
      </p:pic>
      <p:pic>
        <p:nvPicPr>
          <p:cNvPr id="5" name="Cómo crear un Usuario en PreviRed (1)">
            <a:hlinkClick r:id="" action="ppaction://media"/>
            <a:extLst>
              <a:ext uri="{FF2B5EF4-FFF2-40B4-BE49-F238E27FC236}">
                <a16:creationId xmlns:a16="http://schemas.microsoft.com/office/drawing/2014/main" id="{020ABD1A-5E99-BAEA-280F-92925CC8E6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93396" y="1721586"/>
            <a:ext cx="5358887" cy="3014374"/>
          </a:xfrm>
          <a:prstGeom prst="rect">
            <a:avLst/>
          </a:prstGeom>
        </p:spPr>
      </p:pic>
    </p:spTree>
    <p:extLst>
      <p:ext uri="{BB962C8B-B14F-4D97-AF65-F5344CB8AC3E}">
        <p14:creationId xmlns:p14="http://schemas.microsoft.com/office/powerpoint/2010/main" val="7514990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childTnLst>
        </p:cTn>
      </p:par>
    </p:tnLst>
    <p:bldLst>
      <p:bldP spid="3" grpId="0"/>
      <p:bldP spid="2"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E8F15523-547A-CDCD-E4F8-020BE0CCA75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90D5D3D-2723-4348-34AC-57893EF9A8A4}"/>
              </a:ext>
            </a:extLst>
          </p:cNvPr>
          <p:cNvSpPr txBox="1">
            <a:spLocks/>
          </p:cNvSpPr>
          <p:nvPr/>
        </p:nvSpPr>
        <p:spPr>
          <a:xfrm>
            <a:off x="377548" y="409234"/>
            <a:ext cx="7970805"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6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n-ea"/>
                <a:cs typeface="Poppins" panose="00000500000000000000" pitchFamily="2" charset="0"/>
              </a:rPr>
              <a:t>Funcionamiento de la plataforma PREVIRED</a:t>
            </a:r>
            <a:endParaRPr kumimoji="0" lang="es-CL" sz="2600" b="0" i="0" u="none" strike="noStrike" kern="1200" cap="none" spc="0" normalizeH="0" baseline="0" noProof="0" dirty="0">
              <a:ln>
                <a:noFill/>
              </a:ln>
              <a:solidFill>
                <a:srgbClr val="E8E8E8">
                  <a:lumMod val="50000"/>
                </a:srgbClr>
              </a:solidFill>
              <a:effectLst/>
              <a:uLnTx/>
              <a:uFillTx/>
              <a:latin typeface="Aptos Display" panose="02110004020202020204"/>
              <a:ea typeface="+mn-ea"/>
              <a:cs typeface="+mn-cs"/>
            </a:endParaRPr>
          </a:p>
        </p:txBody>
      </p:sp>
      <p:pic>
        <p:nvPicPr>
          <p:cNvPr id="4" name="Imagen 3">
            <a:extLst>
              <a:ext uri="{FF2B5EF4-FFF2-40B4-BE49-F238E27FC236}">
                <a16:creationId xmlns:a16="http://schemas.microsoft.com/office/drawing/2014/main" id="{C3A11065-B6B5-34A1-09A2-8D79823B2464}"/>
              </a:ext>
            </a:extLst>
          </p:cNvPr>
          <p:cNvPicPr>
            <a:picLocks noChangeAspect="1"/>
          </p:cNvPicPr>
          <p:nvPr/>
        </p:nvPicPr>
        <p:blipFill>
          <a:blip r:embed="rId4"/>
          <a:stretch>
            <a:fillRect/>
          </a:stretch>
        </p:blipFill>
        <p:spPr>
          <a:xfrm>
            <a:off x="8593201" y="1720741"/>
            <a:ext cx="18290" cy="3670110"/>
          </a:xfrm>
          <a:prstGeom prst="rect">
            <a:avLst/>
          </a:prstGeom>
        </p:spPr>
      </p:pic>
      <p:pic>
        <p:nvPicPr>
          <p:cNvPr id="5" name="video previred">
            <a:hlinkClick r:id="" action="ppaction://media"/>
            <a:extLst>
              <a:ext uri="{FF2B5EF4-FFF2-40B4-BE49-F238E27FC236}">
                <a16:creationId xmlns:a16="http://schemas.microsoft.com/office/drawing/2014/main" id="{5B210DFE-A18C-9F24-0CA3-7FAB290775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1097" y="1509068"/>
            <a:ext cx="7277256" cy="4093457"/>
          </a:xfrm>
          <a:prstGeom prst="rect">
            <a:avLst/>
          </a:prstGeom>
        </p:spPr>
      </p:pic>
      <p:sp>
        <p:nvSpPr>
          <p:cNvPr id="9" name="CuadroTexto 8">
            <a:extLst>
              <a:ext uri="{FF2B5EF4-FFF2-40B4-BE49-F238E27FC236}">
                <a16:creationId xmlns:a16="http://schemas.microsoft.com/office/drawing/2014/main" id="{B779F5FB-7A62-F172-CA40-AED39703E9AC}"/>
              </a:ext>
            </a:extLst>
          </p:cNvPr>
          <p:cNvSpPr txBox="1"/>
          <p:nvPr/>
        </p:nvSpPr>
        <p:spPr>
          <a:xfrm>
            <a:off x="377548" y="1108958"/>
            <a:ext cx="6177642"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Tx/>
              <a:buNone/>
              <a:tabLst/>
              <a:defRPr/>
            </a:pPr>
            <a:r>
              <a:rPr kumimoji="0" lang="es-MX" sz="20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Cómo </a:t>
            </a:r>
            <a:r>
              <a:rPr lang="es-MX" sz="2000" dirty="0">
                <a:solidFill>
                  <a:srgbClr val="0E2841">
                    <a:lumMod val="90000"/>
                    <a:lumOff val="10000"/>
                  </a:srgbClr>
                </a:solidFill>
                <a:latin typeface="Aptos" panose="02110004020202020204"/>
              </a:rPr>
              <a:t>pagar cotizaciones a través de PREVIRED</a:t>
            </a:r>
            <a:endParaRPr kumimoji="0" lang="es-MX" sz="2000" b="0"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67571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4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childTnLst>
        </p:cTn>
      </p:par>
    </p:tnLst>
    <p:bldLst>
      <p:bldP spid="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E9DC573-B710-FF26-3A09-4CBCD72DF7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8BD3E60-AA82-D6F7-6E37-86B46A2C72C8}"/>
              </a:ext>
            </a:extLst>
          </p:cNvPr>
          <p:cNvSpPr txBox="1">
            <a:spLocks/>
          </p:cNvSpPr>
          <p:nvPr/>
        </p:nvSpPr>
        <p:spPr>
          <a:xfrm>
            <a:off x="377548" y="409234"/>
            <a:ext cx="8873330"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dirty="0">
                <a:solidFill>
                  <a:schemeClr val="bg2">
                    <a:lumMod val="50000"/>
                  </a:schemeClr>
                </a:solidFill>
                <a:latin typeface="Poppins" panose="00000500000000000000" pitchFamily="2" charset="0"/>
                <a:cs typeface="Poppins" panose="00000500000000000000" pitchFamily="2" charset="0"/>
              </a:rPr>
              <a:t>Reforma de Pensiones, </a:t>
            </a:r>
            <a:r>
              <a:rPr lang="es-MX" sz="2800" b="1" dirty="0">
                <a:solidFill>
                  <a:schemeClr val="bg2">
                    <a:lumMod val="50000"/>
                  </a:schemeClr>
                </a:solidFill>
                <a:latin typeface="Poppins" panose="00000500000000000000" pitchFamily="2" charset="0"/>
                <a:cs typeface="Poppins" panose="00000500000000000000" pitchFamily="2" charset="0"/>
              </a:rPr>
              <a:t>Recaudación del SSP. </a:t>
            </a:r>
            <a:endParaRPr lang="es-CL" sz="2800" dirty="0">
              <a:solidFill>
                <a:schemeClr val="bg2">
                  <a:lumMod val="50000"/>
                </a:schemeClr>
              </a:solidFill>
            </a:endParaRPr>
          </a:p>
        </p:txBody>
      </p:sp>
      <p:sp>
        <p:nvSpPr>
          <p:cNvPr id="2" name="Título 1">
            <a:extLst>
              <a:ext uri="{FF2B5EF4-FFF2-40B4-BE49-F238E27FC236}">
                <a16:creationId xmlns:a16="http://schemas.microsoft.com/office/drawing/2014/main" id="{11993428-2F15-9155-F95E-8BFFD85451F5}"/>
              </a:ext>
            </a:extLst>
          </p:cNvPr>
          <p:cNvSpPr txBox="1">
            <a:spLocks/>
          </p:cNvSpPr>
          <p:nvPr/>
        </p:nvSpPr>
        <p:spPr>
          <a:xfrm>
            <a:off x="377548" y="1016028"/>
            <a:ext cx="11274521" cy="36125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a:buClr>
                <a:schemeClr val="tx1">
                  <a:lumMod val="50000"/>
                  <a:lumOff val="50000"/>
                </a:schemeClr>
              </a:buClr>
              <a:buSzPct val="150000"/>
            </a:pPr>
            <a:endParaRPr lang="es-CL" sz="1800" b="0" dirty="0">
              <a:solidFill>
                <a:schemeClr val="tx1"/>
              </a:solidFill>
            </a:endParaRPr>
          </a:p>
          <a:p>
            <a:pPr marL="285750" indent="-285750">
              <a:buClr>
                <a:schemeClr val="tx1">
                  <a:lumMod val="50000"/>
                  <a:lumOff val="50000"/>
                </a:schemeClr>
              </a:buClr>
              <a:buSzPct val="150000"/>
              <a:buFont typeface="Courier New" panose="02070309020205020404" pitchFamily="49" charset="0"/>
              <a:buChar char="o"/>
            </a:pPr>
            <a:endParaRPr lang="es-CL" sz="1800" b="0" dirty="0">
              <a:solidFill>
                <a:schemeClr val="tx1"/>
              </a:solidFill>
            </a:endParaRPr>
          </a:p>
          <a:p>
            <a:pPr marL="285750" indent="-285750">
              <a:buClr>
                <a:schemeClr val="tx1">
                  <a:lumMod val="50000"/>
                  <a:lumOff val="50000"/>
                </a:schemeClr>
              </a:buClr>
              <a:buSzPct val="150000"/>
              <a:buFont typeface="Courier New" panose="02070309020205020404" pitchFamily="49" charset="0"/>
              <a:buChar char="o"/>
            </a:pPr>
            <a:r>
              <a:rPr lang="es-CL" sz="1800" b="0" dirty="0">
                <a:solidFill>
                  <a:schemeClr val="tx1"/>
                </a:solidFill>
              </a:rPr>
              <a:t>Aspectos generales.</a:t>
            </a:r>
          </a:p>
          <a:p>
            <a:pPr marL="285750" indent="-285750">
              <a:buClr>
                <a:schemeClr val="tx1">
                  <a:lumMod val="50000"/>
                  <a:lumOff val="50000"/>
                </a:schemeClr>
              </a:buClr>
              <a:buSzPct val="150000"/>
              <a:buFont typeface="Courier New" panose="02070309020205020404" pitchFamily="49" charset="0"/>
              <a:buChar char="o"/>
            </a:pPr>
            <a:endParaRPr lang="es-CL" sz="1800" b="0" dirty="0">
              <a:solidFill>
                <a:schemeClr val="tx1"/>
              </a:solidFill>
            </a:endParaRPr>
          </a:p>
          <a:p>
            <a:pPr marL="285750" indent="-285750">
              <a:buClr>
                <a:schemeClr val="tx1">
                  <a:lumMod val="50000"/>
                  <a:lumOff val="50000"/>
                </a:schemeClr>
              </a:buClr>
              <a:buSzPct val="150000"/>
              <a:buFont typeface="Courier New" panose="02070309020205020404" pitchFamily="49" charset="0"/>
              <a:buChar char="o"/>
            </a:pPr>
            <a:r>
              <a:rPr lang="es-CL" sz="1800" b="0" dirty="0">
                <a:solidFill>
                  <a:schemeClr val="tx1"/>
                </a:solidFill>
              </a:rPr>
              <a:t>Gradualidad y Distribución de Nueva Cotización de cargo del empleador.</a:t>
            </a:r>
          </a:p>
          <a:p>
            <a:pPr marL="285750" indent="-285750">
              <a:buClr>
                <a:schemeClr val="tx1">
                  <a:lumMod val="50000"/>
                  <a:lumOff val="50000"/>
                </a:schemeClr>
              </a:buClr>
              <a:buSzPct val="150000"/>
              <a:buFont typeface="Courier New" panose="02070309020205020404" pitchFamily="49" charset="0"/>
              <a:buChar char="o"/>
            </a:pPr>
            <a:endParaRPr lang="es-CL" sz="1800" b="0" dirty="0">
              <a:solidFill>
                <a:schemeClr val="tx1"/>
              </a:solidFill>
            </a:endParaRPr>
          </a:p>
          <a:p>
            <a:pPr marL="285750" indent="-285750">
              <a:buClr>
                <a:schemeClr val="tx1">
                  <a:lumMod val="50000"/>
                  <a:lumOff val="50000"/>
                </a:schemeClr>
              </a:buClr>
              <a:buSzPct val="150000"/>
              <a:buFont typeface="Courier New" panose="02070309020205020404" pitchFamily="49" charset="0"/>
              <a:buChar char="o"/>
            </a:pPr>
            <a:r>
              <a:rPr lang="es-CL" sz="1800" b="0" dirty="0">
                <a:solidFill>
                  <a:schemeClr val="tx1"/>
                </a:solidFill>
              </a:rPr>
              <a:t>Recaudación de la cotización para el SSP.</a:t>
            </a:r>
          </a:p>
          <a:p>
            <a:pPr>
              <a:buClr>
                <a:schemeClr val="tx1">
                  <a:lumMod val="50000"/>
                  <a:lumOff val="50000"/>
                </a:schemeClr>
              </a:buClr>
              <a:buSzPct val="150000"/>
            </a:pPr>
            <a:endParaRPr lang="es-CL" sz="1800" b="0" dirty="0">
              <a:solidFill>
                <a:schemeClr val="tx1"/>
              </a:solidFill>
            </a:endParaRPr>
          </a:p>
          <a:p>
            <a:pPr marL="285750" indent="-285750">
              <a:buClr>
                <a:schemeClr val="tx1">
                  <a:lumMod val="50000"/>
                  <a:lumOff val="50000"/>
                </a:schemeClr>
              </a:buClr>
              <a:buSzPct val="150000"/>
              <a:buFont typeface="Courier New" panose="02070309020205020404" pitchFamily="49" charset="0"/>
              <a:buChar char="o"/>
            </a:pPr>
            <a:r>
              <a:rPr lang="es-CL" sz="1800" b="0" dirty="0">
                <a:solidFill>
                  <a:schemeClr val="tx1"/>
                </a:solidFill>
              </a:rPr>
              <a:t>Rol del IPS - Revisión de la NCG </a:t>
            </a:r>
            <a:r>
              <a:rPr lang="es-CL" sz="1800" b="0" dirty="0" err="1">
                <a:solidFill>
                  <a:schemeClr val="tx1"/>
                </a:solidFill>
              </a:rPr>
              <a:t>N°</a:t>
            </a:r>
            <a:r>
              <a:rPr lang="es-CL" sz="1800" b="0" dirty="0">
                <a:solidFill>
                  <a:schemeClr val="tx1"/>
                </a:solidFill>
              </a:rPr>
              <a:t> 336 de la SP.</a:t>
            </a:r>
          </a:p>
          <a:p>
            <a:pPr marL="285750" indent="-285750">
              <a:buClr>
                <a:schemeClr val="tx1">
                  <a:lumMod val="50000"/>
                  <a:lumOff val="50000"/>
                </a:schemeClr>
              </a:buClr>
              <a:buSzPct val="150000"/>
              <a:buFont typeface="Courier New" panose="02070309020205020404" pitchFamily="49" charset="0"/>
              <a:buChar char="o"/>
            </a:pPr>
            <a:endParaRPr lang="es-CL" sz="1800" b="0" dirty="0">
              <a:solidFill>
                <a:schemeClr val="tx1"/>
              </a:solidFill>
            </a:endParaRPr>
          </a:p>
          <a:p>
            <a:pPr marL="285750" indent="-285750">
              <a:buClr>
                <a:schemeClr val="tx1">
                  <a:lumMod val="50000"/>
                  <a:lumOff val="50000"/>
                </a:schemeClr>
              </a:buClr>
              <a:buSzPct val="150000"/>
              <a:buFont typeface="Courier New" panose="02070309020205020404" pitchFamily="49" charset="0"/>
              <a:buChar char="o"/>
            </a:pPr>
            <a:r>
              <a:rPr kumimoji="0" lang="es-CL"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Aspectos Técnicos de la recaudación.</a:t>
            </a:r>
            <a:endParaRPr lang="es-CL" sz="1800" b="0" dirty="0">
              <a:solidFill>
                <a:schemeClr val="tx1"/>
              </a:solidFill>
              <a:latin typeface="Poppins" panose="00000500000000000000" pitchFamily="2" charset="0"/>
              <a:cs typeface="Poppins" panose="00000500000000000000" pitchFamily="2" charset="0"/>
            </a:endParaRPr>
          </a:p>
          <a:p>
            <a:pPr marL="285750" indent="-285750">
              <a:buClr>
                <a:schemeClr val="tx1">
                  <a:lumMod val="50000"/>
                  <a:lumOff val="50000"/>
                </a:schemeClr>
              </a:buClr>
              <a:buSzPct val="150000"/>
              <a:buFont typeface="Courier New" panose="02070309020205020404" pitchFamily="49" charset="0"/>
              <a:buChar char="o"/>
            </a:pPr>
            <a:endParaRPr lang="es-CL" sz="1800" b="0" dirty="0">
              <a:solidFill>
                <a:schemeClr val="tx1"/>
              </a:solidFill>
            </a:endParaRPr>
          </a:p>
          <a:p>
            <a:pPr marL="285750" indent="-285750">
              <a:buClr>
                <a:schemeClr val="tx1">
                  <a:lumMod val="50000"/>
                  <a:lumOff val="50000"/>
                </a:schemeClr>
              </a:buClr>
              <a:buSzPct val="150000"/>
              <a:buFont typeface="Courier New" panose="02070309020205020404" pitchFamily="49" charset="0"/>
              <a:buChar char="o"/>
            </a:pPr>
            <a:r>
              <a:rPr lang="es-CL" sz="1800" b="0" dirty="0">
                <a:solidFill>
                  <a:schemeClr val="tx1"/>
                </a:solidFill>
              </a:rPr>
              <a:t>Cómo se pagará el nuevo aporte del empleador.</a:t>
            </a:r>
          </a:p>
          <a:p>
            <a:pPr marL="285750" indent="-285750">
              <a:buClr>
                <a:schemeClr val="tx1">
                  <a:lumMod val="50000"/>
                  <a:lumOff val="50000"/>
                </a:schemeClr>
              </a:buClr>
              <a:buSzPct val="150000"/>
              <a:buFont typeface="Courier New" panose="02070309020205020404" pitchFamily="49" charset="0"/>
              <a:buChar char="o"/>
            </a:pPr>
            <a:endParaRPr lang="es-CL" sz="1800" b="0" dirty="0">
              <a:solidFill>
                <a:schemeClr val="tx1"/>
              </a:solidFill>
            </a:endParaRPr>
          </a:p>
          <a:p>
            <a:pPr marL="285750" indent="-285750">
              <a:buClr>
                <a:schemeClr val="tx1">
                  <a:lumMod val="50000"/>
                  <a:lumOff val="50000"/>
                </a:schemeClr>
              </a:buClr>
              <a:buSzPct val="150000"/>
              <a:buFont typeface="Courier New" panose="02070309020205020404" pitchFamily="49" charset="0"/>
              <a:buChar char="o"/>
            </a:pPr>
            <a:r>
              <a:rPr lang="es-CL" sz="1800" b="0" dirty="0">
                <a:solidFill>
                  <a:schemeClr val="tx1"/>
                </a:solidFill>
              </a:rPr>
              <a:t>Funcionamiento de la plataforma PREVIRED.</a:t>
            </a:r>
          </a:p>
          <a:p>
            <a:pPr marL="285750" indent="-285750">
              <a:buClr>
                <a:schemeClr val="tx1">
                  <a:lumMod val="50000"/>
                  <a:lumOff val="50000"/>
                </a:schemeClr>
              </a:buClr>
              <a:buSzPct val="150000"/>
              <a:buFont typeface="Courier New" panose="02070309020205020404" pitchFamily="49" charset="0"/>
              <a:buChar char="o"/>
            </a:pPr>
            <a:endParaRPr lang="es-CL" sz="1800" b="0" dirty="0">
              <a:solidFill>
                <a:schemeClr val="tx1"/>
              </a:solidFill>
            </a:endParaRPr>
          </a:p>
        </p:txBody>
      </p:sp>
    </p:spTree>
    <p:extLst>
      <p:ext uri="{BB962C8B-B14F-4D97-AF65-F5344CB8AC3E}">
        <p14:creationId xmlns:p14="http://schemas.microsoft.com/office/powerpoint/2010/main" val="41565785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 calcmode="lin" valueType="num">
                                      <p:cBhvr additive="base">
                                        <p:cTn id="3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14" end="14"/>
                                            </p:txEl>
                                          </p:spTgt>
                                        </p:tgtEl>
                                        <p:attrNameLst>
                                          <p:attrName>style.visibility</p:attrName>
                                        </p:attrNameLst>
                                      </p:cBhvr>
                                      <p:to>
                                        <p:strVal val="visible"/>
                                      </p:to>
                                    </p:set>
                                    <p:anim calcmode="lin" valueType="num">
                                      <p:cBhvr additive="base">
                                        <p:cTn id="43"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5BBA054-4DB0-2292-B19E-42A63D7D879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8513E6B-96E5-42FD-6893-5235EFF06C59}"/>
              </a:ext>
            </a:extLst>
          </p:cNvPr>
          <p:cNvSpPr txBox="1">
            <a:spLocks/>
          </p:cNvSpPr>
          <p:nvPr/>
        </p:nvSpPr>
        <p:spPr>
          <a:xfrm>
            <a:off x="377548" y="40923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6BB5D9C8-205E-132A-93D6-9E8F34C16F65}"/>
              </a:ext>
            </a:extLst>
          </p:cNvPr>
          <p:cNvSpPr txBox="1">
            <a:spLocks/>
          </p:cNvSpPr>
          <p:nvPr/>
        </p:nvSpPr>
        <p:spPr>
          <a:xfrm>
            <a:off x="310451" y="1108958"/>
            <a:ext cx="6082945"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Cómo </a:t>
            </a:r>
            <a:r>
              <a:rPr lang="es-MX" sz="2000" dirty="0">
                <a:solidFill>
                  <a:srgbClr val="0E2841">
                    <a:lumMod val="90000"/>
                    <a:lumOff val="10000"/>
                  </a:srgbClr>
                </a:solidFill>
              </a:rPr>
              <a:t>recuperar clave secreta </a:t>
            </a: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en  PREVIRED</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p:txBody>
      </p:sp>
      <p:pic>
        <p:nvPicPr>
          <p:cNvPr id="4" name="Imagen 3">
            <a:extLst>
              <a:ext uri="{FF2B5EF4-FFF2-40B4-BE49-F238E27FC236}">
                <a16:creationId xmlns:a16="http://schemas.microsoft.com/office/drawing/2014/main" id="{32A27F98-65EE-2F4A-B21A-C4C275E0CD66}"/>
              </a:ext>
            </a:extLst>
          </p:cNvPr>
          <p:cNvPicPr>
            <a:picLocks noChangeAspect="1"/>
          </p:cNvPicPr>
          <p:nvPr/>
        </p:nvPicPr>
        <p:blipFill>
          <a:blip r:embed="rId2"/>
          <a:stretch>
            <a:fillRect/>
          </a:stretch>
        </p:blipFill>
        <p:spPr>
          <a:xfrm>
            <a:off x="6096000" y="1593945"/>
            <a:ext cx="18290" cy="3670110"/>
          </a:xfrm>
          <a:prstGeom prst="rect">
            <a:avLst/>
          </a:prstGeom>
        </p:spPr>
      </p:pic>
      <p:pic>
        <p:nvPicPr>
          <p:cNvPr id="8" name="Imagen 7">
            <a:extLst>
              <a:ext uri="{FF2B5EF4-FFF2-40B4-BE49-F238E27FC236}">
                <a16:creationId xmlns:a16="http://schemas.microsoft.com/office/drawing/2014/main" id="{C31B5654-0F0D-7A38-851B-43FAE86C83EE}"/>
              </a:ext>
            </a:extLst>
          </p:cNvPr>
          <p:cNvPicPr>
            <a:picLocks noChangeAspect="1"/>
          </p:cNvPicPr>
          <p:nvPr/>
        </p:nvPicPr>
        <p:blipFill>
          <a:blip r:embed="rId3"/>
          <a:stretch>
            <a:fillRect/>
          </a:stretch>
        </p:blipFill>
        <p:spPr>
          <a:xfrm>
            <a:off x="725554" y="1495367"/>
            <a:ext cx="5252738" cy="4505109"/>
          </a:xfrm>
          <a:prstGeom prst="rect">
            <a:avLst/>
          </a:prstGeom>
          <a:ln>
            <a:noFill/>
          </a:ln>
          <a:effectLst>
            <a:outerShdw blurRad="190500" algn="tl" rotWithShape="0">
              <a:srgbClr val="000000">
                <a:alpha val="70000"/>
              </a:srgbClr>
            </a:outerShdw>
          </a:effectLst>
        </p:spPr>
      </p:pic>
      <p:pic>
        <p:nvPicPr>
          <p:cNvPr id="10" name="Imagen 9">
            <a:extLst>
              <a:ext uri="{FF2B5EF4-FFF2-40B4-BE49-F238E27FC236}">
                <a16:creationId xmlns:a16="http://schemas.microsoft.com/office/drawing/2014/main" id="{7470C40E-07AB-E710-E6AB-50B70E7AF735}"/>
              </a:ext>
            </a:extLst>
          </p:cNvPr>
          <p:cNvPicPr>
            <a:picLocks noChangeAspect="1"/>
          </p:cNvPicPr>
          <p:nvPr/>
        </p:nvPicPr>
        <p:blipFill>
          <a:blip r:embed="rId4"/>
          <a:stretch>
            <a:fillRect/>
          </a:stretch>
        </p:blipFill>
        <p:spPr>
          <a:xfrm>
            <a:off x="6264655" y="2280230"/>
            <a:ext cx="5525037" cy="22975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47525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129473EB-75D2-A902-5261-9081353C09F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D1CC84D-FC51-CCB8-7FE0-7A116CE92F45}"/>
              </a:ext>
            </a:extLst>
          </p:cNvPr>
          <p:cNvSpPr txBox="1">
            <a:spLocks/>
          </p:cNvSpPr>
          <p:nvPr/>
        </p:nvSpPr>
        <p:spPr>
          <a:xfrm>
            <a:off x="377548" y="40923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DA85B24C-C05E-74C2-B707-749410CE3300}"/>
              </a:ext>
            </a:extLst>
          </p:cNvPr>
          <p:cNvSpPr txBox="1">
            <a:spLocks/>
          </p:cNvSpPr>
          <p:nvPr/>
        </p:nvSpPr>
        <p:spPr>
          <a:xfrm>
            <a:off x="310451" y="1108958"/>
            <a:ext cx="6082945"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Cómo</a:t>
            </a:r>
            <a:r>
              <a:rPr kumimoji="0" lang="es-MX" sz="2000" b="1" i="0" u="none" strike="noStrike" kern="1200" cap="none" spc="0" normalizeH="0" noProof="0" dirty="0">
                <a:ln>
                  <a:noFill/>
                </a:ln>
                <a:solidFill>
                  <a:srgbClr val="0E2841">
                    <a:lumMod val="90000"/>
                    <a:lumOff val="10000"/>
                  </a:srgbClr>
                </a:solidFill>
                <a:effectLst/>
                <a:uLnTx/>
                <a:uFillTx/>
                <a:latin typeface="Poppins"/>
                <a:cs typeface="Poppins"/>
                <a:sym typeface="Poppins"/>
              </a:rPr>
              <a:t> recuperar clave secreta</a:t>
            </a: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 en  PREVIRED</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p:txBody>
      </p:sp>
      <p:pic>
        <p:nvPicPr>
          <p:cNvPr id="4" name="Imagen 3">
            <a:extLst>
              <a:ext uri="{FF2B5EF4-FFF2-40B4-BE49-F238E27FC236}">
                <a16:creationId xmlns:a16="http://schemas.microsoft.com/office/drawing/2014/main" id="{12753736-7948-236F-2CF9-23896505132D}"/>
              </a:ext>
            </a:extLst>
          </p:cNvPr>
          <p:cNvPicPr>
            <a:picLocks noChangeAspect="1"/>
          </p:cNvPicPr>
          <p:nvPr/>
        </p:nvPicPr>
        <p:blipFill>
          <a:blip r:embed="rId2"/>
          <a:stretch>
            <a:fillRect/>
          </a:stretch>
        </p:blipFill>
        <p:spPr>
          <a:xfrm>
            <a:off x="6096000" y="1593945"/>
            <a:ext cx="18290" cy="3670110"/>
          </a:xfrm>
          <a:prstGeom prst="rect">
            <a:avLst/>
          </a:prstGeom>
        </p:spPr>
      </p:pic>
      <p:pic>
        <p:nvPicPr>
          <p:cNvPr id="8" name="Imagen 7">
            <a:extLst>
              <a:ext uri="{FF2B5EF4-FFF2-40B4-BE49-F238E27FC236}">
                <a16:creationId xmlns:a16="http://schemas.microsoft.com/office/drawing/2014/main" id="{0E80D992-B0D5-DAA9-289D-37D14A8DF027}"/>
              </a:ext>
            </a:extLst>
          </p:cNvPr>
          <p:cNvPicPr>
            <a:picLocks noChangeAspect="1"/>
          </p:cNvPicPr>
          <p:nvPr/>
        </p:nvPicPr>
        <p:blipFill>
          <a:blip r:embed="rId3"/>
          <a:stretch>
            <a:fillRect/>
          </a:stretch>
        </p:blipFill>
        <p:spPr>
          <a:xfrm>
            <a:off x="121245" y="1576977"/>
            <a:ext cx="5885830" cy="3933564"/>
          </a:xfrm>
          <a:prstGeom prst="rect">
            <a:avLst/>
          </a:prstGeom>
          <a:ln>
            <a:noFill/>
          </a:ln>
          <a:effectLst>
            <a:outerShdw blurRad="190500" algn="tl" rotWithShape="0">
              <a:srgbClr val="000000">
                <a:alpha val="70000"/>
              </a:srgbClr>
            </a:outerShdw>
          </a:effectLst>
        </p:spPr>
      </p:pic>
      <p:pic>
        <p:nvPicPr>
          <p:cNvPr id="10" name="Imagen 9">
            <a:extLst>
              <a:ext uri="{FF2B5EF4-FFF2-40B4-BE49-F238E27FC236}">
                <a16:creationId xmlns:a16="http://schemas.microsoft.com/office/drawing/2014/main" id="{0C422EEE-823F-92FC-B5A5-0F3E768FF19F}"/>
              </a:ext>
            </a:extLst>
          </p:cNvPr>
          <p:cNvPicPr>
            <a:picLocks noChangeAspect="1"/>
          </p:cNvPicPr>
          <p:nvPr/>
        </p:nvPicPr>
        <p:blipFill>
          <a:blip r:embed="rId4"/>
          <a:stretch>
            <a:fillRect/>
          </a:stretch>
        </p:blipFill>
        <p:spPr>
          <a:xfrm>
            <a:off x="6184925" y="2377014"/>
            <a:ext cx="5774045" cy="17922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500719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979D6D7A-7792-3E56-8E96-A02FAFFD8EF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E457469-933C-BC6C-F845-97FC929F41C3}"/>
              </a:ext>
            </a:extLst>
          </p:cNvPr>
          <p:cNvSpPr txBox="1">
            <a:spLocks/>
          </p:cNvSpPr>
          <p:nvPr/>
        </p:nvSpPr>
        <p:spPr>
          <a:xfrm>
            <a:off x="377548" y="40923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919B93B8-1849-4160-2FC8-0803715A8914}"/>
              </a:ext>
            </a:extLst>
          </p:cNvPr>
          <p:cNvSpPr txBox="1">
            <a:spLocks/>
          </p:cNvSpPr>
          <p:nvPr/>
        </p:nvSpPr>
        <p:spPr>
          <a:xfrm>
            <a:off x="310451" y="1108958"/>
            <a:ext cx="6082945"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lang="es-MX" sz="2000" dirty="0">
                <a:solidFill>
                  <a:srgbClr val="0E2841">
                    <a:lumMod val="90000"/>
                    <a:lumOff val="10000"/>
                  </a:srgbClr>
                </a:solidFill>
              </a:rPr>
              <a:t>Aspectos importantes </a:t>
            </a:r>
            <a:endPar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endParaRP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p:txBody>
      </p:sp>
      <p:pic>
        <p:nvPicPr>
          <p:cNvPr id="4" name="Imagen 3">
            <a:extLst>
              <a:ext uri="{FF2B5EF4-FFF2-40B4-BE49-F238E27FC236}">
                <a16:creationId xmlns:a16="http://schemas.microsoft.com/office/drawing/2014/main" id="{9E999056-D02F-4A90-0088-A40269464493}"/>
              </a:ext>
            </a:extLst>
          </p:cNvPr>
          <p:cNvPicPr>
            <a:picLocks noChangeAspect="1"/>
          </p:cNvPicPr>
          <p:nvPr/>
        </p:nvPicPr>
        <p:blipFill>
          <a:blip r:embed="rId2"/>
          <a:stretch>
            <a:fillRect/>
          </a:stretch>
        </p:blipFill>
        <p:spPr>
          <a:xfrm>
            <a:off x="9884229" y="1677512"/>
            <a:ext cx="18290" cy="3670110"/>
          </a:xfrm>
          <a:prstGeom prst="rect">
            <a:avLst/>
          </a:prstGeom>
        </p:spPr>
      </p:pic>
      <p:sp>
        <p:nvSpPr>
          <p:cNvPr id="7" name="CuadroTexto 6">
            <a:extLst>
              <a:ext uri="{FF2B5EF4-FFF2-40B4-BE49-F238E27FC236}">
                <a16:creationId xmlns:a16="http://schemas.microsoft.com/office/drawing/2014/main" id="{F7C3CA51-CDBD-191E-4259-085E0E146336}"/>
              </a:ext>
            </a:extLst>
          </p:cNvPr>
          <p:cNvSpPr txBox="1"/>
          <p:nvPr/>
        </p:nvSpPr>
        <p:spPr>
          <a:xfrm>
            <a:off x="3461657" y="1677512"/>
            <a:ext cx="4528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chemeClr val="tx2"/>
                </a:solidFill>
                <a:effectLst/>
                <a:uLnTx/>
                <a:uFillTx/>
                <a:latin typeface="Poppins Black" panose="020B0502040204020203" pitchFamily="2" charset="0"/>
                <a:cs typeface="Poppins Black" panose="020B0502040204020203" pitchFamily="2" charset="0"/>
              </a:rPr>
              <a:t>Jornada de trabajo </a:t>
            </a:r>
            <a:endParaRPr kumimoji="0" lang="es-CL" sz="2400" b="1" i="0" u="none" strike="noStrike" kern="1200" cap="none" spc="0" normalizeH="0" baseline="0" noProof="0" dirty="0">
              <a:ln>
                <a:noFill/>
              </a:ln>
              <a:solidFill>
                <a:schemeClr val="tx2"/>
              </a:solidFill>
              <a:effectLst/>
              <a:uLnTx/>
              <a:uFillTx/>
              <a:latin typeface="Poppins Black" panose="020B0502040204020203" pitchFamily="2" charset="0"/>
              <a:cs typeface="Poppins Black" panose="020B0502040204020203" pitchFamily="2" charset="0"/>
            </a:endParaRPr>
          </a:p>
        </p:txBody>
      </p:sp>
      <p:sp>
        <p:nvSpPr>
          <p:cNvPr id="5" name="CuadroTexto 4">
            <a:extLst>
              <a:ext uri="{FF2B5EF4-FFF2-40B4-BE49-F238E27FC236}">
                <a16:creationId xmlns:a16="http://schemas.microsoft.com/office/drawing/2014/main" id="{FB3C284F-93E0-8EE4-A9DB-12612530E14C}"/>
              </a:ext>
            </a:extLst>
          </p:cNvPr>
          <p:cNvSpPr txBox="1"/>
          <p:nvPr/>
        </p:nvSpPr>
        <p:spPr>
          <a:xfrm>
            <a:off x="2045524" y="2239712"/>
            <a:ext cx="6427042" cy="3170099"/>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chemeClr val="tx2"/>
                </a:solidFill>
                <a:effectLst/>
                <a:uLnTx/>
                <a:uFillTx/>
                <a:latin typeface="Poppins Medium" panose="020B0502040204020203" pitchFamily="2" charset="0"/>
                <a:cs typeface="Poppins Medium" panose="020B0502040204020203" pitchFamily="2" charset="0"/>
              </a:rPr>
              <a:t>Para el cálculo del beneficio de 0,1 UF por cada 12 meses de cotizaciones, se debe indicar el tipo de jornada de los trabajadores, lo cual se informará en la planilla del Seguro Social: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chemeClr val="tx2"/>
              </a:solidFill>
              <a:effectLst/>
              <a:uLnTx/>
              <a:uFillTx/>
              <a:latin typeface="Poppins Medium" panose="020B0502040204020203" pitchFamily="2" charset="0"/>
              <a:cs typeface="Poppins Medium" panose="020B0502040204020203" pitchFamily="2" charset="0"/>
            </a:endParaRPr>
          </a:p>
          <a:p>
            <a:pPr marL="285750" marR="0" lvl="0" indent="-285750" algn="l"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
              <a:tabLst/>
              <a:defRPr/>
            </a:pPr>
            <a:r>
              <a:rPr kumimoji="0" lang="es-ES" sz="2000" b="0" i="0" u="none" strike="noStrike" kern="1200" cap="none" spc="0" normalizeH="0" baseline="0" noProof="0" dirty="0">
                <a:ln>
                  <a:noFill/>
                </a:ln>
                <a:solidFill>
                  <a:schemeClr val="accent2">
                    <a:lumMod val="75000"/>
                  </a:schemeClr>
                </a:solidFill>
                <a:effectLst/>
                <a:uLnTx/>
                <a:uFillTx/>
                <a:latin typeface="Poppins Medium" panose="020B0502040204020203" pitchFamily="2" charset="0"/>
                <a:cs typeface="Poppins Medium" panose="020B0502040204020203" pitchFamily="2" charset="0"/>
              </a:rPr>
              <a:t>Jornada parcial</a:t>
            </a:r>
          </a:p>
          <a:p>
            <a:pPr marL="285750" marR="0" lvl="0" indent="-285750" algn="l"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
              <a:tabLst/>
              <a:defRPr/>
            </a:pPr>
            <a:r>
              <a:rPr kumimoji="0" lang="es-ES" sz="2000" b="0" i="0" u="none" strike="noStrike" kern="1200" cap="none" spc="0" normalizeH="0" baseline="0" noProof="0" dirty="0">
                <a:ln>
                  <a:noFill/>
                </a:ln>
                <a:solidFill>
                  <a:srgbClr val="002060"/>
                </a:solidFill>
                <a:effectLst/>
                <a:uLnTx/>
                <a:uFillTx/>
                <a:latin typeface="Poppins Medium" panose="020B0502040204020203" pitchFamily="2" charset="0"/>
                <a:cs typeface="Poppins Medium" panose="020B0502040204020203" pitchFamily="2" charset="0"/>
              </a:rPr>
              <a:t>Jornada completa</a:t>
            </a:r>
          </a:p>
          <a:p>
            <a:pPr marL="0" marR="0" lvl="0" indent="0" algn="l" defTabSz="914400" rtl="0" eaLnBrk="1" fontAlgn="auto" latinLnBrk="0" hangingPunct="1">
              <a:lnSpc>
                <a:spcPct val="100000"/>
              </a:lnSpc>
              <a:spcBef>
                <a:spcPts val="0"/>
              </a:spcBef>
              <a:spcAft>
                <a:spcPts val="0"/>
              </a:spcAft>
              <a:buClr>
                <a:srgbClr val="592B82"/>
              </a:buClr>
              <a:buSzTx/>
              <a:buFontTx/>
              <a:buNone/>
              <a:tabLst/>
              <a:defRPr/>
            </a:pPr>
            <a:endParaRPr kumimoji="0" lang="es-ES" sz="2000" b="0" i="0" u="none" strike="noStrike" kern="1200" cap="none" spc="0" normalizeH="0" baseline="0" noProof="0" dirty="0">
              <a:ln>
                <a:noFill/>
              </a:ln>
              <a:solidFill>
                <a:schemeClr val="tx2"/>
              </a:solidFill>
              <a:effectLst/>
              <a:uLnTx/>
              <a:uFillTx/>
              <a:latin typeface="Poppins Medium" panose="020B0502040204020203" pitchFamily="2" charset="0"/>
              <a:cs typeface="Poppins Medium" panose="020B0502040204020203" pitchFamily="2" charset="0"/>
            </a:endParaRPr>
          </a:p>
          <a:p>
            <a:pPr marL="0" marR="0" lvl="0" indent="0" algn="l" defTabSz="914400" rtl="0" eaLnBrk="1" fontAlgn="auto" latinLnBrk="0" hangingPunct="1">
              <a:lnSpc>
                <a:spcPct val="100000"/>
              </a:lnSpc>
              <a:spcBef>
                <a:spcPts val="0"/>
              </a:spcBef>
              <a:spcAft>
                <a:spcPts val="0"/>
              </a:spcAft>
              <a:buClr>
                <a:srgbClr val="592B82"/>
              </a:buClr>
              <a:buSzTx/>
              <a:buFontTx/>
              <a:buNone/>
              <a:tabLst/>
              <a:defRPr/>
            </a:pPr>
            <a:r>
              <a:rPr kumimoji="0" lang="es-ES" sz="2000" b="0" i="0" u="none" strike="noStrike" kern="1200" cap="none" spc="0" normalizeH="0" baseline="0" noProof="0" dirty="0">
                <a:ln>
                  <a:noFill/>
                </a:ln>
                <a:solidFill>
                  <a:schemeClr val="tx2"/>
                </a:solidFill>
                <a:effectLst/>
                <a:uLnTx/>
                <a:uFillTx/>
                <a:latin typeface="Poppins Medium" panose="020B0502040204020203" pitchFamily="2" charset="0"/>
                <a:cs typeface="Poppins Medium" panose="020B0502040204020203" pitchFamily="2" charset="0"/>
              </a:rPr>
              <a:t>Se considera Jornada Completa: mayor o igual a 30 horas semanales. </a:t>
            </a:r>
            <a:endParaRPr kumimoji="0" lang="es-ES" sz="2000" b="1" i="0" u="none" strike="noStrike" kern="1200" cap="none" spc="0" normalizeH="0" baseline="0" noProof="0" dirty="0">
              <a:ln>
                <a:noFill/>
              </a:ln>
              <a:solidFill>
                <a:schemeClr val="tx2"/>
              </a:solidFill>
              <a:effectLst/>
              <a:uLnTx/>
              <a:uFillTx/>
              <a:latin typeface="Poppins Medium" panose="020B0502040204020203" pitchFamily="2" charset="0"/>
              <a:cs typeface="Poppins Medium" panose="020B0502040204020203" pitchFamily="2" charset="0"/>
            </a:endParaRPr>
          </a:p>
        </p:txBody>
      </p:sp>
    </p:spTree>
    <p:extLst>
      <p:ext uri="{BB962C8B-B14F-4D97-AF65-F5344CB8AC3E}">
        <p14:creationId xmlns:p14="http://schemas.microsoft.com/office/powerpoint/2010/main" val="38567594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P spid="7"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1A6581A5-288F-220B-E1C6-570C6A39D6E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706F9AB-E62F-71B4-8B62-5E72C04256A7}"/>
              </a:ext>
            </a:extLst>
          </p:cNvPr>
          <p:cNvSpPr txBox="1">
            <a:spLocks/>
          </p:cNvSpPr>
          <p:nvPr/>
        </p:nvSpPr>
        <p:spPr>
          <a:xfrm>
            <a:off x="377548" y="40923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215F5AFF-1742-B9D2-7654-B0BEE034BBD9}"/>
              </a:ext>
            </a:extLst>
          </p:cNvPr>
          <p:cNvSpPr txBox="1">
            <a:spLocks/>
          </p:cNvSpPr>
          <p:nvPr/>
        </p:nvSpPr>
        <p:spPr>
          <a:xfrm>
            <a:off x="377548" y="1119493"/>
            <a:ext cx="6082945"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Aspectos importantes </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p:txBody>
      </p:sp>
      <p:sp>
        <p:nvSpPr>
          <p:cNvPr id="7" name="CuadroTexto 6">
            <a:extLst>
              <a:ext uri="{FF2B5EF4-FFF2-40B4-BE49-F238E27FC236}">
                <a16:creationId xmlns:a16="http://schemas.microsoft.com/office/drawing/2014/main" id="{07DDEB6A-CEFC-7EAE-3CD7-87C75909D237}"/>
              </a:ext>
            </a:extLst>
          </p:cNvPr>
          <p:cNvSpPr txBox="1"/>
          <p:nvPr/>
        </p:nvSpPr>
        <p:spPr>
          <a:xfrm>
            <a:off x="1664637" y="1764433"/>
            <a:ext cx="4528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000" b="1" dirty="0">
                <a:solidFill>
                  <a:srgbClr val="0E2841"/>
                </a:solidFill>
                <a:latin typeface="Poppins Black" panose="020B0502040204020203" pitchFamily="2" charset="0"/>
                <a:cs typeface="Poppins Black" panose="020B0502040204020203" pitchFamily="2" charset="0"/>
              </a:rPr>
              <a:t>Licencias médicas</a:t>
            </a:r>
            <a:r>
              <a:rPr kumimoji="0" lang="es-MX" sz="2000" b="1" i="0" u="none" strike="noStrike" kern="1200" cap="none" spc="0" normalizeH="0" baseline="0" noProof="0" dirty="0">
                <a:ln>
                  <a:noFill/>
                </a:ln>
                <a:solidFill>
                  <a:srgbClr val="0E2841"/>
                </a:solidFill>
                <a:effectLst/>
                <a:uLnTx/>
                <a:uFillTx/>
                <a:latin typeface="Poppins Black" panose="020B0502040204020203" pitchFamily="2" charset="0"/>
                <a:ea typeface="+mn-ea"/>
                <a:cs typeface="Poppins Black" panose="020B0502040204020203" pitchFamily="2" charset="0"/>
              </a:rPr>
              <a:t> </a:t>
            </a:r>
            <a:endParaRPr kumimoji="0" lang="es-CL" sz="2000" b="1" i="0" u="none" strike="noStrike" kern="1200" cap="none" spc="0" normalizeH="0" baseline="0" noProof="0" dirty="0">
              <a:ln>
                <a:noFill/>
              </a:ln>
              <a:solidFill>
                <a:srgbClr val="0E2841"/>
              </a:solidFill>
              <a:effectLst/>
              <a:uLnTx/>
              <a:uFillTx/>
              <a:latin typeface="Poppins Black" panose="020B0502040204020203" pitchFamily="2" charset="0"/>
              <a:ea typeface="+mn-ea"/>
              <a:cs typeface="Poppins Black" panose="020B0502040204020203" pitchFamily="2" charset="0"/>
            </a:endParaRPr>
          </a:p>
        </p:txBody>
      </p:sp>
      <p:sp>
        <p:nvSpPr>
          <p:cNvPr id="5" name="CuadroTexto 4">
            <a:extLst>
              <a:ext uri="{FF2B5EF4-FFF2-40B4-BE49-F238E27FC236}">
                <a16:creationId xmlns:a16="http://schemas.microsoft.com/office/drawing/2014/main" id="{3DEC2505-8F25-46A0-1570-7ECCFE1DB5F3}"/>
              </a:ext>
            </a:extLst>
          </p:cNvPr>
          <p:cNvSpPr txBox="1"/>
          <p:nvPr/>
        </p:nvSpPr>
        <p:spPr>
          <a:xfrm>
            <a:off x="6096000" y="1378034"/>
            <a:ext cx="4792607" cy="1323439"/>
          </a:xfrm>
          <a:prstGeom prst="rect">
            <a:avLst/>
          </a:prstGeom>
          <a:noFill/>
          <a:ln w="9525" cap="flat" cmpd="sng" algn="ctr">
            <a:solidFill>
              <a:schemeClr val="accent3">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0E2841"/>
                </a:solidFill>
                <a:effectLst/>
                <a:uLnTx/>
                <a:uFillTx/>
                <a:latin typeface="Poppins Medium" panose="020B0502040204020203" pitchFamily="2" charset="0"/>
                <a:ea typeface="+mn-ea"/>
                <a:cs typeface="Poppins Medium" panose="020B0502040204020203" pitchFamily="2" charset="0"/>
              </a:rPr>
              <a:t>Si trabajador está con subsidio parcial (algunos días en el mes), debe informar las cotizaciones de la siguiente manera:</a:t>
            </a:r>
          </a:p>
        </p:txBody>
      </p:sp>
      <p:graphicFrame>
        <p:nvGraphicFramePr>
          <p:cNvPr id="6" name="Tabla 5">
            <a:extLst>
              <a:ext uri="{FF2B5EF4-FFF2-40B4-BE49-F238E27FC236}">
                <a16:creationId xmlns:a16="http://schemas.microsoft.com/office/drawing/2014/main" id="{DC430256-95A0-1116-CA91-852618DBCE2F}"/>
              </a:ext>
            </a:extLst>
          </p:cNvPr>
          <p:cNvGraphicFramePr>
            <a:graphicFrameLocks noGrp="1"/>
          </p:cNvGraphicFramePr>
          <p:nvPr>
            <p:extLst>
              <p:ext uri="{D42A27DB-BD31-4B8C-83A1-F6EECF244321}">
                <p14:modId xmlns:p14="http://schemas.microsoft.com/office/powerpoint/2010/main" val="916345516"/>
              </p:ext>
            </p:extLst>
          </p:nvPr>
        </p:nvGraphicFramePr>
        <p:xfrm>
          <a:off x="838200" y="2878394"/>
          <a:ext cx="7579938" cy="3043830"/>
        </p:xfrm>
        <a:graphic>
          <a:graphicData uri="http://schemas.openxmlformats.org/drawingml/2006/table">
            <a:tbl>
              <a:tblPr firstRow="1" bandRow="1">
                <a:effectLst/>
                <a:tableStyleId>{F5AB1C69-6EDB-4FF4-983F-18BD219EF322}</a:tableStyleId>
              </a:tblPr>
              <a:tblGrid>
                <a:gridCol w="3154539">
                  <a:extLst>
                    <a:ext uri="{9D8B030D-6E8A-4147-A177-3AD203B41FA5}">
                      <a16:colId xmlns:a16="http://schemas.microsoft.com/office/drawing/2014/main" val="698299791"/>
                    </a:ext>
                  </a:extLst>
                </a:gridCol>
                <a:gridCol w="4425399">
                  <a:extLst>
                    <a:ext uri="{9D8B030D-6E8A-4147-A177-3AD203B41FA5}">
                      <a16:colId xmlns:a16="http://schemas.microsoft.com/office/drawing/2014/main" val="3646299477"/>
                    </a:ext>
                  </a:extLst>
                </a:gridCol>
              </a:tblGrid>
              <a:tr h="0">
                <a:tc>
                  <a:txBody>
                    <a:bodyPr/>
                    <a:lstStyle/>
                    <a:p>
                      <a:r>
                        <a:rPr lang="es-ES" sz="1600" dirty="0"/>
                        <a:t>Cotización</a:t>
                      </a:r>
                      <a:endParaRPr lang="es-419" sz="1600" dirty="0"/>
                    </a:p>
                  </a:txBody>
                  <a:tcPr marL="72318" marR="72318" marT="36159" marB="36159"/>
                </a:tc>
                <a:tc>
                  <a:txBody>
                    <a:bodyPr/>
                    <a:lstStyle/>
                    <a:p>
                      <a:r>
                        <a:rPr lang="es-ES" sz="1600" dirty="0"/>
                        <a:t>Cálculo</a:t>
                      </a:r>
                      <a:endParaRPr lang="es-419" sz="1600" dirty="0"/>
                    </a:p>
                  </a:txBody>
                  <a:tcPr marL="72318" marR="72318" marT="36159" marB="36159"/>
                </a:tc>
                <a:extLst>
                  <a:ext uri="{0D108BD9-81ED-4DB2-BD59-A6C34878D82A}">
                    <a16:rowId xmlns:a16="http://schemas.microsoft.com/office/drawing/2014/main" val="2811609647"/>
                  </a:ext>
                </a:extLst>
              </a:tr>
              <a:tr h="533503">
                <a:tc>
                  <a:txBody>
                    <a:bodyPr/>
                    <a:lstStyle/>
                    <a:p>
                      <a:r>
                        <a:rPr lang="es-ES" sz="2000" dirty="0">
                          <a:solidFill>
                            <a:schemeClr val="tx2"/>
                          </a:solidFill>
                        </a:rPr>
                        <a:t>Cotización Capitalización Individual</a:t>
                      </a:r>
                      <a:endParaRPr lang="es-419" sz="2000" dirty="0">
                        <a:solidFill>
                          <a:schemeClr val="tx2"/>
                        </a:solidFill>
                      </a:endParaRPr>
                    </a:p>
                  </a:txBody>
                  <a:tcPr marL="72318" marR="72318" marT="36159" marB="361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2"/>
                          </a:solidFill>
                        </a:rPr>
                        <a:t>4,5% de RI por los días trabajados</a:t>
                      </a:r>
                    </a:p>
                  </a:txBody>
                  <a:tcPr marL="72318" marR="72318" marT="36159" marB="36159"/>
                </a:tc>
                <a:extLst>
                  <a:ext uri="{0D108BD9-81ED-4DB2-BD59-A6C34878D82A}">
                    <a16:rowId xmlns:a16="http://schemas.microsoft.com/office/drawing/2014/main" val="1219043275"/>
                  </a:ext>
                </a:extLst>
              </a:tr>
              <a:tr h="447573">
                <a:tc>
                  <a:txBody>
                    <a:bodyPr/>
                    <a:lstStyle/>
                    <a:p>
                      <a:r>
                        <a:rPr lang="es-ES" sz="2000" dirty="0">
                          <a:solidFill>
                            <a:schemeClr val="tx2"/>
                          </a:solidFill>
                        </a:rPr>
                        <a:t>Cotización Rentabilidad Protegida (agosto 2026)</a:t>
                      </a:r>
                      <a:endParaRPr lang="es-419" sz="2000" dirty="0">
                        <a:solidFill>
                          <a:schemeClr val="tx2"/>
                        </a:solidFill>
                      </a:endParaRPr>
                    </a:p>
                  </a:txBody>
                  <a:tcPr marL="72318" marR="72318" marT="36159" marB="361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2"/>
                          </a:solidFill>
                        </a:rPr>
                        <a:t>1,5% de RI por los días trabajados</a:t>
                      </a:r>
                    </a:p>
                  </a:txBody>
                  <a:tcPr marL="72318" marR="72318" marT="36159" marB="36159"/>
                </a:tc>
                <a:extLst>
                  <a:ext uri="{0D108BD9-81ED-4DB2-BD59-A6C34878D82A}">
                    <a16:rowId xmlns:a16="http://schemas.microsoft.com/office/drawing/2014/main" val="3948298588"/>
                  </a:ext>
                </a:extLst>
              </a:tr>
              <a:tr h="625376">
                <a:tc>
                  <a:txBody>
                    <a:bodyPr/>
                    <a:lstStyle/>
                    <a:p>
                      <a:r>
                        <a:rPr lang="es-ES" sz="2000" dirty="0">
                          <a:solidFill>
                            <a:schemeClr val="tx2"/>
                          </a:solidFill>
                        </a:rPr>
                        <a:t>Cotización SIS</a:t>
                      </a:r>
                      <a:endParaRPr lang="es-419" sz="2000" dirty="0">
                        <a:solidFill>
                          <a:schemeClr val="tx2"/>
                        </a:solidFill>
                      </a:endParaRPr>
                    </a:p>
                  </a:txBody>
                  <a:tcPr marL="72318" marR="72318" marT="36159" marB="361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2"/>
                          </a:solidFill>
                        </a:rPr>
                        <a:t>1,5% RI por los días trabajados + 1,5% (RIMA/30 * días con licencia)</a:t>
                      </a:r>
                    </a:p>
                  </a:txBody>
                  <a:tcPr marL="72318" marR="72318" marT="36159" marB="36159"/>
                </a:tc>
                <a:extLst>
                  <a:ext uri="{0D108BD9-81ED-4DB2-BD59-A6C34878D82A}">
                    <a16:rowId xmlns:a16="http://schemas.microsoft.com/office/drawing/2014/main" val="3781839721"/>
                  </a:ext>
                </a:extLst>
              </a:tr>
              <a:tr h="447573">
                <a:tc>
                  <a:txBody>
                    <a:bodyPr/>
                    <a:lstStyle/>
                    <a:p>
                      <a:r>
                        <a:rPr lang="es-ES" sz="2000" dirty="0">
                          <a:solidFill>
                            <a:schemeClr val="tx2"/>
                          </a:solidFill>
                        </a:rPr>
                        <a:t>Cotización para Expectativa de Vida</a:t>
                      </a:r>
                      <a:endParaRPr lang="es-419" sz="2000" dirty="0">
                        <a:solidFill>
                          <a:schemeClr val="tx2"/>
                        </a:solidFill>
                      </a:endParaRPr>
                    </a:p>
                  </a:txBody>
                  <a:tcPr marL="72318" marR="72318" marT="36159" marB="36159"/>
                </a:tc>
                <a:tc>
                  <a:txBody>
                    <a:bodyPr/>
                    <a:lstStyle/>
                    <a:p>
                      <a:r>
                        <a:rPr lang="es-ES" sz="2000" dirty="0">
                          <a:solidFill>
                            <a:schemeClr val="tx2"/>
                          </a:solidFill>
                        </a:rPr>
                        <a:t>1% RI por los días trabajados + 1% (RIMA/30 * días con licencia)</a:t>
                      </a:r>
                      <a:endParaRPr lang="es-419" sz="2000" dirty="0">
                        <a:solidFill>
                          <a:schemeClr val="tx2"/>
                        </a:solidFill>
                      </a:endParaRPr>
                    </a:p>
                  </a:txBody>
                  <a:tcPr marL="72318" marR="72318" marT="36159" marB="36159"/>
                </a:tc>
                <a:extLst>
                  <a:ext uri="{0D108BD9-81ED-4DB2-BD59-A6C34878D82A}">
                    <a16:rowId xmlns:a16="http://schemas.microsoft.com/office/drawing/2014/main" val="889506105"/>
                  </a:ext>
                </a:extLst>
              </a:tr>
            </a:tbl>
          </a:graphicData>
        </a:graphic>
      </p:graphicFrame>
    </p:spTree>
    <p:extLst>
      <p:ext uri="{BB962C8B-B14F-4D97-AF65-F5344CB8AC3E}">
        <p14:creationId xmlns:p14="http://schemas.microsoft.com/office/powerpoint/2010/main" val="39224264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P spid="7"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9CC9E207-51C9-B52C-83E8-A12AE34FBCC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2B42957-125C-F73E-8BCF-762427B351E0}"/>
              </a:ext>
            </a:extLst>
          </p:cNvPr>
          <p:cNvSpPr txBox="1">
            <a:spLocks/>
          </p:cNvSpPr>
          <p:nvPr/>
        </p:nvSpPr>
        <p:spPr>
          <a:xfrm>
            <a:off x="377548" y="40923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852C1CB2-730A-DFAD-8B04-4D12BF1F37F0}"/>
              </a:ext>
            </a:extLst>
          </p:cNvPr>
          <p:cNvSpPr txBox="1">
            <a:spLocks/>
          </p:cNvSpPr>
          <p:nvPr/>
        </p:nvSpPr>
        <p:spPr>
          <a:xfrm>
            <a:off x="377548" y="1108958"/>
            <a:ext cx="6082945"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Aspectos importantes </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p:txBody>
      </p:sp>
      <p:pic>
        <p:nvPicPr>
          <p:cNvPr id="4" name="Imagen 3">
            <a:extLst>
              <a:ext uri="{FF2B5EF4-FFF2-40B4-BE49-F238E27FC236}">
                <a16:creationId xmlns:a16="http://schemas.microsoft.com/office/drawing/2014/main" id="{42141279-8FD7-EAAA-1C27-D6EDD06635FE}"/>
              </a:ext>
            </a:extLst>
          </p:cNvPr>
          <p:cNvPicPr>
            <a:picLocks noChangeAspect="1"/>
          </p:cNvPicPr>
          <p:nvPr/>
        </p:nvPicPr>
        <p:blipFill>
          <a:blip r:embed="rId2"/>
          <a:stretch>
            <a:fillRect/>
          </a:stretch>
        </p:blipFill>
        <p:spPr>
          <a:xfrm>
            <a:off x="9884229" y="1677512"/>
            <a:ext cx="18290" cy="3670110"/>
          </a:xfrm>
          <a:prstGeom prst="rect">
            <a:avLst/>
          </a:prstGeom>
        </p:spPr>
      </p:pic>
      <p:sp>
        <p:nvSpPr>
          <p:cNvPr id="5" name="CuadroTexto 4">
            <a:extLst>
              <a:ext uri="{FF2B5EF4-FFF2-40B4-BE49-F238E27FC236}">
                <a16:creationId xmlns:a16="http://schemas.microsoft.com/office/drawing/2014/main" id="{38D4C334-E4E3-887D-C272-561BD757C0CE}"/>
              </a:ext>
            </a:extLst>
          </p:cNvPr>
          <p:cNvSpPr txBox="1"/>
          <p:nvPr/>
        </p:nvSpPr>
        <p:spPr>
          <a:xfrm>
            <a:off x="1773381" y="1827707"/>
            <a:ext cx="7061896" cy="286232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v"/>
              <a:tabLst/>
              <a:defRPr/>
            </a:pPr>
            <a:r>
              <a:rPr kumimoji="0" lang="es-ES" sz="2000" b="1" i="0" u="none" strike="noStrike" kern="1200" cap="none" spc="0" normalizeH="0" baseline="0" noProof="0" dirty="0">
                <a:ln>
                  <a:noFill/>
                </a:ln>
                <a:solidFill>
                  <a:schemeClr val="tx2"/>
                </a:solidFill>
                <a:effectLst/>
                <a:uLnTx/>
                <a:uFillTx/>
                <a:latin typeface="Poppins Black" panose="00000A00000000000000" pitchFamily="2" charset="0"/>
                <a:cs typeface="Poppins Black" panose="00000A00000000000000" pitchFamily="2" charset="0"/>
              </a:rPr>
              <a:t>Pago Atrasado: </a:t>
            </a:r>
            <a:r>
              <a:rPr kumimoji="0" lang="es-ES" sz="2000" i="0" u="none" strike="noStrike" kern="1200" cap="none" spc="0" normalizeH="0" baseline="0" noProof="0" dirty="0">
                <a:ln>
                  <a:noFill/>
                </a:ln>
                <a:solidFill>
                  <a:schemeClr val="tx2"/>
                </a:solidFill>
                <a:effectLst/>
                <a:uLnTx/>
                <a:uFillTx/>
                <a:latin typeface="Poppins" panose="00000500000000000000" pitchFamily="2" charset="0"/>
                <a:cs typeface="Poppins" panose="00000500000000000000" pitchFamily="2" charset="0"/>
              </a:rPr>
              <a:t>Se podrá realizar el pago atrasado de estas cotizaciones</a:t>
            </a:r>
            <a:r>
              <a:rPr kumimoji="0" lang="es-ES" sz="2000" b="1" i="0" u="none" strike="noStrike" kern="1200" cap="none" spc="0" normalizeH="0" baseline="0" noProof="0" dirty="0">
                <a:ln>
                  <a:noFill/>
                </a:ln>
                <a:solidFill>
                  <a:schemeClr val="tx2"/>
                </a:solidFill>
                <a:effectLst/>
                <a:uLnTx/>
                <a:uFillTx/>
                <a:latin typeface="Poppins" panose="00000500000000000000" pitchFamily="2" charset="0"/>
                <a:cs typeface="Poppins" panose="00000500000000000000" pitchFamily="2" charset="0"/>
              </a:rPr>
              <a:t>.  </a:t>
            </a:r>
          </a:p>
          <a:p>
            <a:pPr marR="0" lvl="0" algn="just" defTabSz="914400" rtl="0" eaLnBrk="1" fontAlgn="auto" latinLnBrk="0" hangingPunct="1">
              <a:lnSpc>
                <a:spcPct val="100000"/>
              </a:lnSpc>
              <a:spcBef>
                <a:spcPts val="0"/>
              </a:spcBef>
              <a:spcAft>
                <a:spcPts val="0"/>
              </a:spcAft>
              <a:buClr>
                <a:srgbClr val="592B82"/>
              </a:buClr>
              <a:buSzTx/>
              <a:tabLst/>
              <a:defRPr/>
            </a:pPr>
            <a:endParaRPr kumimoji="0" lang="es-ES" sz="2000" b="1" i="0" u="none" strike="noStrike" kern="1200" cap="none" spc="0" normalizeH="0" baseline="0" noProof="0" dirty="0">
              <a:ln>
                <a:noFill/>
              </a:ln>
              <a:solidFill>
                <a:schemeClr val="tx2"/>
              </a:solidFill>
              <a:effectLst/>
              <a:uLnTx/>
              <a:uFillTx/>
              <a:latin typeface="Poppins" panose="00000500000000000000" pitchFamily="2" charset="0"/>
              <a:cs typeface="Poppins" panose="000005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v"/>
              <a:tabLst/>
              <a:defRPr/>
            </a:pPr>
            <a:r>
              <a:rPr kumimoji="0" lang="es-ES" sz="2000" b="1" i="0" u="none" strike="noStrike" kern="1200" cap="none" spc="0" normalizeH="0" baseline="0" noProof="0" dirty="0">
                <a:ln>
                  <a:noFill/>
                </a:ln>
                <a:solidFill>
                  <a:schemeClr val="tx2"/>
                </a:solidFill>
                <a:effectLst/>
                <a:uLnTx/>
                <a:uFillTx/>
                <a:latin typeface="Poppins Black" panose="00000A00000000000000" pitchFamily="2" charset="0"/>
                <a:cs typeface="Poppins Black" panose="00000A00000000000000" pitchFamily="2" charset="0"/>
              </a:rPr>
              <a:t>Declaración y No Pago: </a:t>
            </a:r>
            <a:r>
              <a:rPr kumimoji="0" lang="es-ES" sz="2000" i="0" u="none" strike="noStrike" kern="1200" cap="none" spc="0" normalizeH="0" baseline="0" noProof="0" dirty="0">
                <a:ln>
                  <a:noFill/>
                </a:ln>
                <a:solidFill>
                  <a:schemeClr val="tx2"/>
                </a:solidFill>
                <a:effectLst/>
                <a:uLnTx/>
                <a:uFillTx/>
                <a:latin typeface="Poppins" panose="00000500000000000000" pitchFamily="2" charset="0"/>
                <a:cs typeface="Poppins" panose="00000500000000000000" pitchFamily="2" charset="0"/>
              </a:rPr>
              <a:t>Se podrá realizar DNP de estas cotizaciones.</a:t>
            </a:r>
          </a:p>
          <a:p>
            <a:pPr marR="0" lvl="0" algn="just" defTabSz="914400" rtl="0" eaLnBrk="1" fontAlgn="auto" latinLnBrk="0" hangingPunct="1">
              <a:lnSpc>
                <a:spcPct val="100000"/>
              </a:lnSpc>
              <a:spcBef>
                <a:spcPts val="0"/>
              </a:spcBef>
              <a:spcAft>
                <a:spcPts val="0"/>
              </a:spcAft>
              <a:buClr>
                <a:srgbClr val="592B82"/>
              </a:buClr>
              <a:buSzTx/>
              <a:tabLst/>
              <a:defRPr/>
            </a:pPr>
            <a:endParaRPr kumimoji="0" lang="es-ES" sz="2000" b="1" i="0" u="none" strike="noStrike" kern="1200" cap="none" spc="0" normalizeH="0" baseline="0" noProof="0" dirty="0">
              <a:ln>
                <a:noFill/>
              </a:ln>
              <a:solidFill>
                <a:schemeClr val="tx2"/>
              </a:solidFill>
              <a:effectLst/>
              <a:uLnTx/>
              <a:uFillTx/>
              <a:latin typeface="Poppins Black" panose="00000A00000000000000" pitchFamily="2" charset="0"/>
              <a:cs typeface="Poppins Black" panose="00000A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v"/>
              <a:tabLst/>
              <a:defRPr/>
            </a:pPr>
            <a:r>
              <a:rPr kumimoji="0" lang="es-ES" sz="2000" b="1" i="0" u="none" strike="noStrike" kern="1200" cap="none" spc="0" normalizeH="0" baseline="0" noProof="0" dirty="0">
                <a:ln>
                  <a:noFill/>
                </a:ln>
                <a:solidFill>
                  <a:schemeClr val="tx2"/>
                </a:solidFill>
                <a:effectLst/>
                <a:uLnTx/>
                <a:uFillTx/>
                <a:latin typeface="Poppins Black" panose="00000A00000000000000" pitchFamily="2" charset="0"/>
                <a:cs typeface="Poppins Black" panose="00000A00000000000000" pitchFamily="2" charset="0"/>
              </a:rPr>
              <a:t>Pagadores de Subsidios: </a:t>
            </a:r>
            <a:r>
              <a:rPr kumimoji="0" lang="es-ES" sz="2000" i="0" u="none" strike="noStrike" kern="1200" cap="none" spc="0" normalizeH="0" baseline="0" noProof="0" dirty="0">
                <a:ln>
                  <a:noFill/>
                </a:ln>
                <a:solidFill>
                  <a:schemeClr val="tx2"/>
                </a:solidFill>
                <a:effectLst/>
                <a:uLnTx/>
                <a:uFillTx/>
                <a:latin typeface="Poppins" panose="00000500000000000000" pitchFamily="2" charset="0"/>
                <a:cs typeface="Poppins" panose="00000500000000000000" pitchFamily="2" charset="0"/>
              </a:rPr>
              <a:t>Deberán pagar la cotización del 0,1% junto con la cotización del 10% + la comisión. </a:t>
            </a:r>
          </a:p>
        </p:txBody>
      </p:sp>
    </p:spTree>
    <p:extLst>
      <p:ext uri="{BB962C8B-B14F-4D97-AF65-F5344CB8AC3E}">
        <p14:creationId xmlns:p14="http://schemas.microsoft.com/office/powerpoint/2010/main" val="13907217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DB0A3729-6D4D-3923-EC83-CD358677150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9FE7C1B-9F50-FA26-35BF-8247803DC493}"/>
              </a:ext>
            </a:extLst>
          </p:cNvPr>
          <p:cNvSpPr txBox="1">
            <a:spLocks/>
          </p:cNvSpPr>
          <p:nvPr/>
        </p:nvSpPr>
        <p:spPr>
          <a:xfrm>
            <a:off x="377548" y="15850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764F9D0A-6728-27D4-8767-FACAD8E44678}"/>
              </a:ext>
            </a:extLst>
          </p:cNvPr>
          <p:cNvSpPr txBox="1">
            <a:spLocks/>
          </p:cNvSpPr>
          <p:nvPr/>
        </p:nvSpPr>
        <p:spPr>
          <a:xfrm>
            <a:off x="377547" y="989215"/>
            <a:ext cx="8457729"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Aspectos importantes</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lang="es-MX" sz="2000" dirty="0">
                <a:solidFill>
                  <a:schemeClr val="accent1"/>
                </a:solidFill>
              </a:rPr>
              <a:t>Incorporación manual de datos en la plataforma PREVIRED </a:t>
            </a:r>
            <a:r>
              <a:rPr kumimoji="0" lang="es-MX" sz="2000" b="1" i="0" u="none" strike="noStrike" kern="1200" cap="none" spc="0" normalizeH="0" baseline="0" noProof="0" dirty="0">
                <a:ln>
                  <a:noFill/>
                </a:ln>
                <a:solidFill>
                  <a:schemeClr val="accent1"/>
                </a:solidFill>
                <a:effectLst/>
                <a:uLnTx/>
                <a:uFillTx/>
                <a:latin typeface="Poppins"/>
                <a:cs typeface="Poppins"/>
                <a:sym typeface="Poppins"/>
              </a:rPr>
              <a:t> </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p:txBody>
      </p:sp>
      <p:pic>
        <p:nvPicPr>
          <p:cNvPr id="4" name="Imagen 3">
            <a:extLst>
              <a:ext uri="{FF2B5EF4-FFF2-40B4-BE49-F238E27FC236}">
                <a16:creationId xmlns:a16="http://schemas.microsoft.com/office/drawing/2014/main" id="{1AB069F7-7AF3-CA96-AB2A-9787FE18E530}"/>
              </a:ext>
            </a:extLst>
          </p:cNvPr>
          <p:cNvPicPr>
            <a:picLocks noChangeAspect="1"/>
          </p:cNvPicPr>
          <p:nvPr/>
        </p:nvPicPr>
        <p:blipFill>
          <a:blip r:embed="rId2"/>
          <a:stretch>
            <a:fillRect/>
          </a:stretch>
        </p:blipFill>
        <p:spPr>
          <a:xfrm>
            <a:off x="5725886" y="1699283"/>
            <a:ext cx="18290" cy="3670110"/>
          </a:xfrm>
          <a:prstGeom prst="rect">
            <a:avLst/>
          </a:prstGeom>
        </p:spPr>
      </p:pic>
      <p:pic>
        <p:nvPicPr>
          <p:cNvPr id="7" name="Imagen 6">
            <a:extLst>
              <a:ext uri="{FF2B5EF4-FFF2-40B4-BE49-F238E27FC236}">
                <a16:creationId xmlns:a16="http://schemas.microsoft.com/office/drawing/2014/main" id="{34FAB029-E1D9-9D0E-AACE-8F08E1BF39ED}"/>
              </a:ext>
            </a:extLst>
          </p:cNvPr>
          <p:cNvPicPr>
            <a:picLocks noChangeAspect="1"/>
          </p:cNvPicPr>
          <p:nvPr/>
        </p:nvPicPr>
        <p:blipFill>
          <a:blip r:embed="rId3"/>
          <a:stretch>
            <a:fillRect/>
          </a:stretch>
        </p:blipFill>
        <p:spPr>
          <a:xfrm>
            <a:off x="674659" y="1457234"/>
            <a:ext cx="4811301" cy="4444152"/>
          </a:xfrm>
          <a:prstGeom prst="rect">
            <a:avLst/>
          </a:prstGeom>
          <a:ln>
            <a:noFill/>
          </a:ln>
          <a:effectLst>
            <a:outerShdw blurRad="190500" algn="tl" rotWithShape="0">
              <a:srgbClr val="000000">
                <a:alpha val="70000"/>
              </a:srgbClr>
            </a:outerShdw>
          </a:effectLst>
        </p:spPr>
      </p:pic>
      <p:pic>
        <p:nvPicPr>
          <p:cNvPr id="9" name="Imagen 8">
            <a:extLst>
              <a:ext uri="{FF2B5EF4-FFF2-40B4-BE49-F238E27FC236}">
                <a16:creationId xmlns:a16="http://schemas.microsoft.com/office/drawing/2014/main" id="{0A6FEA99-E1ED-0739-872F-69EB1DB36ADD}"/>
              </a:ext>
            </a:extLst>
          </p:cNvPr>
          <p:cNvPicPr>
            <a:picLocks noChangeAspect="1"/>
          </p:cNvPicPr>
          <p:nvPr/>
        </p:nvPicPr>
        <p:blipFill>
          <a:blip r:embed="rId4"/>
          <a:stretch>
            <a:fillRect/>
          </a:stretch>
        </p:blipFill>
        <p:spPr>
          <a:xfrm>
            <a:off x="6002392" y="1457234"/>
            <a:ext cx="4396947" cy="44465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075372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7FE66D50-B657-E339-F200-C0E5A75000C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629F8D6-8D65-1086-E534-033ED220C115}"/>
              </a:ext>
            </a:extLst>
          </p:cNvPr>
          <p:cNvSpPr txBox="1">
            <a:spLocks/>
          </p:cNvSpPr>
          <p:nvPr/>
        </p:nvSpPr>
        <p:spPr>
          <a:xfrm>
            <a:off x="377548" y="15850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27982B82-9389-5CDC-CD8D-128A56ABD9CB}"/>
              </a:ext>
            </a:extLst>
          </p:cNvPr>
          <p:cNvSpPr txBox="1">
            <a:spLocks/>
          </p:cNvSpPr>
          <p:nvPr/>
        </p:nvSpPr>
        <p:spPr>
          <a:xfrm>
            <a:off x="377547" y="989215"/>
            <a:ext cx="8457729"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Aspectos importantes</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156082"/>
                </a:solidFill>
                <a:effectLst/>
                <a:uLnTx/>
                <a:uFillTx/>
                <a:latin typeface="Poppins"/>
                <a:cs typeface="Poppins"/>
                <a:sym typeface="Poppins"/>
              </a:rPr>
              <a:t>Incorporación manual de datos en la plataforma PREVIRED  </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p:txBody>
      </p:sp>
      <p:pic>
        <p:nvPicPr>
          <p:cNvPr id="4" name="Imagen 3">
            <a:extLst>
              <a:ext uri="{FF2B5EF4-FFF2-40B4-BE49-F238E27FC236}">
                <a16:creationId xmlns:a16="http://schemas.microsoft.com/office/drawing/2014/main" id="{FB9D721D-6AA3-E9D1-8A47-02653CDE5D1F}"/>
              </a:ext>
            </a:extLst>
          </p:cNvPr>
          <p:cNvPicPr>
            <a:picLocks noChangeAspect="1"/>
          </p:cNvPicPr>
          <p:nvPr/>
        </p:nvPicPr>
        <p:blipFill>
          <a:blip r:embed="rId2"/>
          <a:stretch>
            <a:fillRect/>
          </a:stretch>
        </p:blipFill>
        <p:spPr>
          <a:xfrm>
            <a:off x="5725886" y="1699283"/>
            <a:ext cx="18290" cy="3670110"/>
          </a:xfrm>
          <a:prstGeom prst="rect">
            <a:avLst/>
          </a:prstGeom>
        </p:spPr>
      </p:pic>
      <p:pic>
        <p:nvPicPr>
          <p:cNvPr id="6" name="Imagen 5">
            <a:extLst>
              <a:ext uri="{FF2B5EF4-FFF2-40B4-BE49-F238E27FC236}">
                <a16:creationId xmlns:a16="http://schemas.microsoft.com/office/drawing/2014/main" id="{7905CF64-903A-713C-E5F6-D55077C8F0C5}"/>
              </a:ext>
            </a:extLst>
          </p:cNvPr>
          <p:cNvPicPr>
            <a:picLocks noChangeAspect="1"/>
          </p:cNvPicPr>
          <p:nvPr/>
        </p:nvPicPr>
        <p:blipFill>
          <a:blip r:embed="rId3"/>
          <a:stretch>
            <a:fillRect/>
          </a:stretch>
        </p:blipFill>
        <p:spPr>
          <a:xfrm>
            <a:off x="951317" y="1457234"/>
            <a:ext cx="4186984" cy="4446599"/>
          </a:xfrm>
          <a:prstGeom prst="rect">
            <a:avLst/>
          </a:prstGeom>
          <a:ln>
            <a:noFill/>
          </a:ln>
          <a:effectLst>
            <a:outerShdw blurRad="190500" algn="tl" rotWithShape="0">
              <a:srgbClr val="000000">
                <a:alpha val="70000"/>
              </a:srgbClr>
            </a:outerShdw>
          </a:effectLst>
        </p:spPr>
      </p:pic>
      <p:pic>
        <p:nvPicPr>
          <p:cNvPr id="10" name="Imagen 9">
            <a:extLst>
              <a:ext uri="{FF2B5EF4-FFF2-40B4-BE49-F238E27FC236}">
                <a16:creationId xmlns:a16="http://schemas.microsoft.com/office/drawing/2014/main" id="{8BA2B20B-2892-6E7F-2D53-40AA17EF45DE}"/>
              </a:ext>
            </a:extLst>
          </p:cNvPr>
          <p:cNvPicPr>
            <a:picLocks noChangeAspect="1"/>
          </p:cNvPicPr>
          <p:nvPr/>
        </p:nvPicPr>
        <p:blipFill>
          <a:blip r:embed="rId4"/>
          <a:stretch>
            <a:fillRect/>
          </a:stretch>
        </p:blipFill>
        <p:spPr>
          <a:xfrm>
            <a:off x="6205918" y="1457234"/>
            <a:ext cx="3947805" cy="46245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353938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D5CD0D08-C704-36DE-77F5-3393FBD283D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6EA1FB9-EA24-577C-427A-81EEEE8F3350}"/>
              </a:ext>
            </a:extLst>
          </p:cNvPr>
          <p:cNvSpPr txBox="1">
            <a:spLocks/>
          </p:cNvSpPr>
          <p:nvPr/>
        </p:nvSpPr>
        <p:spPr>
          <a:xfrm>
            <a:off x="377548" y="15850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7B8CB204-6BC6-2515-4393-632514AB6EF9}"/>
              </a:ext>
            </a:extLst>
          </p:cNvPr>
          <p:cNvSpPr txBox="1">
            <a:spLocks/>
          </p:cNvSpPr>
          <p:nvPr/>
        </p:nvSpPr>
        <p:spPr>
          <a:xfrm>
            <a:off x="377547" y="989215"/>
            <a:ext cx="8457729"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Aspectos importantes</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156082"/>
                </a:solidFill>
                <a:effectLst/>
                <a:uLnTx/>
                <a:uFillTx/>
                <a:latin typeface="Poppins"/>
                <a:cs typeface="Poppins"/>
                <a:sym typeface="Poppins"/>
              </a:rPr>
              <a:t>Incorporación manual de datos en la plataforma PREVIRED  </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endPar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endParaRPr>
          </a:p>
        </p:txBody>
      </p:sp>
      <p:pic>
        <p:nvPicPr>
          <p:cNvPr id="4" name="Imagen 3">
            <a:extLst>
              <a:ext uri="{FF2B5EF4-FFF2-40B4-BE49-F238E27FC236}">
                <a16:creationId xmlns:a16="http://schemas.microsoft.com/office/drawing/2014/main" id="{5E629BA4-0C87-AB3B-CD1D-D13ED3047A63}"/>
              </a:ext>
            </a:extLst>
          </p:cNvPr>
          <p:cNvPicPr>
            <a:picLocks noChangeAspect="1"/>
          </p:cNvPicPr>
          <p:nvPr/>
        </p:nvPicPr>
        <p:blipFill>
          <a:blip r:embed="rId2"/>
          <a:stretch>
            <a:fillRect/>
          </a:stretch>
        </p:blipFill>
        <p:spPr>
          <a:xfrm>
            <a:off x="5725886" y="1699283"/>
            <a:ext cx="18290" cy="3670110"/>
          </a:xfrm>
          <a:prstGeom prst="rect">
            <a:avLst/>
          </a:prstGeom>
        </p:spPr>
      </p:pic>
      <p:pic>
        <p:nvPicPr>
          <p:cNvPr id="7" name="Imagen 6">
            <a:extLst>
              <a:ext uri="{FF2B5EF4-FFF2-40B4-BE49-F238E27FC236}">
                <a16:creationId xmlns:a16="http://schemas.microsoft.com/office/drawing/2014/main" id="{D702D395-F4D8-4AAB-4B16-481341A6C79D}"/>
              </a:ext>
            </a:extLst>
          </p:cNvPr>
          <p:cNvPicPr>
            <a:picLocks noChangeAspect="1"/>
          </p:cNvPicPr>
          <p:nvPr/>
        </p:nvPicPr>
        <p:blipFill>
          <a:blip r:embed="rId3"/>
          <a:stretch>
            <a:fillRect/>
          </a:stretch>
        </p:blipFill>
        <p:spPr>
          <a:xfrm>
            <a:off x="646262" y="1445002"/>
            <a:ext cx="4395183" cy="4636803"/>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352AEAF4-4964-149D-06AF-0A25CB92498E}"/>
              </a:ext>
            </a:extLst>
          </p:cNvPr>
          <p:cNvSpPr txBox="1"/>
          <p:nvPr/>
        </p:nvSpPr>
        <p:spPr>
          <a:xfrm>
            <a:off x="6046024" y="1533465"/>
            <a:ext cx="5499714" cy="4401205"/>
          </a:xfrm>
          <a:prstGeom prst="rect">
            <a:avLst/>
          </a:prstGeom>
          <a:noFill/>
        </p:spPr>
        <p:txBody>
          <a:bodyPr wrap="square" rtlCol="0">
            <a:spAutoFit/>
          </a:bodyPr>
          <a:lstStyle/>
          <a:p>
            <a:pPr algn="just"/>
            <a:r>
              <a:rPr lang="es-MX" sz="2000" dirty="0">
                <a:solidFill>
                  <a:srgbClr val="C00000"/>
                </a:solidFill>
                <a:latin typeface="Poppins SemiBold" panose="00000700000000000000" pitchFamily="2" charset="0"/>
                <a:cs typeface="Poppins SemiBold" panose="00000700000000000000" pitchFamily="2" charset="0"/>
              </a:rPr>
              <a:t>IMPORTANTE</a:t>
            </a:r>
            <a:r>
              <a:rPr lang="es-MX" sz="2000" dirty="0">
                <a:latin typeface="Poppins SemiBold" panose="00000700000000000000" pitchFamily="2" charset="0"/>
                <a:cs typeface="Poppins SemiBold" panose="00000700000000000000" pitchFamily="2" charset="0"/>
              </a:rPr>
              <a:t>:</a:t>
            </a:r>
          </a:p>
          <a:p>
            <a:pPr marL="285750" indent="-285750" algn="just">
              <a:buFont typeface="Wingdings" panose="05000000000000000000" pitchFamily="2" charset="2"/>
              <a:buChar char="v"/>
            </a:pPr>
            <a:r>
              <a:rPr lang="es-MX" sz="2000" dirty="0">
                <a:solidFill>
                  <a:schemeClr val="accent1"/>
                </a:solidFill>
                <a:latin typeface="Poppins SemiBold" panose="00000700000000000000" pitchFamily="2" charset="0"/>
                <a:cs typeface="Poppins SemiBold" panose="00000700000000000000" pitchFamily="2" charset="0"/>
              </a:rPr>
              <a:t>Para los empleadores que ingresan la información de sus trabajadores de manera directa en la plataforma, la incorporación del ítem SSP_FAPP  y el respectivo cálculo y cobro será de forma automática si se trata de trabajadores activos  cotizantes de AFP.</a:t>
            </a:r>
          </a:p>
          <a:p>
            <a:pPr marL="285750" indent="-285750" algn="just">
              <a:buFont typeface="Wingdings" panose="05000000000000000000" pitchFamily="2" charset="2"/>
              <a:buChar char="v"/>
            </a:pPr>
            <a:endParaRPr lang="es-MX" sz="2000" dirty="0">
              <a:latin typeface="Poppins SemiBold" panose="00000700000000000000" pitchFamily="2" charset="0"/>
              <a:cs typeface="Poppins SemiBold" panose="00000700000000000000" pitchFamily="2" charset="0"/>
            </a:endParaRPr>
          </a:p>
          <a:p>
            <a:pPr marL="285750" indent="-285750" algn="just">
              <a:buFont typeface="Wingdings" panose="05000000000000000000" pitchFamily="2" charset="2"/>
              <a:buChar char="v"/>
            </a:pPr>
            <a:r>
              <a:rPr lang="es-MX" sz="2000" dirty="0">
                <a:solidFill>
                  <a:schemeClr val="accent1"/>
                </a:solidFill>
                <a:latin typeface="Poppins SemiBold" panose="00000700000000000000" pitchFamily="2" charset="0"/>
                <a:cs typeface="Poppins SemiBold" panose="00000700000000000000" pitchFamily="2" charset="0"/>
              </a:rPr>
              <a:t>Al ingresar un nuevo trabajador, si está afiliado a una AFP, sus datos figuran también de manera automática. </a:t>
            </a:r>
            <a:endParaRPr lang="es-CL" sz="2000" dirty="0">
              <a:solidFill>
                <a:schemeClr val="accent1"/>
              </a:solidFill>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20857127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 calcmode="lin" valueType="num">
                                      <p:cBhvr additive="base">
                                        <p:cTn id="3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 calcmode="lin" valueType="num">
                                      <p:cBhvr additive="base">
                                        <p:cTn id="3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100D40F-304C-05C2-8E38-B8FF31D2087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2E9838A-10A1-7AF6-50DA-356D5B01530A}"/>
              </a:ext>
            </a:extLst>
          </p:cNvPr>
          <p:cNvSpPr txBox="1">
            <a:spLocks/>
          </p:cNvSpPr>
          <p:nvPr/>
        </p:nvSpPr>
        <p:spPr>
          <a:xfrm>
            <a:off x="377548" y="40923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AC8A06C5-D7A0-A7E6-0037-7458896F2A68}"/>
              </a:ext>
            </a:extLst>
          </p:cNvPr>
          <p:cNvSpPr txBox="1">
            <a:spLocks/>
          </p:cNvSpPr>
          <p:nvPr/>
        </p:nvSpPr>
        <p:spPr>
          <a:xfrm>
            <a:off x="377548" y="1108958"/>
            <a:ext cx="8189509"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Aspectos importantes CAMBIO EN ARCHIVO 105 CAMPOS </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rPr>
              <a:t> </a:t>
            </a:r>
          </a:p>
        </p:txBody>
      </p:sp>
      <p:sp>
        <p:nvSpPr>
          <p:cNvPr id="5" name="CuadroTexto 4">
            <a:extLst>
              <a:ext uri="{FF2B5EF4-FFF2-40B4-BE49-F238E27FC236}">
                <a16:creationId xmlns:a16="http://schemas.microsoft.com/office/drawing/2014/main" id="{B9D67C97-07C9-EFA7-C2B8-ABE88797C1B3}"/>
              </a:ext>
            </a:extLst>
          </p:cNvPr>
          <p:cNvSpPr txBox="1"/>
          <p:nvPr/>
        </p:nvSpPr>
        <p:spPr>
          <a:xfrm>
            <a:off x="377547" y="2131482"/>
            <a:ext cx="11030681" cy="313932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285750" lvl="0" indent="-285750" algn="just">
              <a:buClr>
                <a:srgbClr val="592B82"/>
              </a:buClr>
              <a:buFont typeface="Wingdings" panose="05000000000000000000" pitchFamily="2" charset="2"/>
              <a:buChar char="§"/>
              <a:defRPr/>
            </a:pPr>
            <a:r>
              <a:rPr lang="es-CL" sz="2000" b="1" dirty="0">
                <a:solidFill>
                  <a:schemeClr val="tx2"/>
                </a:solidFill>
                <a:latin typeface="Poppins SemiBold" panose="020B0502040204020203" pitchFamily="2" charset="0"/>
                <a:cs typeface="Poppins SemiBold" panose="020B0502040204020203" pitchFamily="2" charset="0"/>
              </a:rPr>
              <a:t>Campo 26: </a:t>
            </a:r>
            <a:r>
              <a:rPr lang="es-CL" sz="2000" dirty="0">
                <a:solidFill>
                  <a:schemeClr val="tx2"/>
                </a:solidFill>
                <a:latin typeface="Poppins SemiBold" panose="020B0502040204020203" pitchFamily="2" charset="0"/>
                <a:cs typeface="Poppins SemiBold" panose="020B0502040204020203" pitchFamily="2" charset="0"/>
              </a:rPr>
              <a:t>Código de AFP</a:t>
            </a:r>
          </a:p>
          <a:p>
            <a:pPr marL="285750" lvl="0" indent="-285750" algn="just">
              <a:buClr>
                <a:srgbClr val="592B82"/>
              </a:buClr>
              <a:buFont typeface="Wingdings" panose="05000000000000000000" pitchFamily="2" charset="2"/>
              <a:buChar char="§"/>
              <a:defRPr/>
            </a:pPr>
            <a:endParaRPr lang="es-CL" sz="2000" b="1" dirty="0">
              <a:solidFill>
                <a:schemeClr val="tx2"/>
              </a:solidFill>
              <a:latin typeface="Poppins SemiBold" panose="020B0502040204020203" pitchFamily="2" charset="0"/>
              <a:cs typeface="Poppins SemiBold" panose="020B0502040204020203" pitchFamily="2" charset="0"/>
            </a:endParaRPr>
          </a:p>
          <a:p>
            <a:pPr marL="285750" lvl="0" indent="-285750" algn="just">
              <a:buClr>
                <a:srgbClr val="592B82"/>
              </a:buClr>
              <a:buFont typeface="Wingdings" panose="05000000000000000000" pitchFamily="2" charset="2"/>
              <a:buChar char="§"/>
              <a:defRPr/>
            </a:pPr>
            <a:r>
              <a:rPr lang="es-CL" sz="2000" b="1" dirty="0">
                <a:solidFill>
                  <a:schemeClr val="tx2"/>
                </a:solidFill>
                <a:latin typeface="Poppins SemiBold" panose="020B0502040204020203" pitchFamily="2" charset="0"/>
                <a:cs typeface="Poppins SemiBold" panose="020B0502040204020203" pitchFamily="2" charset="0"/>
              </a:rPr>
              <a:t>Campo 27: </a:t>
            </a:r>
            <a:r>
              <a:rPr lang="es-CL" sz="2000" dirty="0">
                <a:solidFill>
                  <a:schemeClr val="tx2"/>
                </a:solidFill>
                <a:latin typeface="Poppins SemiBold" panose="020B0502040204020203" pitchFamily="2" charset="0"/>
                <a:cs typeface="Poppins SemiBold" panose="020B0502040204020203" pitchFamily="2" charset="0"/>
              </a:rPr>
              <a:t>Renta Imponible AFP / Seguro Social</a:t>
            </a:r>
          </a:p>
          <a:p>
            <a:pPr marL="285750" lvl="0" indent="-285750" algn="just">
              <a:buClr>
                <a:srgbClr val="592B82"/>
              </a:buClr>
              <a:buFont typeface="Wingdings" panose="05000000000000000000" pitchFamily="2" charset="2"/>
              <a:buChar char="§"/>
              <a:defRPr/>
            </a:pPr>
            <a:endParaRPr lang="es-CL" sz="2000" b="1" dirty="0">
              <a:solidFill>
                <a:schemeClr val="tx2"/>
              </a:solidFill>
              <a:latin typeface="Poppins SemiBold" panose="020B0502040204020203" pitchFamily="2" charset="0"/>
              <a:cs typeface="Poppins SemiBold" panose="020B0502040204020203" pitchFamily="2" charset="0"/>
            </a:endParaRPr>
          </a:p>
          <a:p>
            <a:pPr marL="285750" lvl="0" indent="-285750" algn="just">
              <a:buClr>
                <a:srgbClr val="592B82"/>
              </a:buClr>
              <a:buFont typeface="Wingdings" panose="05000000000000000000" pitchFamily="2" charset="2"/>
              <a:buChar char="§"/>
              <a:defRPr/>
            </a:pPr>
            <a:r>
              <a:rPr lang="es-CL" sz="2000" b="1" dirty="0">
                <a:solidFill>
                  <a:schemeClr val="tx2"/>
                </a:solidFill>
                <a:latin typeface="Poppins SemiBold" panose="020B0502040204020203" pitchFamily="2" charset="0"/>
                <a:cs typeface="Poppins SemiBold" panose="020B0502040204020203" pitchFamily="2" charset="0"/>
              </a:rPr>
              <a:t>Campo 28</a:t>
            </a:r>
            <a:r>
              <a:rPr lang="es-CL" sz="2000" dirty="0">
                <a:solidFill>
                  <a:schemeClr val="tx2"/>
                </a:solidFill>
                <a:latin typeface="Poppins SemiBold" panose="020B0502040204020203" pitchFamily="2" charset="0"/>
                <a:cs typeface="Poppins SemiBold" panose="020B0502040204020203" pitchFamily="2" charset="0"/>
              </a:rPr>
              <a:t>: La cotización del 0,1% se debe informar en el mismo campo de la Cotización Obligatoria, 10% + Comisión o del 11% + Comisión si el trabajador optó por aumentar su cotización por retiro del 10%.</a:t>
            </a:r>
          </a:p>
          <a:p>
            <a:pPr marL="285750" lvl="0" indent="-285750" algn="just">
              <a:buClr>
                <a:srgbClr val="592B82"/>
              </a:buClr>
              <a:buFont typeface="Wingdings" panose="05000000000000000000" pitchFamily="2" charset="2"/>
              <a:buChar char="§"/>
              <a:defRPr/>
            </a:pPr>
            <a:endParaRPr lang="es-CL" sz="2000" dirty="0">
              <a:solidFill>
                <a:schemeClr val="tx2"/>
              </a:solidFill>
              <a:latin typeface="Poppins SemiBold" panose="020B0502040204020203" pitchFamily="2" charset="0"/>
              <a:cs typeface="Poppins SemiBold" panose="020B0502040204020203" pitchFamily="2" charset="0"/>
            </a:endParaRPr>
          </a:p>
          <a:p>
            <a:pPr marL="285750" lvl="0" indent="-285750" algn="just">
              <a:buClr>
                <a:srgbClr val="592B82"/>
              </a:buClr>
              <a:buFont typeface="Wingdings" panose="05000000000000000000" pitchFamily="2" charset="2"/>
              <a:buChar char="§"/>
              <a:defRPr/>
            </a:pPr>
            <a:r>
              <a:rPr lang="es-CL" sz="2000" b="1" dirty="0">
                <a:solidFill>
                  <a:schemeClr val="tx2"/>
                </a:solidFill>
                <a:latin typeface="Poppins SemiBold" panose="020B0502040204020203" pitchFamily="2" charset="0"/>
                <a:cs typeface="Poppins SemiBold" panose="020B0502040204020203" pitchFamily="2" charset="0"/>
              </a:rPr>
              <a:t>Campo 29</a:t>
            </a:r>
            <a:r>
              <a:rPr lang="es-CL" sz="2000" dirty="0">
                <a:solidFill>
                  <a:schemeClr val="tx2"/>
                </a:solidFill>
                <a:latin typeface="Poppins SemiBold" panose="020B0502040204020203" pitchFamily="2" charset="0"/>
                <a:cs typeface="Poppins SemiBold" panose="020B0502040204020203" pitchFamily="2" charset="0"/>
              </a:rPr>
              <a:t>: Se continúa utilizando para informar la cotización del SIS.</a:t>
            </a:r>
          </a:p>
          <a:p>
            <a:pPr lvl="0" algn="just">
              <a:buClr>
                <a:srgbClr val="592B82"/>
              </a:buClr>
              <a:defRPr/>
            </a:pPr>
            <a:endParaRPr lang="es-CL" dirty="0">
              <a:solidFill>
                <a:srgbClr val="7030A0"/>
              </a:solidFill>
              <a:latin typeface="Calibri" panose="020F0502020204030204"/>
              <a:cs typeface="AngsanaUPC" panose="020B0502040204020203" pitchFamily="18" charset="-34"/>
            </a:endParaRPr>
          </a:p>
        </p:txBody>
      </p:sp>
      <p:sp>
        <p:nvSpPr>
          <p:cNvPr id="6" name="CuadroTexto 5">
            <a:extLst>
              <a:ext uri="{FF2B5EF4-FFF2-40B4-BE49-F238E27FC236}">
                <a16:creationId xmlns:a16="http://schemas.microsoft.com/office/drawing/2014/main" id="{26185DDD-1206-266A-4918-04E94C795AFC}"/>
              </a:ext>
            </a:extLst>
          </p:cNvPr>
          <p:cNvSpPr txBox="1"/>
          <p:nvPr/>
        </p:nvSpPr>
        <p:spPr>
          <a:xfrm>
            <a:off x="377547" y="1463408"/>
            <a:ext cx="10310498" cy="400110"/>
          </a:xfrm>
          <a:prstGeom prst="rect">
            <a:avLst/>
          </a:prstGeom>
          <a:noFill/>
        </p:spPr>
        <p:txBody>
          <a:bodyPr wrap="square" rtlCol="0">
            <a:spAutoFit/>
          </a:bodyPr>
          <a:lstStyle/>
          <a:p>
            <a:r>
              <a:rPr lang="es-MX" sz="2000" dirty="0">
                <a:solidFill>
                  <a:schemeClr val="accent1"/>
                </a:solidFill>
                <a:latin typeface="Poppins SemiBold" panose="00000700000000000000" pitchFamily="2" charset="0"/>
                <a:cs typeface="Poppins SemiBold" panose="00000700000000000000" pitchFamily="2" charset="0"/>
              </a:rPr>
              <a:t>Aplicable para carga de archivos electrónicos a través de software integrados</a:t>
            </a:r>
            <a:endParaRPr lang="es-CL" sz="2000" dirty="0">
              <a:solidFill>
                <a:schemeClr val="accent1"/>
              </a:solidFill>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15553561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91FB41C9-243A-C732-CBA6-871E56EA58D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09CE461-2F1C-19C7-393F-87F785690F91}"/>
              </a:ext>
            </a:extLst>
          </p:cNvPr>
          <p:cNvSpPr txBox="1">
            <a:spLocks/>
          </p:cNvSpPr>
          <p:nvPr/>
        </p:nvSpPr>
        <p:spPr>
          <a:xfrm>
            <a:off x="377548" y="40923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8B578F3B-8ABD-1C22-9190-A37264E1BF3E}"/>
              </a:ext>
            </a:extLst>
          </p:cNvPr>
          <p:cNvSpPr txBox="1">
            <a:spLocks/>
          </p:cNvSpPr>
          <p:nvPr/>
        </p:nvSpPr>
        <p:spPr>
          <a:xfrm>
            <a:off x="377548" y="1108958"/>
            <a:ext cx="8189509"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Aspectos importantes CAMBIO EN ARCHIVO 105 CAMPOS </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rPr>
              <a:t> </a:t>
            </a:r>
          </a:p>
        </p:txBody>
      </p:sp>
      <p:sp>
        <p:nvSpPr>
          <p:cNvPr id="5" name="CuadroTexto 4">
            <a:extLst>
              <a:ext uri="{FF2B5EF4-FFF2-40B4-BE49-F238E27FC236}">
                <a16:creationId xmlns:a16="http://schemas.microsoft.com/office/drawing/2014/main" id="{D76EB325-E7AD-F618-E073-8E848B3A33D6}"/>
              </a:ext>
            </a:extLst>
          </p:cNvPr>
          <p:cNvSpPr txBox="1"/>
          <p:nvPr/>
        </p:nvSpPr>
        <p:spPr>
          <a:xfrm>
            <a:off x="377547" y="1994168"/>
            <a:ext cx="11085109" cy="344709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
              <a:tabLst/>
              <a:defRPr/>
            </a:pPr>
            <a:endParaRPr kumimoji="0" lang="es-CL" sz="1800" b="0" i="0" u="none" strike="noStrike" kern="1200" cap="none" spc="0" normalizeH="0" baseline="0" noProof="0" dirty="0">
              <a:ln>
                <a:noFill/>
              </a:ln>
              <a:solidFill>
                <a:srgbClr val="7030A0"/>
              </a:solidFill>
              <a:effectLst/>
              <a:uLnTx/>
              <a:uFillTx/>
              <a:latin typeface="Calibri" panose="020F0502020204030204"/>
              <a:ea typeface="+mn-ea"/>
              <a:cs typeface="AngsanaUPC" panose="020B0502040204020203" pitchFamily="18" charset="-34"/>
            </a:endParaRPr>
          </a:p>
          <a:p>
            <a:pPr marL="285750" marR="0" lvl="0" indent="-28575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
              <a:tabLst/>
              <a:defRPr/>
            </a:pPr>
            <a:r>
              <a:rPr kumimoji="0" lang="es-CL" sz="2000" b="1"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Campo 92</a:t>
            </a:r>
            <a:r>
              <a:rPr kumimoji="0" lang="es-CL"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 RIMA, Renta Imponible Mes Anterior a la Licencia.  Inicialmente se usará solo para la cotización del Seguro Social.</a:t>
            </a:r>
          </a:p>
          <a:p>
            <a:pPr marL="285750" marR="0" lvl="0" indent="-28575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
              <a:tabLst/>
              <a:defRPr/>
            </a:pPr>
            <a:endParaRPr kumimoji="0" lang="es-CL"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endParaRPr>
          </a:p>
          <a:p>
            <a:pPr marL="285750" marR="0" lvl="0" indent="-28575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
              <a:tabLst/>
              <a:defRPr/>
            </a:pPr>
            <a:r>
              <a:rPr kumimoji="0" lang="es-CL" sz="2000" b="1"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Campo 93</a:t>
            </a:r>
            <a:r>
              <a:rPr kumimoji="0" lang="es-CL"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 Tip</a:t>
            </a:r>
            <a:r>
              <a:rPr kumimoji="0" lang="pt-BR"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o de Jornada. Campo </a:t>
            </a:r>
            <a:r>
              <a:rPr kumimoji="0" lang="pt-BR" sz="2000" b="0" i="0" u="none" strike="noStrike" kern="1200" cap="none" spc="0" normalizeH="0" baseline="0" noProof="0" dirty="0" err="1">
                <a:ln>
                  <a:noFill/>
                </a:ln>
                <a:solidFill>
                  <a:schemeClr val="tx2"/>
                </a:solidFill>
                <a:effectLst/>
                <a:uLnTx/>
                <a:uFillTx/>
                <a:latin typeface="Poppins SemiBold" panose="00000700000000000000" pitchFamily="2" charset="0"/>
                <a:cs typeface="Poppins SemiBold" panose="00000700000000000000" pitchFamily="2" charset="0"/>
              </a:rPr>
              <a:t>Obligatorio</a:t>
            </a:r>
            <a:r>
              <a:rPr kumimoji="0" lang="pt-BR"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  </a:t>
            </a:r>
          </a:p>
          <a:p>
            <a:pPr marL="1200150" marR="0" lvl="2" indent="-28575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v"/>
              <a:tabLst/>
              <a:defRPr/>
            </a:pPr>
            <a:r>
              <a:rPr kumimoji="0" lang="pt-BR"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Para Jornada Completa código: 	1 </a:t>
            </a:r>
          </a:p>
          <a:p>
            <a:pPr marL="1200150" marR="0" lvl="2" indent="-28575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v"/>
              <a:tabLst/>
              <a:defRPr/>
            </a:pPr>
            <a:r>
              <a:rPr kumimoji="0" lang="pt-BR"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Para Jornada Parcial código: 	2</a:t>
            </a:r>
          </a:p>
          <a:p>
            <a:pPr marL="285750" marR="0" lvl="0" indent="-28575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
              <a:tabLst/>
              <a:defRPr/>
            </a:pPr>
            <a:endParaRPr kumimoji="0" lang="pt-BR"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endParaRPr>
          </a:p>
          <a:p>
            <a:pPr marL="285750" marR="0" lvl="0" indent="-28575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
              <a:tabLst/>
              <a:defRPr/>
            </a:pPr>
            <a:r>
              <a:rPr kumimoji="0" lang="es-CL" sz="2000" b="1"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Campo 94</a:t>
            </a:r>
            <a:r>
              <a:rPr kumimoji="0" lang="es-CL"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 Cotización de Expectativa de Vida</a:t>
            </a:r>
            <a:r>
              <a:rPr kumimoji="0" lang="es-ES"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 regirá a partir de </a:t>
            </a:r>
            <a:r>
              <a:rPr kumimoji="0" lang="es-ES" sz="2000" b="1"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agosto 2025</a:t>
            </a:r>
            <a:r>
              <a:rPr kumimoji="0" lang="es-ES"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a:t>
            </a:r>
            <a:endParaRPr kumimoji="0" lang="es-CL"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endParaRPr>
          </a:p>
          <a:p>
            <a:pPr marL="285750" marR="0" lvl="0" indent="-28575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
              <a:tabLst/>
              <a:defRPr/>
            </a:pPr>
            <a:endParaRPr kumimoji="0" lang="es-CL"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endParaRPr>
          </a:p>
          <a:p>
            <a:pPr marL="285750" marR="0" lvl="0" indent="-285750" algn="just" defTabSz="914400" rtl="0" eaLnBrk="1" fontAlgn="auto" latinLnBrk="0" hangingPunct="1">
              <a:lnSpc>
                <a:spcPct val="100000"/>
              </a:lnSpc>
              <a:spcBef>
                <a:spcPts val="0"/>
              </a:spcBef>
              <a:spcAft>
                <a:spcPts val="0"/>
              </a:spcAft>
              <a:buClr>
                <a:srgbClr val="592B82"/>
              </a:buClr>
              <a:buSzTx/>
              <a:buFont typeface="Wingdings" panose="05000000000000000000" pitchFamily="2" charset="2"/>
              <a:buChar char="§"/>
              <a:tabLst/>
              <a:defRPr/>
            </a:pPr>
            <a:r>
              <a:rPr kumimoji="0" lang="es-CL" sz="2000" b="1"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Campo 95</a:t>
            </a:r>
            <a:r>
              <a:rPr kumimoji="0" lang="es-CL"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 Cotización de </a:t>
            </a:r>
            <a:r>
              <a:rPr kumimoji="0" lang="es-ES"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Rentabilidad Protegida, regirá a partir de </a:t>
            </a:r>
            <a:r>
              <a:rPr kumimoji="0" lang="es-ES" sz="2000" b="1"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agosto 2026</a:t>
            </a:r>
            <a:r>
              <a:rPr kumimoji="0" lang="es-ES"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a:t>
            </a:r>
            <a:endParaRPr kumimoji="0" lang="es-CL"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endParaRPr>
          </a:p>
        </p:txBody>
      </p:sp>
      <p:sp>
        <p:nvSpPr>
          <p:cNvPr id="6" name="CuadroTexto 5">
            <a:extLst>
              <a:ext uri="{FF2B5EF4-FFF2-40B4-BE49-F238E27FC236}">
                <a16:creationId xmlns:a16="http://schemas.microsoft.com/office/drawing/2014/main" id="{9F285084-5537-6A42-6851-3E761499116A}"/>
              </a:ext>
            </a:extLst>
          </p:cNvPr>
          <p:cNvSpPr txBox="1"/>
          <p:nvPr/>
        </p:nvSpPr>
        <p:spPr>
          <a:xfrm>
            <a:off x="293914" y="1454739"/>
            <a:ext cx="103632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156082"/>
                </a:solidFill>
                <a:effectLst/>
                <a:uLnTx/>
                <a:uFillTx/>
                <a:latin typeface="Poppins SemiBold" panose="00000700000000000000" pitchFamily="2" charset="0"/>
                <a:ea typeface="+mn-ea"/>
                <a:cs typeface="Poppins SemiBold" panose="00000700000000000000" pitchFamily="2" charset="0"/>
              </a:rPr>
              <a:t>Aplicable para carga de archivos electrónicos a través de software integrados</a:t>
            </a:r>
            <a:endParaRPr kumimoji="0" lang="es-CL" sz="2000" b="0" i="0" u="none" strike="noStrike" kern="1200" cap="none" spc="0" normalizeH="0" baseline="0" noProof="0" dirty="0">
              <a:ln>
                <a:noFill/>
              </a:ln>
              <a:solidFill>
                <a:srgbClr val="156082"/>
              </a:solidFill>
              <a:effectLst/>
              <a:uLnTx/>
              <a:uFillTx/>
              <a:latin typeface="Poppins SemiBold" panose="00000700000000000000" pitchFamily="2" charset="0"/>
              <a:ea typeface="+mn-ea"/>
              <a:cs typeface="Poppins SemiBold" panose="00000700000000000000" pitchFamily="2" charset="0"/>
            </a:endParaRPr>
          </a:p>
        </p:txBody>
      </p:sp>
    </p:spTree>
    <p:extLst>
      <p:ext uri="{BB962C8B-B14F-4D97-AF65-F5344CB8AC3E}">
        <p14:creationId xmlns:p14="http://schemas.microsoft.com/office/powerpoint/2010/main" val="19487195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E9DC573-B710-FF26-3A09-4CBCD72DF7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8BD3E60-AA82-D6F7-6E37-86B46A2C72C8}"/>
              </a:ext>
            </a:extLst>
          </p:cNvPr>
          <p:cNvSpPr txBox="1">
            <a:spLocks/>
          </p:cNvSpPr>
          <p:nvPr/>
        </p:nvSpPr>
        <p:spPr>
          <a:xfrm>
            <a:off x="377548" y="409234"/>
            <a:ext cx="7970805"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Contexto General</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4" name="Title 1">
            <a:extLst>
              <a:ext uri="{FF2B5EF4-FFF2-40B4-BE49-F238E27FC236}">
                <a16:creationId xmlns:a16="http://schemas.microsoft.com/office/drawing/2014/main" id="{9A79B695-12D9-0427-E621-44A679028362}"/>
              </a:ext>
            </a:extLst>
          </p:cNvPr>
          <p:cNvSpPr txBox="1">
            <a:spLocks/>
          </p:cNvSpPr>
          <p:nvPr/>
        </p:nvSpPr>
        <p:spPr>
          <a:xfrm>
            <a:off x="377548" y="896216"/>
            <a:ext cx="10915886"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000" b="1"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ea typeface="+mj-ea"/>
                <a:cs typeface="Poppins" panose="00000500000000000000" pitchFamily="2" charset="0"/>
              </a:rPr>
              <a:t>Cambios que introduce la Ley 21.735 al Sistema de Pensiones</a:t>
            </a:r>
          </a:p>
        </p:txBody>
      </p:sp>
      <p:sp>
        <p:nvSpPr>
          <p:cNvPr id="2" name="Content Placeholder 2">
            <a:extLst>
              <a:ext uri="{FF2B5EF4-FFF2-40B4-BE49-F238E27FC236}">
                <a16:creationId xmlns:a16="http://schemas.microsoft.com/office/drawing/2014/main" id="{3DDBC368-EDE1-7E5F-E811-306E2792FFC9}"/>
              </a:ext>
            </a:extLst>
          </p:cNvPr>
          <p:cNvSpPr txBox="1">
            <a:spLocks/>
          </p:cNvSpPr>
          <p:nvPr/>
        </p:nvSpPr>
        <p:spPr>
          <a:xfrm>
            <a:off x="377548" y="2536715"/>
            <a:ext cx="6094503" cy="26554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11113" algn="l"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es-CL" sz="2800" b="1" i="0" u="none" strike="noStrike" kern="100" cap="none" spc="0" normalizeH="0" baseline="0" noProof="0" dirty="0">
                <a:ln>
                  <a:noFill/>
                </a:ln>
                <a:solidFill>
                  <a:srgbClr val="00B0F0"/>
                </a:solidFill>
                <a:effectLst/>
                <a:uLnTx/>
                <a:uFillTx/>
                <a:latin typeface="Poppins" pitchFamily="2" charset="77"/>
                <a:ea typeface="Aptos" panose="020B0004020202020204" pitchFamily="34" charset="0"/>
                <a:cs typeface="Poppins" pitchFamily="2" charset="77"/>
              </a:rPr>
              <a:t>¿Qué es un Sistema Mixto y qué es un componente solidario?</a:t>
            </a:r>
          </a:p>
          <a:p>
            <a:pPr marL="11113" marR="0" lvl="0" indent="-11113" algn="just"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es-CL" sz="1800" b="0" i="0" u="none" strike="noStrike" kern="0" cap="none" spc="0" normalizeH="0" baseline="0" noProof="0" dirty="0">
                <a:ln>
                  <a:noFill/>
                </a:ln>
                <a:solidFill>
                  <a:prstClr val="black">
                    <a:lumMod val="50000"/>
                    <a:lumOff val="50000"/>
                  </a:prstClr>
                </a:solidFill>
                <a:effectLst/>
                <a:uLnTx/>
                <a:uFillTx/>
                <a:latin typeface="Poppins" pitchFamily="2" charset="77"/>
                <a:ea typeface="Times New Roman" panose="02020603050405020304" pitchFamily="18" charset="0"/>
                <a:cs typeface="Poppins" pitchFamily="2" charset="77"/>
              </a:rPr>
              <a:t>	</a:t>
            </a:r>
            <a:r>
              <a:rPr kumimoji="0" lang="es-CL" sz="1800" b="1" i="0" u="none" strike="noStrike" kern="0" cap="none" spc="0" normalizeH="0" baseline="0" noProof="0" dirty="0">
                <a:ln>
                  <a:noFill/>
                </a:ln>
                <a:solidFill>
                  <a:prstClr val="black">
                    <a:lumMod val="50000"/>
                    <a:lumOff val="50000"/>
                  </a:prstClr>
                </a:solidFill>
                <a:effectLst/>
                <a:uLnTx/>
                <a:uFillTx/>
                <a:latin typeface="Poppins" pitchFamily="2" charset="77"/>
                <a:ea typeface="Times New Roman" panose="02020603050405020304" pitchFamily="18" charset="0"/>
                <a:cs typeface="Poppins" pitchFamily="2" charset="77"/>
              </a:rPr>
              <a:t>Un Sistema Mixto de pensiones es aquel que, para su financiamiento cuenta con al menos dos o más pilares o fuentes de ingresos con la finalidad de pagar pensiones.</a:t>
            </a:r>
          </a:p>
        </p:txBody>
      </p:sp>
      <p:pic>
        <p:nvPicPr>
          <p:cNvPr id="5" name="Picture 2" descr="Habitat - El Sistema">
            <a:extLst>
              <a:ext uri="{FF2B5EF4-FFF2-40B4-BE49-F238E27FC236}">
                <a16:creationId xmlns:a16="http://schemas.microsoft.com/office/drawing/2014/main" id="{CF9EF1C1-3939-0EBA-109C-DA029AAC33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69220" y="2204784"/>
            <a:ext cx="4739359" cy="3863815"/>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C3D38F0-0AFE-5E43-7E8B-01440BDB85E7}"/>
              </a:ext>
            </a:extLst>
          </p:cNvPr>
          <p:cNvSpPr txBox="1"/>
          <p:nvPr/>
        </p:nvSpPr>
        <p:spPr>
          <a:xfrm>
            <a:off x="377548" y="1505060"/>
            <a:ext cx="9753601" cy="923330"/>
          </a:xfrm>
          <a:prstGeom prst="rect">
            <a:avLst/>
          </a:prstGeom>
          <a:noFill/>
        </p:spPr>
        <p:txBody>
          <a:bodyPr wrap="square" rtlCol="0">
            <a:spAutoFit/>
          </a:bodyPr>
          <a:lstStyle/>
          <a:p>
            <a:pPr algn="l">
              <a:spcBef>
                <a:spcPts val="375"/>
              </a:spcBef>
              <a:spcAft>
                <a:spcPts val="375"/>
              </a:spcAft>
              <a:buNone/>
            </a:pPr>
            <a:r>
              <a:rPr lang="es-MX" b="1" i="0" cap="all" dirty="0">
                <a:solidFill>
                  <a:schemeClr val="tx2">
                    <a:lumMod val="75000"/>
                    <a:lumOff val="25000"/>
                  </a:schemeClr>
                </a:solidFill>
                <a:effectLst/>
                <a:latin typeface="Poppins" panose="00000500000000000000" pitchFamily="2" charset="0"/>
                <a:cs typeface="Poppins" panose="00000500000000000000" pitchFamily="2" charset="0"/>
              </a:rPr>
              <a:t>CREA UN NUEVO SISTEMA MIXTO DE PENSIONES Y UN SEGURO SOCIAL EN EL PILAR CONTRIBUTIVO, MEJORA LA PENSIÓN GARANTIZADA UNIVERSAL Y ESTABLECE BENEFICIOS Y MODIFICACIONES REGULATORIAS QUE INDICA</a:t>
            </a:r>
          </a:p>
        </p:txBody>
      </p:sp>
    </p:spTree>
    <p:extLst>
      <p:ext uri="{BB962C8B-B14F-4D97-AF65-F5344CB8AC3E}">
        <p14:creationId xmlns:p14="http://schemas.microsoft.com/office/powerpoint/2010/main" val="32841793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0E91A439-75CF-6766-CA7C-19BD80548EF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565A945-A34B-F9B4-9166-D79E6861A9A3}"/>
              </a:ext>
            </a:extLst>
          </p:cNvPr>
          <p:cNvSpPr txBox="1">
            <a:spLocks/>
          </p:cNvSpPr>
          <p:nvPr/>
        </p:nvSpPr>
        <p:spPr>
          <a:xfrm>
            <a:off x="377548" y="409234"/>
            <a:ext cx="7970805" cy="6997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Funcionamiento de la plataforma PREVIRED</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2" name="Título 1">
            <a:extLst>
              <a:ext uri="{FF2B5EF4-FFF2-40B4-BE49-F238E27FC236}">
                <a16:creationId xmlns:a16="http://schemas.microsoft.com/office/drawing/2014/main" id="{C5D0D2D9-8258-6D16-C01B-E61F21EBE87F}"/>
              </a:ext>
            </a:extLst>
          </p:cNvPr>
          <p:cNvSpPr txBox="1">
            <a:spLocks/>
          </p:cNvSpPr>
          <p:nvPr/>
        </p:nvSpPr>
        <p:spPr>
          <a:xfrm>
            <a:off x="377548" y="1108958"/>
            <a:ext cx="8189509" cy="4680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2000" b="1" i="0" u="none" strike="noStrike" kern="1200" cap="none" spc="0" normalizeH="0" baseline="0" noProof="0" dirty="0">
                <a:ln>
                  <a:noFill/>
                </a:ln>
                <a:solidFill>
                  <a:srgbClr val="0E2841">
                    <a:lumMod val="90000"/>
                    <a:lumOff val="10000"/>
                  </a:srgbClr>
                </a:solidFill>
                <a:effectLst/>
                <a:uLnTx/>
                <a:uFillTx/>
                <a:latin typeface="Poppins"/>
                <a:cs typeface="Poppins"/>
                <a:sym typeface="Poppins"/>
              </a:rPr>
              <a:t>Aspectos importantes CAMBIO EN ARCHIVO 105 CAMPOS </a:t>
            </a:r>
          </a:p>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Pct val="150000"/>
              <a:buFont typeface="Poppins"/>
              <a:buNone/>
              <a:tabLst/>
              <a:defRPr/>
            </a:pPr>
            <a:r>
              <a:rPr kumimoji="0" lang="es-MX" sz="1800" b="1" i="0" u="none" strike="noStrike" kern="1200" cap="none" spc="0" normalizeH="0" baseline="0" noProof="0" dirty="0">
                <a:ln>
                  <a:noFill/>
                </a:ln>
                <a:solidFill>
                  <a:prstClr val="black">
                    <a:lumMod val="50000"/>
                    <a:lumOff val="50000"/>
                  </a:prstClr>
                </a:solidFill>
                <a:effectLst/>
                <a:uLnTx/>
                <a:uFillTx/>
                <a:latin typeface="Poppins"/>
                <a:cs typeface="Poppins"/>
                <a:sym typeface="Poppins"/>
              </a:rPr>
              <a:t> </a:t>
            </a:r>
          </a:p>
        </p:txBody>
      </p:sp>
      <p:sp>
        <p:nvSpPr>
          <p:cNvPr id="5" name="CuadroTexto 4">
            <a:extLst>
              <a:ext uri="{FF2B5EF4-FFF2-40B4-BE49-F238E27FC236}">
                <a16:creationId xmlns:a16="http://schemas.microsoft.com/office/drawing/2014/main" id="{285EEF53-957C-02F3-2C27-8563E1006B0C}"/>
              </a:ext>
            </a:extLst>
          </p:cNvPr>
          <p:cNvSpPr txBox="1"/>
          <p:nvPr/>
        </p:nvSpPr>
        <p:spPr>
          <a:xfrm>
            <a:off x="377548" y="1983283"/>
            <a:ext cx="6360709" cy="40011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marR="0" lvl="0" algn="just" defTabSz="914400" rtl="0" eaLnBrk="1" fontAlgn="auto" latinLnBrk="0" hangingPunct="1">
              <a:lnSpc>
                <a:spcPct val="100000"/>
              </a:lnSpc>
              <a:spcBef>
                <a:spcPts val="0"/>
              </a:spcBef>
              <a:spcAft>
                <a:spcPts val="0"/>
              </a:spcAft>
              <a:buClr>
                <a:srgbClr val="592B82"/>
              </a:buClr>
              <a:buSzTx/>
              <a:tabLst/>
              <a:defRPr/>
            </a:pPr>
            <a:r>
              <a:rPr kumimoji="0" lang="es-MX"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rPr>
              <a:t>Resumen campos incorporados por la reforma </a:t>
            </a:r>
            <a:endParaRPr kumimoji="0" lang="es-CL" sz="2000" b="0" i="0" u="none" strike="noStrike" kern="1200" cap="none" spc="0" normalizeH="0" baseline="0" noProof="0" dirty="0">
              <a:ln>
                <a:noFill/>
              </a:ln>
              <a:solidFill>
                <a:schemeClr val="tx2"/>
              </a:solidFill>
              <a:effectLst/>
              <a:uLnTx/>
              <a:uFillTx/>
              <a:latin typeface="Poppins SemiBold" panose="00000700000000000000" pitchFamily="2" charset="0"/>
              <a:cs typeface="Poppins SemiBold" panose="00000700000000000000" pitchFamily="2" charset="0"/>
            </a:endParaRPr>
          </a:p>
        </p:txBody>
      </p:sp>
      <p:sp>
        <p:nvSpPr>
          <p:cNvPr id="6" name="CuadroTexto 5">
            <a:extLst>
              <a:ext uri="{FF2B5EF4-FFF2-40B4-BE49-F238E27FC236}">
                <a16:creationId xmlns:a16="http://schemas.microsoft.com/office/drawing/2014/main" id="{564FD415-1629-66B8-8B1A-BCBB8BFB78C2}"/>
              </a:ext>
            </a:extLst>
          </p:cNvPr>
          <p:cNvSpPr txBox="1"/>
          <p:nvPr/>
        </p:nvSpPr>
        <p:spPr>
          <a:xfrm>
            <a:off x="293914" y="1454739"/>
            <a:ext cx="103632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156082"/>
                </a:solidFill>
                <a:effectLst/>
                <a:uLnTx/>
                <a:uFillTx/>
                <a:latin typeface="Poppins SemiBold" panose="00000700000000000000" pitchFamily="2" charset="0"/>
                <a:ea typeface="+mn-ea"/>
                <a:cs typeface="Poppins SemiBold" panose="00000700000000000000" pitchFamily="2" charset="0"/>
              </a:rPr>
              <a:t>Aplicable para carga de archivos electrónicos a través de software integrados</a:t>
            </a:r>
            <a:endParaRPr kumimoji="0" lang="es-CL" sz="2000" b="0" i="0" u="none" strike="noStrike" kern="1200" cap="none" spc="0" normalizeH="0" baseline="0" noProof="0" dirty="0">
              <a:ln>
                <a:noFill/>
              </a:ln>
              <a:solidFill>
                <a:srgbClr val="156082"/>
              </a:solidFill>
              <a:effectLst/>
              <a:uLnTx/>
              <a:uFillTx/>
              <a:latin typeface="Poppins SemiBold" panose="00000700000000000000" pitchFamily="2" charset="0"/>
              <a:ea typeface="+mn-ea"/>
              <a:cs typeface="Poppins SemiBold" panose="00000700000000000000" pitchFamily="2" charset="0"/>
            </a:endParaRPr>
          </a:p>
        </p:txBody>
      </p:sp>
      <p:pic>
        <p:nvPicPr>
          <p:cNvPr id="4" name="Imagen 3">
            <a:extLst>
              <a:ext uri="{FF2B5EF4-FFF2-40B4-BE49-F238E27FC236}">
                <a16:creationId xmlns:a16="http://schemas.microsoft.com/office/drawing/2014/main" id="{C5E22503-CA38-2FBD-1131-C92481044D78}"/>
              </a:ext>
            </a:extLst>
          </p:cNvPr>
          <p:cNvPicPr>
            <a:picLocks noChangeAspect="1"/>
          </p:cNvPicPr>
          <p:nvPr/>
        </p:nvPicPr>
        <p:blipFill>
          <a:blip r:embed="rId2"/>
          <a:stretch>
            <a:fillRect/>
          </a:stretch>
        </p:blipFill>
        <p:spPr>
          <a:xfrm>
            <a:off x="831038" y="2692942"/>
            <a:ext cx="5188538" cy="1781666"/>
          </a:xfrm>
          <a:prstGeom prst="rect">
            <a:avLst/>
          </a:prstGeom>
        </p:spPr>
      </p:pic>
      <p:pic>
        <p:nvPicPr>
          <p:cNvPr id="7" name="Imagen 6">
            <a:extLst>
              <a:ext uri="{FF2B5EF4-FFF2-40B4-BE49-F238E27FC236}">
                <a16:creationId xmlns:a16="http://schemas.microsoft.com/office/drawing/2014/main" id="{CFF023CC-935C-40A4-D74E-33BAE3145687}"/>
              </a:ext>
            </a:extLst>
          </p:cNvPr>
          <p:cNvPicPr>
            <a:picLocks noChangeAspect="1"/>
          </p:cNvPicPr>
          <p:nvPr/>
        </p:nvPicPr>
        <p:blipFill>
          <a:blip r:embed="rId3"/>
          <a:stretch>
            <a:fillRect/>
          </a:stretch>
        </p:blipFill>
        <p:spPr>
          <a:xfrm>
            <a:off x="6364747" y="3341678"/>
            <a:ext cx="5278605" cy="1661474"/>
          </a:xfrm>
          <a:prstGeom prst="rect">
            <a:avLst/>
          </a:prstGeom>
        </p:spPr>
      </p:pic>
    </p:spTree>
    <p:extLst>
      <p:ext uri="{BB962C8B-B14F-4D97-AF65-F5344CB8AC3E}">
        <p14:creationId xmlns:p14="http://schemas.microsoft.com/office/powerpoint/2010/main" val="9168396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E4C6B18-BB50-CA26-06A2-DBE97B3563AC}"/>
              </a:ext>
            </a:extLst>
          </p:cNvPr>
          <p:cNvSpPr txBox="1"/>
          <p:nvPr/>
        </p:nvSpPr>
        <p:spPr>
          <a:xfrm>
            <a:off x="2046514" y="1480457"/>
            <a:ext cx="8447315" cy="497059"/>
          </a:xfrm>
          <a:prstGeom prst="rect">
            <a:avLst/>
          </a:prstGeom>
          <a:noFill/>
        </p:spPr>
        <p:txBody>
          <a:bodyPr wrap="square" rtlCol="0">
            <a:spAutoFit/>
          </a:bodyPr>
          <a:lstStyle/>
          <a:p>
            <a:pPr>
              <a:lnSpc>
                <a:spcPct val="115000"/>
              </a:lnSpc>
              <a:spcAft>
                <a:spcPts val="800"/>
              </a:spcAft>
              <a:buNone/>
            </a:pPr>
            <a:r>
              <a:rPr lang="es-CL" sz="2400" b="1"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"No llores porque se acabó, sonríe porque sucedió</a:t>
            </a:r>
            <a:r>
              <a:rPr lang="es-CL" sz="2400" kern="100" dirty="0">
                <a:solidFill>
                  <a:schemeClr val="bg1"/>
                </a:solidFill>
                <a:effectLst/>
                <a:latin typeface="Poppins" panose="00000500000000000000" pitchFamily="2" charset="0"/>
                <a:ea typeface="Aptos" panose="020B0004020202020204" pitchFamily="34" charset="0"/>
                <a:cs typeface="Poppins" panose="00000500000000000000" pitchFamily="2" charset="0"/>
              </a:rPr>
              <a:t>" </a:t>
            </a:r>
          </a:p>
        </p:txBody>
      </p:sp>
      <p:sp>
        <p:nvSpPr>
          <p:cNvPr id="4" name="CuadroTexto 3">
            <a:extLst>
              <a:ext uri="{FF2B5EF4-FFF2-40B4-BE49-F238E27FC236}">
                <a16:creationId xmlns:a16="http://schemas.microsoft.com/office/drawing/2014/main" id="{0C16F887-00F7-0053-E1DC-8B9AF7B1DA31}"/>
              </a:ext>
            </a:extLst>
          </p:cNvPr>
          <p:cNvSpPr txBox="1"/>
          <p:nvPr/>
        </p:nvSpPr>
        <p:spPr>
          <a:xfrm>
            <a:off x="3581400" y="4379551"/>
            <a:ext cx="5029199" cy="631968"/>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s-CL" sz="3200" b="1" kern="100" dirty="0">
                <a:solidFill>
                  <a:prstClr val="white"/>
                </a:solidFill>
                <a:latin typeface="Poppins" panose="00000500000000000000" pitchFamily="2" charset="0"/>
                <a:ea typeface="Aptos" panose="020B0004020202020204" pitchFamily="34" charset="0"/>
                <a:cs typeface="Poppins" panose="00000500000000000000" pitchFamily="2" charset="0"/>
              </a:rPr>
              <a:t>¡¡¡MUCHAS GRACIAS!!!</a:t>
            </a:r>
            <a:endParaRPr kumimoji="0" lang="es-CL" sz="3200" b="0" i="0" u="none" strike="noStrike" kern="100" cap="none" spc="0" normalizeH="0" baseline="0" noProof="0" dirty="0">
              <a:ln>
                <a:noFill/>
              </a:ln>
              <a:solidFill>
                <a:prstClr val="white"/>
              </a:solidFill>
              <a:effectLst/>
              <a:uLnTx/>
              <a:uFillTx/>
              <a:latin typeface="Poppins" panose="00000500000000000000" pitchFamily="2" charset="0"/>
              <a:ea typeface="Aptos" panose="020B0004020202020204" pitchFamily="34" charset="0"/>
              <a:cs typeface="Poppins" panose="00000500000000000000" pitchFamily="2" charset="0"/>
            </a:endParaRPr>
          </a:p>
        </p:txBody>
      </p:sp>
    </p:spTree>
    <p:extLst>
      <p:ext uri="{BB962C8B-B14F-4D97-AF65-F5344CB8AC3E}">
        <p14:creationId xmlns:p14="http://schemas.microsoft.com/office/powerpoint/2010/main" val="369061644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E9DC573-B710-FF26-3A09-4CBCD72DF7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8BD3E60-AA82-D6F7-6E37-86B46A2C72C8}"/>
              </a:ext>
            </a:extLst>
          </p:cNvPr>
          <p:cNvSpPr txBox="1">
            <a:spLocks/>
          </p:cNvSpPr>
          <p:nvPr/>
        </p:nvSpPr>
        <p:spPr>
          <a:xfrm>
            <a:off x="377548" y="409234"/>
            <a:ext cx="7970805"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j-ea"/>
                <a:cs typeface="Poppins" panose="00000500000000000000" pitchFamily="2" charset="0"/>
              </a:rPr>
              <a:t>Contexto General</a:t>
            </a:r>
            <a:endParaRPr kumimoji="0" lang="es-CL" sz="2800" b="0" i="0" u="none" strike="noStrike" kern="1200" cap="none" spc="0" normalizeH="0" baseline="0" noProof="0" dirty="0">
              <a:ln>
                <a:noFill/>
              </a:ln>
              <a:solidFill>
                <a:srgbClr val="E8E8E8">
                  <a:lumMod val="50000"/>
                </a:srgbClr>
              </a:solidFill>
              <a:effectLst/>
              <a:uLnTx/>
              <a:uFillTx/>
              <a:latin typeface="Aptos Display" panose="02110004020202020204"/>
              <a:ea typeface="+mj-ea"/>
              <a:cs typeface="+mj-cs"/>
            </a:endParaRPr>
          </a:p>
        </p:txBody>
      </p:sp>
      <p:sp>
        <p:nvSpPr>
          <p:cNvPr id="4" name="Title 1">
            <a:extLst>
              <a:ext uri="{FF2B5EF4-FFF2-40B4-BE49-F238E27FC236}">
                <a16:creationId xmlns:a16="http://schemas.microsoft.com/office/drawing/2014/main" id="{9A79B695-12D9-0427-E621-44A679028362}"/>
              </a:ext>
            </a:extLst>
          </p:cNvPr>
          <p:cNvSpPr txBox="1">
            <a:spLocks/>
          </p:cNvSpPr>
          <p:nvPr/>
        </p:nvSpPr>
        <p:spPr>
          <a:xfrm>
            <a:off x="377548" y="952203"/>
            <a:ext cx="10915886"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000" b="1"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ea typeface="+mj-ea"/>
                <a:cs typeface="Poppins" panose="00000500000000000000" pitchFamily="2" charset="0"/>
              </a:rPr>
              <a:t>Cambios que introduce la Ley 21.735 al Sistema de Pensiones</a:t>
            </a:r>
          </a:p>
        </p:txBody>
      </p:sp>
      <p:sp>
        <p:nvSpPr>
          <p:cNvPr id="2" name="Content Placeholder 2">
            <a:extLst>
              <a:ext uri="{FF2B5EF4-FFF2-40B4-BE49-F238E27FC236}">
                <a16:creationId xmlns:a16="http://schemas.microsoft.com/office/drawing/2014/main" id="{3DDBC368-EDE1-7E5F-E811-306E2792FFC9}"/>
              </a:ext>
            </a:extLst>
          </p:cNvPr>
          <p:cNvSpPr txBox="1">
            <a:spLocks/>
          </p:cNvSpPr>
          <p:nvPr/>
        </p:nvSpPr>
        <p:spPr>
          <a:xfrm>
            <a:off x="377548" y="2082922"/>
            <a:ext cx="6258383" cy="3822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0" indent="-11113" algn="l"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es-CL" sz="2800" b="1" i="0" u="none" strike="noStrike" kern="100" cap="none" spc="0" normalizeH="0" baseline="0" noProof="0" dirty="0">
                <a:ln>
                  <a:noFill/>
                </a:ln>
                <a:solidFill>
                  <a:srgbClr val="00B0F0"/>
                </a:solidFill>
                <a:effectLst/>
                <a:uLnTx/>
                <a:uFillTx/>
                <a:latin typeface="Poppins" pitchFamily="2" charset="77"/>
                <a:ea typeface="Aptos" panose="020B0004020202020204" pitchFamily="34" charset="0"/>
                <a:cs typeface="Poppins" pitchFamily="2" charset="77"/>
              </a:rPr>
              <a:t>¿Qué es un Sistema Mixto y qué es un componente solidario?</a:t>
            </a:r>
          </a:p>
          <a:p>
            <a:pPr marL="11113" marR="0" lvl="0" indent="-11113" algn="just"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es-CL" sz="1600" b="0"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El sistema de pensiones en nuestro país es </a:t>
            </a:r>
            <a:r>
              <a:rPr kumimoji="0" lang="es-CL" sz="1600" b="1" i="0" u="none" strike="noStrike" kern="0" cap="none" spc="0" normalizeH="0" baseline="0" noProof="0" dirty="0">
                <a:ln>
                  <a:noFill/>
                </a:ln>
                <a:solidFill>
                  <a:srgbClr val="0E2841">
                    <a:lumMod val="90000"/>
                    <a:lumOff val="10000"/>
                  </a:srgbClr>
                </a:solidFill>
                <a:effectLst/>
                <a:uLnTx/>
                <a:uFillTx/>
                <a:latin typeface="Poppins" pitchFamily="2" charset="77"/>
                <a:ea typeface="Times New Roman" panose="02020603050405020304" pitchFamily="18" charset="0"/>
                <a:cs typeface="Poppins" pitchFamily="2" charset="77"/>
              </a:rPr>
              <a:t>mixto</a:t>
            </a:r>
            <a:r>
              <a:rPr kumimoji="0" lang="es-CL" sz="1600" b="0"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pues combina un:</a:t>
            </a:r>
            <a:endParaRPr kumimoji="0" lang="es-CL" sz="1600" b="1"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endParaRPr>
          </a:p>
          <a:p>
            <a:pPr marL="0" marR="0" lvl="0" indent="0" algn="just"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es-CL" sz="1600" b="1" i="0" u="none" strike="noStrike" kern="0" cap="none" spc="0" normalizeH="0" baseline="0" noProof="0" dirty="0">
                <a:ln>
                  <a:noFill/>
                </a:ln>
                <a:solidFill>
                  <a:srgbClr val="0E2841">
                    <a:lumMod val="90000"/>
                    <a:lumOff val="10000"/>
                  </a:srgbClr>
                </a:solidFill>
                <a:effectLst/>
                <a:uLnTx/>
                <a:uFillTx/>
                <a:latin typeface="Poppins" pitchFamily="2" charset="77"/>
                <a:ea typeface="Times New Roman" panose="02020603050405020304" pitchFamily="18" charset="0"/>
                <a:cs typeface="Poppins" pitchFamily="2" charset="77"/>
              </a:rPr>
              <a:t>Pilar</a:t>
            </a:r>
            <a:r>
              <a:rPr kumimoji="0" lang="es-CL" sz="1600" b="1"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a:t>
            </a:r>
            <a:r>
              <a:rPr kumimoji="0" lang="es-CL" sz="1600" b="1" i="0" u="none" strike="noStrike" kern="0" cap="none" spc="0" normalizeH="0" baseline="0" noProof="0" dirty="0">
                <a:ln>
                  <a:noFill/>
                </a:ln>
                <a:solidFill>
                  <a:srgbClr val="0E2841">
                    <a:lumMod val="90000"/>
                    <a:lumOff val="10000"/>
                  </a:srgbClr>
                </a:solidFill>
                <a:effectLst/>
                <a:uLnTx/>
                <a:uFillTx/>
                <a:latin typeface="Poppins" pitchFamily="2" charset="77"/>
                <a:ea typeface="Times New Roman" panose="02020603050405020304" pitchFamily="18" charset="0"/>
                <a:cs typeface="Poppins" pitchFamily="2" charset="77"/>
              </a:rPr>
              <a:t>contributivo</a:t>
            </a:r>
            <a:r>
              <a:rPr kumimoji="0" lang="es-CL" sz="1600" b="0"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(con aportes</a:t>
            </a:r>
            <a:r>
              <a:rPr kumimoji="0" lang="es-CL" sz="1600"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de </a:t>
            </a:r>
            <a:r>
              <a:rPr kumimoji="0" lang="es-CL" sz="1600" b="1" i="0" u="none" strike="noStrike" kern="0" cap="none" spc="0" normalizeH="0" baseline="0" noProof="0" dirty="0">
                <a:ln>
                  <a:noFill/>
                </a:ln>
                <a:solidFill>
                  <a:srgbClr val="0E2841">
                    <a:lumMod val="90000"/>
                    <a:lumOff val="10000"/>
                  </a:srgbClr>
                </a:solidFill>
                <a:effectLst/>
                <a:uLnTx/>
                <a:uFillTx/>
                <a:latin typeface="Poppins" pitchFamily="2" charset="77"/>
                <a:ea typeface="Times New Roman" panose="02020603050405020304" pitchFamily="18" charset="0"/>
                <a:cs typeface="Poppins" pitchFamily="2" charset="77"/>
              </a:rPr>
              <a:t>trabajadores</a:t>
            </a:r>
            <a:r>
              <a:rPr kumimoji="0" lang="es-CL" sz="1600" b="1"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a:t>
            </a:r>
            <a:r>
              <a:rPr kumimoji="0" lang="es-CL" sz="1600"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y</a:t>
            </a:r>
            <a:r>
              <a:rPr kumimoji="0" lang="es-CL" sz="1600" b="1"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a:t>
            </a:r>
            <a:r>
              <a:rPr kumimoji="0" lang="es-CL" sz="1600" b="1" i="0" u="none" strike="noStrike" kern="0" cap="none" spc="0" normalizeH="0" baseline="0" noProof="0" dirty="0">
                <a:ln>
                  <a:noFill/>
                </a:ln>
                <a:solidFill>
                  <a:srgbClr val="0E2841">
                    <a:lumMod val="90000"/>
                    <a:lumOff val="10000"/>
                  </a:srgbClr>
                </a:solidFill>
                <a:effectLst/>
                <a:uLnTx/>
                <a:uFillTx/>
                <a:latin typeface="Poppins" pitchFamily="2" charset="77"/>
                <a:ea typeface="Times New Roman" panose="02020603050405020304" pitchFamily="18" charset="0"/>
                <a:cs typeface="Poppins" pitchFamily="2" charset="77"/>
              </a:rPr>
              <a:t>empleadores</a:t>
            </a:r>
            <a:r>
              <a:rPr kumimoji="0" lang="es-CL" sz="1600"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a:t>
            </a:r>
          </a:p>
          <a:p>
            <a:pPr marL="0" marR="0" lvl="0" indent="0" algn="just"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es-CL" sz="1600" b="1" i="0" u="none" strike="noStrike" kern="0" cap="none" spc="0" normalizeH="0" baseline="0" noProof="0" dirty="0">
                <a:ln>
                  <a:noFill/>
                </a:ln>
                <a:solidFill>
                  <a:srgbClr val="0E2841">
                    <a:lumMod val="90000"/>
                    <a:lumOff val="10000"/>
                  </a:srgbClr>
                </a:solidFill>
                <a:effectLst/>
                <a:uLnTx/>
                <a:uFillTx/>
                <a:latin typeface="Poppins" pitchFamily="2" charset="77"/>
                <a:ea typeface="Times New Roman" panose="02020603050405020304" pitchFamily="18" charset="0"/>
                <a:cs typeface="Poppins" pitchFamily="2" charset="77"/>
              </a:rPr>
              <a:t>Pilar</a:t>
            </a:r>
            <a:r>
              <a:rPr kumimoji="0" lang="es-CL" sz="1600" b="1"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a:t>
            </a:r>
            <a:r>
              <a:rPr kumimoji="0" lang="es-CL" sz="1600" b="1" i="0" u="none" strike="noStrike" kern="0" cap="none" spc="0" normalizeH="0" baseline="0" noProof="0" dirty="0">
                <a:ln>
                  <a:noFill/>
                </a:ln>
                <a:solidFill>
                  <a:srgbClr val="0E2841">
                    <a:lumMod val="90000"/>
                    <a:lumOff val="10000"/>
                  </a:srgbClr>
                </a:solidFill>
                <a:effectLst/>
                <a:uLnTx/>
                <a:uFillTx/>
                <a:latin typeface="Poppins" pitchFamily="2" charset="77"/>
                <a:ea typeface="Times New Roman" panose="02020603050405020304" pitchFamily="18" charset="0"/>
                <a:cs typeface="Poppins" pitchFamily="2" charset="77"/>
              </a:rPr>
              <a:t>Solidario</a:t>
            </a:r>
            <a:r>
              <a:rPr kumimoji="0" lang="es-CL" sz="1600" b="0"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(financiado por el Estado, la PGU y el APS) </a:t>
            </a:r>
          </a:p>
          <a:p>
            <a:pPr marL="0" marR="0" lvl="0" indent="0" algn="just" defTabSz="914400" rtl="0" eaLnBrk="1" fontAlgn="auto" latinLnBrk="0" hangingPunct="1">
              <a:lnSpc>
                <a:spcPct val="115000"/>
              </a:lnSpc>
              <a:spcBef>
                <a:spcPts val="1000"/>
              </a:spcBef>
              <a:spcAft>
                <a:spcPts val="800"/>
              </a:spcAft>
              <a:buClrTx/>
              <a:buSzTx/>
              <a:buFont typeface="Arial" panose="020B0604020202020204" pitchFamily="34" charset="0"/>
              <a:buNone/>
              <a:tabLst/>
              <a:defRPr/>
            </a:pPr>
            <a:r>
              <a:rPr kumimoji="0" lang="es-CL" sz="1600" b="1" i="0" u="none" strike="noStrike" kern="0" cap="none" spc="0" normalizeH="0" baseline="0" noProof="0" dirty="0">
                <a:ln>
                  <a:noFill/>
                </a:ln>
                <a:solidFill>
                  <a:srgbClr val="0E2841">
                    <a:lumMod val="90000"/>
                    <a:lumOff val="10000"/>
                  </a:srgbClr>
                </a:solidFill>
                <a:effectLst/>
                <a:uLnTx/>
                <a:uFillTx/>
                <a:latin typeface="Poppins" pitchFamily="2" charset="77"/>
                <a:ea typeface="Times New Roman" panose="02020603050405020304" pitchFamily="18" charset="0"/>
                <a:cs typeface="Poppins" pitchFamily="2" charset="77"/>
              </a:rPr>
              <a:t>Pilar</a:t>
            </a:r>
            <a:r>
              <a:rPr kumimoji="0" lang="es-CL" sz="1600" b="1"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a:t>
            </a:r>
            <a:r>
              <a:rPr kumimoji="0" lang="es-CL" sz="1600" b="1" i="0" u="none" strike="noStrike" kern="0" cap="none" spc="0" normalizeH="0" baseline="0" noProof="0" dirty="0">
                <a:ln>
                  <a:noFill/>
                </a:ln>
                <a:solidFill>
                  <a:srgbClr val="0E2841">
                    <a:lumMod val="90000"/>
                    <a:lumOff val="10000"/>
                  </a:srgbClr>
                </a:solidFill>
                <a:effectLst/>
                <a:uLnTx/>
                <a:uFillTx/>
                <a:latin typeface="Poppins" pitchFamily="2" charset="77"/>
                <a:ea typeface="Times New Roman" panose="02020603050405020304" pitchFamily="18" charset="0"/>
                <a:cs typeface="Poppins" pitchFamily="2" charset="77"/>
              </a:rPr>
              <a:t>Voluntario</a:t>
            </a:r>
            <a:r>
              <a:rPr kumimoji="0" lang="es-CL" sz="1600" b="0" i="0" u="none" strike="noStrike" kern="0" cap="none" spc="0" normalizeH="0" baseline="0" noProof="0" dirty="0">
                <a:ln>
                  <a:noFill/>
                </a:ln>
                <a:solidFill>
                  <a:prstClr val="black"/>
                </a:solidFill>
                <a:effectLst/>
                <a:uLnTx/>
                <a:uFillTx/>
                <a:latin typeface="Poppins" pitchFamily="2" charset="77"/>
                <a:ea typeface="Times New Roman" panose="02020603050405020304" pitchFamily="18" charset="0"/>
                <a:cs typeface="Poppins" pitchFamily="2" charset="77"/>
              </a:rPr>
              <a:t> (ahorro individual no obligatorio APV). </a:t>
            </a:r>
            <a:endParaRPr kumimoji="0" lang="es-CL" sz="1600" b="0" i="0" u="none" strike="noStrike" kern="100" cap="none" spc="0" normalizeH="0" baseline="0" noProof="0" dirty="0">
              <a:ln>
                <a:noFill/>
              </a:ln>
              <a:solidFill>
                <a:prstClr val="black"/>
              </a:solidFill>
              <a:effectLst/>
              <a:uLnTx/>
              <a:uFillTx/>
              <a:latin typeface="Poppins" pitchFamily="2" charset="77"/>
              <a:ea typeface="Aptos" panose="020B0004020202020204" pitchFamily="34" charset="0"/>
              <a:cs typeface="Poppins" pitchFamily="2" charset="77"/>
            </a:endParaRPr>
          </a:p>
        </p:txBody>
      </p:sp>
      <p:pic>
        <p:nvPicPr>
          <p:cNvPr id="6" name="Picture 2">
            <a:extLst>
              <a:ext uri="{FF2B5EF4-FFF2-40B4-BE49-F238E27FC236}">
                <a16:creationId xmlns:a16="http://schemas.microsoft.com/office/drawing/2014/main" id="{F08D97A5-F3AF-D04B-4A1F-E0E39BFC413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330782" y="1775585"/>
            <a:ext cx="4294266" cy="373782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6334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0"/>
                                        <p:tgtEl>
                                          <p:spTgt spid="6"/>
                                        </p:tgtEl>
                                      </p:cBhvr>
                                    </p:animEffect>
                                    <p:anim calcmode="lin" valueType="num">
                                      <p:cBhvr>
                                        <p:cTn id="36" dur="2000" fill="hold"/>
                                        <p:tgtEl>
                                          <p:spTgt spid="6"/>
                                        </p:tgtEl>
                                        <p:attrNameLst>
                                          <p:attrName>ppt_w</p:attrName>
                                        </p:attrNameLst>
                                      </p:cBhvr>
                                      <p:tavLst>
                                        <p:tav tm="0" fmla="#ppt_w*sin(2.5*pi*$)">
                                          <p:val>
                                            <p:fltVal val="0"/>
                                          </p:val>
                                        </p:tav>
                                        <p:tav tm="100000">
                                          <p:val>
                                            <p:fltVal val="1"/>
                                          </p:val>
                                        </p:tav>
                                      </p:tavLst>
                                    </p:anim>
                                    <p:anim calcmode="lin" valueType="num">
                                      <p:cBhvr>
                                        <p:cTn id="37"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7C212182-4119-3999-EA68-AD7DA2B03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FF132-6F5B-3F7C-D534-39BA7431AF3D}"/>
              </a:ext>
            </a:extLst>
          </p:cNvPr>
          <p:cNvSpPr txBox="1">
            <a:spLocks/>
          </p:cNvSpPr>
          <p:nvPr/>
        </p:nvSpPr>
        <p:spPr>
          <a:xfrm>
            <a:off x="377548" y="409234"/>
            <a:ext cx="10195757"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chemeClr val="bg2">
                    <a:lumMod val="50000"/>
                  </a:schemeClr>
                </a:solidFill>
                <a:latin typeface="Poppins" panose="00000500000000000000" pitchFamily="2" charset="0"/>
                <a:cs typeface="Poppins" panose="00000500000000000000" pitchFamily="2" charset="0"/>
              </a:rPr>
              <a:t>Cotización: Gradualidad del 1% al 8,5%</a:t>
            </a:r>
          </a:p>
        </p:txBody>
      </p:sp>
      <p:sp>
        <p:nvSpPr>
          <p:cNvPr id="6" name="Content Placeholder 2">
            <a:extLst>
              <a:ext uri="{FF2B5EF4-FFF2-40B4-BE49-F238E27FC236}">
                <a16:creationId xmlns:a16="http://schemas.microsoft.com/office/drawing/2014/main" id="{B1F779E4-4A28-264F-B332-9E6F53ACA3DC}"/>
              </a:ext>
            </a:extLst>
          </p:cNvPr>
          <p:cNvSpPr txBox="1">
            <a:spLocks/>
          </p:cNvSpPr>
          <p:nvPr/>
        </p:nvSpPr>
        <p:spPr>
          <a:xfrm>
            <a:off x="377550" y="1475482"/>
            <a:ext cx="4052408" cy="18270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buFont typeface="Courier New" panose="02070309020205020404" pitchFamily="49" charset="0"/>
              <a:buChar char="o"/>
            </a:pPr>
            <a:r>
              <a:rPr lang="es-CL" sz="1600" b="1" kern="0" dirty="0">
                <a:solidFill>
                  <a:schemeClr val="tx2">
                    <a:lumMod val="75000"/>
                    <a:lumOff val="25000"/>
                  </a:schemeClr>
                </a:solidFill>
                <a:effectLst/>
                <a:latin typeface="Poppins" pitchFamily="2" charset="77"/>
                <a:ea typeface="Times New Roman" panose="02020603050405020304" pitchFamily="18" charset="0"/>
                <a:cs typeface="Poppins" pitchFamily="2" charset="77"/>
              </a:rPr>
              <a:t>Transición anual de 1% a 8,5% hasta 2033.</a:t>
            </a:r>
          </a:p>
          <a:p>
            <a:pPr>
              <a:lnSpc>
                <a:spcPct val="115000"/>
              </a:lnSpc>
              <a:spcAft>
                <a:spcPts val="800"/>
              </a:spcAft>
              <a:buFont typeface="Courier New" panose="02070309020205020404" pitchFamily="49" charset="0"/>
              <a:buChar char="o"/>
            </a:pPr>
            <a:r>
              <a:rPr lang="es-CL" sz="1600" b="1" kern="0" dirty="0">
                <a:solidFill>
                  <a:schemeClr val="tx2">
                    <a:lumMod val="75000"/>
                    <a:lumOff val="25000"/>
                  </a:schemeClr>
                </a:solidFill>
                <a:effectLst/>
                <a:latin typeface="Poppins" pitchFamily="2" charset="77"/>
                <a:ea typeface="Times New Roman" panose="02020603050405020304" pitchFamily="18" charset="0"/>
                <a:cs typeface="Poppins" pitchFamily="2" charset="77"/>
              </a:rPr>
              <a:t>Tramo inicial (agosto 2025 a julio 2026): 0,1% a Cuenta Individual, 0,9% a Seguro Social.</a:t>
            </a:r>
          </a:p>
        </p:txBody>
      </p:sp>
      <p:cxnSp>
        <p:nvCxnSpPr>
          <p:cNvPr id="7" name="Conector recto 6">
            <a:extLst>
              <a:ext uri="{FF2B5EF4-FFF2-40B4-BE49-F238E27FC236}">
                <a16:creationId xmlns:a16="http://schemas.microsoft.com/office/drawing/2014/main" id="{EDB752E2-2EDD-1D13-BA4D-EE79675A10A6}"/>
              </a:ext>
            </a:extLst>
          </p:cNvPr>
          <p:cNvCxnSpPr>
            <a:cxnSpLocks/>
          </p:cNvCxnSpPr>
          <p:nvPr/>
        </p:nvCxnSpPr>
        <p:spPr>
          <a:xfrm>
            <a:off x="4838599" y="1322773"/>
            <a:ext cx="0" cy="4536489"/>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8" name="Rectángulo: esquinas redondeadas 4">
            <a:extLst>
              <a:ext uri="{FF2B5EF4-FFF2-40B4-BE49-F238E27FC236}">
                <a16:creationId xmlns:a16="http://schemas.microsoft.com/office/drawing/2014/main" id="{C5FDCF38-8A2F-6604-D6E8-307819319F4D}"/>
              </a:ext>
            </a:extLst>
          </p:cNvPr>
          <p:cNvSpPr/>
          <p:nvPr/>
        </p:nvSpPr>
        <p:spPr>
          <a:xfrm>
            <a:off x="377548" y="3429000"/>
            <a:ext cx="4247713" cy="2430262"/>
          </a:xfrm>
          <a:prstGeom prst="roundRect">
            <a:avLst>
              <a:gd name="adj" fmla="val 4310"/>
            </a:avLst>
          </a:prstGeom>
          <a:solidFill>
            <a:schemeClr val="accent4">
              <a:lumMod val="20000"/>
              <a:lumOff val="8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srgbClr val="00B0F0"/>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600" dirty="0">
              <a:solidFill>
                <a:srgbClr val="00B0F0"/>
              </a:solidFill>
              <a:latin typeface="Poppins" panose="00000500000000000000" pitchFamily="2" charset="0"/>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600" dirty="0">
              <a:solidFill>
                <a:srgbClr val="00B0F0"/>
              </a:solidFill>
              <a:latin typeface="Poppins" panose="00000500000000000000" pitchFamily="2" charset="0"/>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B0F0"/>
                </a:solidFill>
                <a:effectLst/>
                <a:uLnTx/>
                <a:uFillTx/>
                <a:latin typeface="Poppins" panose="00000500000000000000" pitchFamily="2" charset="0"/>
                <a:ea typeface="+mn-ea"/>
                <a:cs typeface="Poppins" panose="00000500000000000000" pitchFamily="2" charset="0"/>
              </a:rPr>
              <a:t>Nota: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El ejecutivo debe presentar un proyecto de ley dentro de los 90 días de publicada la reforma, sobre este cambio del SIS de Seguro </a:t>
            </a:r>
            <a:r>
              <a:rPr lang="es-MX" sz="1600" b="1" dirty="0">
                <a:solidFill>
                  <a:schemeClr val="tx2">
                    <a:lumMod val="90000"/>
                    <a:lumOff val="10000"/>
                  </a:schemeClr>
                </a:solidFill>
                <a:latin typeface="Poppins" panose="00000500000000000000" pitchFamily="2" charset="0"/>
                <a:cs typeface="Poppins" panose="00000500000000000000" pitchFamily="2" charset="0"/>
              </a:rPr>
              <a:t>P</a:t>
            </a:r>
            <a:r>
              <a:rPr kumimoji="0" lang="es-MX" sz="1600" b="1" i="0" u="none" strike="noStrike" kern="1200" cap="none" spc="0" normalizeH="0" baseline="0" noProof="0" dirty="0" err="1">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rivado</a:t>
            </a:r>
            <a:r>
              <a:rPr kumimoji="0" lang="es-MX" sz="1600" b="1"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 al </a:t>
            </a:r>
            <a:r>
              <a:rPr lang="es-MX" sz="1600" b="1" dirty="0">
                <a:solidFill>
                  <a:schemeClr val="tx2">
                    <a:lumMod val="90000"/>
                    <a:lumOff val="10000"/>
                  </a:schemeClr>
                </a:solidFill>
                <a:latin typeface="Poppins" panose="00000500000000000000" pitchFamily="2" charset="0"/>
                <a:cs typeface="Poppins" panose="00000500000000000000" pitchFamily="2" charset="0"/>
              </a:rPr>
              <a:t>S</a:t>
            </a:r>
            <a:r>
              <a:rPr kumimoji="0" lang="es-MX" sz="1600" b="1" i="0" u="none" strike="noStrike" kern="1200" cap="none" spc="0" normalizeH="0" baseline="0" noProof="0" dirty="0" err="1">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eguro</a:t>
            </a:r>
            <a:r>
              <a:rPr kumimoji="0" lang="es-MX" sz="1600" b="1"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 </a:t>
            </a:r>
            <a:r>
              <a:rPr lang="es-MX" sz="1600" b="1" dirty="0">
                <a:solidFill>
                  <a:schemeClr val="tx2">
                    <a:lumMod val="90000"/>
                    <a:lumOff val="10000"/>
                  </a:schemeClr>
                </a:solidFill>
                <a:latin typeface="Poppins" panose="00000500000000000000" pitchFamily="2" charset="0"/>
                <a:cs typeface="Poppins" panose="00000500000000000000" pitchFamily="2" charset="0"/>
              </a:rPr>
              <a:t>S</a:t>
            </a:r>
            <a:r>
              <a:rPr kumimoji="0" lang="es-MX" sz="1600" b="1" i="0" u="none" strike="noStrike" kern="1200" cap="none" spc="0" normalizeH="0" baseline="0" noProof="0" dirty="0" err="1">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ocial</a:t>
            </a:r>
            <a:r>
              <a:rPr kumimoji="0" lang="es-MX" sz="1600" b="1"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 Previsional</a:t>
            </a:r>
          </a:p>
        </p:txBody>
      </p:sp>
      <p:pic>
        <p:nvPicPr>
          <p:cNvPr id="9" name="Gráfico 8">
            <a:extLst>
              <a:ext uri="{FF2B5EF4-FFF2-40B4-BE49-F238E27FC236}">
                <a16:creationId xmlns:a16="http://schemas.microsoft.com/office/drawing/2014/main" id="{109F1FA1-681C-E0BA-2ADE-EC1BF3DAE01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82826" y="3591017"/>
            <a:ext cx="649151" cy="649151"/>
          </a:xfrm>
          <a:prstGeom prst="rect">
            <a:avLst/>
          </a:prstGeom>
        </p:spPr>
      </p:pic>
      <p:graphicFrame>
        <p:nvGraphicFramePr>
          <p:cNvPr id="11" name="Marcador de contenido 11">
            <a:extLst>
              <a:ext uri="{FF2B5EF4-FFF2-40B4-BE49-F238E27FC236}">
                <a16:creationId xmlns:a16="http://schemas.microsoft.com/office/drawing/2014/main" id="{87BBEDE5-E31C-01ED-78C7-174EF4D851BE}"/>
              </a:ext>
            </a:extLst>
          </p:cNvPr>
          <p:cNvGraphicFramePr>
            <a:graphicFrameLocks/>
          </p:cNvGraphicFramePr>
          <p:nvPr>
            <p:extLst>
              <p:ext uri="{D42A27DB-BD31-4B8C-83A1-F6EECF244321}">
                <p14:modId xmlns:p14="http://schemas.microsoft.com/office/powerpoint/2010/main" val="1165207069"/>
              </p:ext>
            </p:extLst>
          </p:nvPr>
        </p:nvGraphicFramePr>
        <p:xfrm>
          <a:off x="5051938" y="2117977"/>
          <a:ext cx="6606656" cy="2946080"/>
        </p:xfrm>
        <a:graphic>
          <a:graphicData uri="http://schemas.openxmlformats.org/drawingml/2006/table">
            <a:tbl>
              <a:tblPr>
                <a:tableStyleId>{ED083AE6-46FA-4A59-8FB0-9F97EB10719F}</a:tableStyleId>
              </a:tblPr>
              <a:tblGrid>
                <a:gridCol w="1852875">
                  <a:extLst>
                    <a:ext uri="{9D8B030D-6E8A-4147-A177-3AD203B41FA5}">
                      <a16:colId xmlns:a16="http://schemas.microsoft.com/office/drawing/2014/main" val="4191984541"/>
                    </a:ext>
                  </a:extLst>
                </a:gridCol>
                <a:gridCol w="936618">
                  <a:extLst>
                    <a:ext uri="{9D8B030D-6E8A-4147-A177-3AD203B41FA5}">
                      <a16:colId xmlns:a16="http://schemas.microsoft.com/office/drawing/2014/main" val="3815608367"/>
                    </a:ext>
                  </a:extLst>
                </a:gridCol>
                <a:gridCol w="1174501">
                  <a:extLst>
                    <a:ext uri="{9D8B030D-6E8A-4147-A177-3AD203B41FA5}">
                      <a16:colId xmlns:a16="http://schemas.microsoft.com/office/drawing/2014/main" val="1399049713"/>
                    </a:ext>
                  </a:extLst>
                </a:gridCol>
                <a:gridCol w="1321331">
                  <a:extLst>
                    <a:ext uri="{9D8B030D-6E8A-4147-A177-3AD203B41FA5}">
                      <a16:colId xmlns:a16="http://schemas.microsoft.com/office/drawing/2014/main" val="3051035270"/>
                    </a:ext>
                  </a:extLst>
                </a:gridCol>
                <a:gridCol w="1321331">
                  <a:extLst>
                    <a:ext uri="{9D8B030D-6E8A-4147-A177-3AD203B41FA5}">
                      <a16:colId xmlns:a16="http://schemas.microsoft.com/office/drawing/2014/main" val="2767925567"/>
                    </a:ext>
                  </a:extLst>
                </a:gridCol>
              </a:tblGrid>
              <a:tr h="46675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lnSpc>
                          <a:spcPts val="1950"/>
                        </a:lnSpc>
                        <a:spcAft>
                          <a:spcPts val="1125"/>
                        </a:spcAft>
                        <a:buNone/>
                      </a:pPr>
                      <a:r>
                        <a:rPr lang="es-CL" sz="1200" b="1" dirty="0">
                          <a:solidFill>
                            <a:srgbClr val="161922"/>
                          </a:solidFill>
                          <a:effectLst/>
                        </a:rPr>
                        <a:t>Periodo de remuneración</a:t>
                      </a:r>
                      <a:endParaRPr lang="es-CL" sz="1200" b="1" dirty="0">
                        <a:solidFill>
                          <a:srgbClr val="161922"/>
                        </a:solidFill>
                        <a:effectLst/>
                        <a:latin typeface="Poppins" panose="00000500000000000000" pitchFamily="2" charset="0"/>
                      </a:endParaRP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lnSpc>
                          <a:spcPct val="100000"/>
                        </a:lnSpc>
                        <a:spcAft>
                          <a:spcPts val="1125"/>
                        </a:spcAft>
                        <a:buNone/>
                      </a:pPr>
                      <a:r>
                        <a:rPr lang="es-CL" sz="1200" b="1" dirty="0">
                          <a:solidFill>
                            <a:srgbClr val="161922"/>
                          </a:solidFill>
                          <a:effectLst/>
                        </a:rPr>
                        <a:t>Cuenta individual (%)</a:t>
                      </a:r>
                      <a:endParaRPr lang="es-CL" sz="1200" b="1" dirty="0">
                        <a:solidFill>
                          <a:srgbClr val="161922"/>
                        </a:solidFill>
                        <a:effectLst/>
                        <a:latin typeface="Poppins" panose="00000500000000000000" pitchFamily="2" charset="0"/>
                      </a:endParaRP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lnSpc>
                          <a:spcPct val="100000"/>
                        </a:lnSpc>
                        <a:spcAft>
                          <a:spcPts val="1125"/>
                        </a:spcAft>
                        <a:buNone/>
                      </a:pPr>
                      <a:r>
                        <a:rPr lang="es-CL" sz="1200" b="1" dirty="0">
                          <a:solidFill>
                            <a:srgbClr val="161922"/>
                          </a:solidFill>
                          <a:effectLst/>
                        </a:rPr>
                        <a:t>FAPP – Rentabilidad</a:t>
                      </a:r>
                      <a:br>
                        <a:rPr lang="es-CL" sz="1200" b="1" dirty="0">
                          <a:solidFill>
                            <a:srgbClr val="161922"/>
                          </a:solidFill>
                          <a:effectLst/>
                        </a:rPr>
                      </a:br>
                      <a:r>
                        <a:rPr lang="es-CL" sz="1200" b="1" dirty="0">
                          <a:solidFill>
                            <a:srgbClr val="161922"/>
                          </a:solidFill>
                          <a:effectLst/>
                        </a:rPr>
                        <a:t>protegida (%)</a:t>
                      </a:r>
                      <a:endParaRPr lang="es-CL" sz="1200" b="1" dirty="0">
                        <a:solidFill>
                          <a:srgbClr val="161922"/>
                        </a:solidFill>
                        <a:effectLst/>
                        <a:latin typeface="Poppins" panose="00000500000000000000" pitchFamily="2" charset="0"/>
                      </a:endParaRP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lnSpc>
                          <a:spcPct val="100000"/>
                        </a:lnSpc>
                        <a:spcAft>
                          <a:spcPts val="1125"/>
                        </a:spcAft>
                        <a:buNone/>
                      </a:pPr>
                      <a:r>
                        <a:rPr lang="es-MX" sz="1200" b="1" dirty="0">
                          <a:solidFill>
                            <a:srgbClr val="161922"/>
                          </a:solidFill>
                          <a:effectLst/>
                        </a:rPr>
                        <a:t>FAPP – Expectativa de vida y SIS (%)</a:t>
                      </a:r>
                      <a:endParaRPr lang="es-MX" sz="1200" b="1" dirty="0">
                        <a:solidFill>
                          <a:srgbClr val="161922"/>
                        </a:solidFill>
                        <a:effectLst/>
                        <a:latin typeface="Poppins" panose="00000500000000000000" pitchFamily="2" charset="0"/>
                      </a:endParaRP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lnSpc>
                          <a:spcPct val="100000"/>
                        </a:lnSpc>
                        <a:spcAft>
                          <a:spcPts val="1125"/>
                        </a:spcAft>
                        <a:buNone/>
                      </a:pPr>
                      <a:r>
                        <a:rPr lang="es-CL" sz="1200" b="1" dirty="0">
                          <a:solidFill>
                            <a:srgbClr val="161922"/>
                          </a:solidFill>
                          <a:effectLst/>
                        </a:rPr>
                        <a:t>Total cotización (%)</a:t>
                      </a:r>
                      <a:endParaRPr lang="es-CL" sz="1200" b="1" dirty="0">
                        <a:solidFill>
                          <a:srgbClr val="161922"/>
                        </a:solidFill>
                        <a:effectLst/>
                        <a:latin typeface="Poppins" panose="00000500000000000000" pitchFamily="2" charset="0"/>
                      </a:endParaRPr>
                    </a:p>
                  </a:txBody>
                  <a:tcPr marL="5396" marR="5396" marT="5396" marB="5396" anchor="ctr"/>
                </a:tc>
                <a:extLst>
                  <a:ext uri="{0D108BD9-81ED-4DB2-BD59-A6C34878D82A}">
                    <a16:rowId xmlns:a16="http://schemas.microsoft.com/office/drawing/2014/main" val="1724201362"/>
                  </a:ext>
                </a:extLst>
              </a:tr>
              <a:tr h="28245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dirty="0">
                          <a:effectLst/>
                        </a:rPr>
                        <a:t>Agosto 2025 – Julio 2026</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0,10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0,00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0,90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a:effectLst/>
                        </a:rPr>
                        <a:t>1,00</a:t>
                      </a:r>
                    </a:p>
                  </a:txBody>
                  <a:tcPr marL="5396" marR="5396" marT="5396" marB="5396" anchor="ctr"/>
                </a:tc>
                <a:extLst>
                  <a:ext uri="{0D108BD9-81ED-4DB2-BD59-A6C34878D82A}">
                    <a16:rowId xmlns:a16="http://schemas.microsoft.com/office/drawing/2014/main" val="3578996576"/>
                  </a:ext>
                </a:extLst>
              </a:tr>
              <a:tr h="26517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dirty="0">
                          <a:effectLst/>
                        </a:rPr>
                        <a:t>Agosto 2026 – Julio 2027</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0,10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0,90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2,50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a:effectLst/>
                        </a:rPr>
                        <a:t>3,50</a:t>
                      </a:r>
                    </a:p>
                  </a:txBody>
                  <a:tcPr marL="5396" marR="5396" marT="5396" marB="5396" anchor="ctr"/>
                </a:tc>
                <a:extLst>
                  <a:ext uri="{0D108BD9-81ED-4DB2-BD59-A6C34878D82A}">
                    <a16:rowId xmlns:a16="http://schemas.microsoft.com/office/drawing/2014/main" val="525210633"/>
                  </a:ext>
                </a:extLst>
              </a:tr>
              <a:tr h="25603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dirty="0">
                          <a:effectLst/>
                        </a:rPr>
                        <a:t>Agosto 2027 – Julio 2028</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0,25</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1,50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2,50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a:effectLst/>
                        </a:rPr>
                        <a:t>4,25</a:t>
                      </a:r>
                    </a:p>
                  </a:txBody>
                  <a:tcPr marL="5396" marR="5396" marT="5396" marB="5396" anchor="ctr"/>
                </a:tc>
                <a:extLst>
                  <a:ext uri="{0D108BD9-81ED-4DB2-BD59-A6C34878D82A}">
                    <a16:rowId xmlns:a16="http://schemas.microsoft.com/office/drawing/2014/main" val="3342483619"/>
                  </a:ext>
                </a:extLst>
              </a:tr>
              <a:tr h="29260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a:effectLst/>
                        </a:rPr>
                        <a:t>Agosto 2028 – Julio 2029</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1,00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1,50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2,50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a:effectLst/>
                        </a:rPr>
                        <a:t>5,00</a:t>
                      </a:r>
                    </a:p>
                  </a:txBody>
                  <a:tcPr marL="5396" marR="5396" marT="5396" marB="5396" anchor="ctr"/>
                </a:tc>
                <a:extLst>
                  <a:ext uri="{0D108BD9-81ED-4DB2-BD59-A6C34878D82A}">
                    <a16:rowId xmlns:a16="http://schemas.microsoft.com/office/drawing/2014/main" val="2216856293"/>
                  </a:ext>
                </a:extLst>
              </a:tr>
              <a:tr h="28346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a:effectLst/>
                        </a:rPr>
                        <a:t>Agosto 2029 – Julio 2030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1,70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1,50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2,50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a:effectLst/>
                        </a:rPr>
                        <a:t>5,70</a:t>
                      </a:r>
                    </a:p>
                  </a:txBody>
                  <a:tcPr marL="5396" marR="5396" marT="5396" marB="5396" anchor="ctr"/>
                </a:tc>
                <a:extLst>
                  <a:ext uri="{0D108BD9-81ED-4DB2-BD59-A6C34878D82A}">
                    <a16:rowId xmlns:a16="http://schemas.microsoft.com/office/drawing/2014/main" val="3231137177"/>
                  </a:ext>
                </a:extLst>
              </a:tr>
              <a:tr h="25603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dirty="0">
                          <a:effectLst/>
                        </a:rPr>
                        <a:t>Agosto 2030 – Julio 2031</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2,40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1,50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2,50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a:effectLst/>
                        </a:rPr>
                        <a:t>6,40</a:t>
                      </a:r>
                    </a:p>
                  </a:txBody>
                  <a:tcPr marL="5396" marR="5396" marT="5396" marB="5396" anchor="ctr"/>
                </a:tc>
                <a:extLst>
                  <a:ext uri="{0D108BD9-81ED-4DB2-BD59-A6C34878D82A}">
                    <a16:rowId xmlns:a16="http://schemas.microsoft.com/office/drawing/2014/main" val="575970729"/>
                  </a:ext>
                </a:extLst>
              </a:tr>
              <a:tr h="24688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dirty="0">
                          <a:effectLst/>
                        </a:rPr>
                        <a:t>Agosto 2031 – Julio 2032</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3,10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1,50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2,50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a:effectLst/>
                        </a:rPr>
                        <a:t>7,10</a:t>
                      </a:r>
                    </a:p>
                  </a:txBody>
                  <a:tcPr marL="5396" marR="5396" marT="5396" marB="5396" anchor="ctr"/>
                </a:tc>
                <a:extLst>
                  <a:ext uri="{0D108BD9-81ED-4DB2-BD59-A6C34878D82A}">
                    <a16:rowId xmlns:a16="http://schemas.microsoft.com/office/drawing/2014/main" val="2262876406"/>
                  </a:ext>
                </a:extLst>
              </a:tr>
              <a:tr h="27191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a:effectLst/>
                        </a:rPr>
                        <a:t>Agosto 2032 – Julio 2033</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3,80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1,50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2,50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dirty="0">
                          <a:effectLst/>
                        </a:rPr>
                        <a:t>7,80</a:t>
                      </a:r>
                    </a:p>
                  </a:txBody>
                  <a:tcPr marL="5396" marR="5396" marT="5396" marB="5396" anchor="ctr"/>
                </a:tc>
                <a:extLst>
                  <a:ext uri="{0D108BD9-81ED-4DB2-BD59-A6C34878D82A}">
                    <a16:rowId xmlns:a16="http://schemas.microsoft.com/office/drawing/2014/main" val="2720895235"/>
                  </a:ext>
                </a:extLst>
              </a:tr>
              <a:tr h="23208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Agosto 2033 – Julio 2045</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dirty="0">
                          <a:effectLst/>
                        </a:rPr>
                        <a:t>4,50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1,50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ctr"/>
                      <a:r>
                        <a:rPr lang="es-CL" sz="1200">
                          <a:effectLst/>
                        </a:rPr>
                        <a:t>2,50</a:t>
                      </a:r>
                    </a:p>
                  </a:txBody>
                  <a:tcPr marL="5396" marR="5396" marT="5396" marB="5396" anchor="ct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ptos" panose="02110004020202020204"/>
                          <a:sym typeface="Arial"/>
                        </a:defRPr>
                      </a:lvl9pPr>
                    </a:lstStyle>
                    <a:p>
                      <a:pPr algn="ctr" fontAlgn="base">
                        <a:spcAft>
                          <a:spcPts val="1125"/>
                        </a:spcAft>
                        <a:buNone/>
                      </a:pPr>
                      <a:r>
                        <a:rPr lang="es-CL" sz="1200" dirty="0">
                          <a:effectLst/>
                        </a:rPr>
                        <a:t>8,50</a:t>
                      </a:r>
                    </a:p>
                  </a:txBody>
                  <a:tcPr marL="5396" marR="5396" marT="5396" marB="5396" anchor="ctr"/>
                </a:tc>
                <a:extLst>
                  <a:ext uri="{0D108BD9-81ED-4DB2-BD59-A6C34878D82A}">
                    <a16:rowId xmlns:a16="http://schemas.microsoft.com/office/drawing/2014/main" val="4027067525"/>
                  </a:ext>
                </a:extLst>
              </a:tr>
            </a:tbl>
          </a:graphicData>
        </a:graphic>
      </p:graphicFrame>
      <p:sp>
        <p:nvSpPr>
          <p:cNvPr id="3" name="Elipse 2">
            <a:extLst>
              <a:ext uri="{FF2B5EF4-FFF2-40B4-BE49-F238E27FC236}">
                <a16:creationId xmlns:a16="http://schemas.microsoft.com/office/drawing/2014/main" id="{11B9DA20-ACEC-14DE-9D21-89F612BA4964}"/>
              </a:ext>
            </a:extLst>
          </p:cNvPr>
          <p:cNvSpPr/>
          <p:nvPr/>
        </p:nvSpPr>
        <p:spPr>
          <a:xfrm>
            <a:off x="10830560" y="2956560"/>
            <a:ext cx="314960" cy="24384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690601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E9DC573-B710-FF26-3A09-4CBCD72DF7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8BD3E60-AA82-D6F7-6E37-86B46A2C72C8}"/>
              </a:ext>
            </a:extLst>
          </p:cNvPr>
          <p:cNvSpPr txBox="1">
            <a:spLocks/>
          </p:cNvSpPr>
          <p:nvPr/>
        </p:nvSpPr>
        <p:spPr>
          <a:xfrm>
            <a:off x="377548" y="0"/>
            <a:ext cx="11330741" cy="9742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E8E8E8">
                    <a:lumMod val="50000"/>
                  </a:srgbClr>
                </a:solidFill>
                <a:effectLst/>
                <a:uLnTx/>
                <a:uFillTx/>
                <a:latin typeface="Poppins" panose="00000500000000000000" pitchFamily="2" charset="0"/>
                <a:ea typeface="+mn-ea"/>
                <a:cs typeface="Poppins" panose="00000500000000000000" pitchFamily="2" charset="0"/>
              </a:rPr>
              <a:t>Cotización: Gradualidad del 1% al 8,5%</a:t>
            </a:r>
          </a:p>
        </p:txBody>
      </p:sp>
      <p:sp>
        <p:nvSpPr>
          <p:cNvPr id="2" name="Título 1">
            <a:extLst>
              <a:ext uri="{FF2B5EF4-FFF2-40B4-BE49-F238E27FC236}">
                <a16:creationId xmlns:a16="http://schemas.microsoft.com/office/drawing/2014/main" id="{7E1F311E-27C6-A2D5-9CE4-F04901F86515}"/>
              </a:ext>
            </a:extLst>
          </p:cNvPr>
          <p:cNvSpPr txBox="1">
            <a:spLocks/>
          </p:cNvSpPr>
          <p:nvPr/>
        </p:nvSpPr>
        <p:spPr>
          <a:xfrm>
            <a:off x="377548" y="1489569"/>
            <a:ext cx="10529936" cy="38788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200"/>
              <a:buFont typeface="Poppins"/>
              <a:buNone/>
              <a:defRPr sz="6933" b="1" i="0" u="none" strike="noStrike" cap="none">
                <a:solidFill>
                  <a:srgbClr val="FFFFFF"/>
                </a:solidFill>
                <a:latin typeface="Poppins"/>
                <a:ea typeface="Poppins"/>
                <a:cs typeface="Poppins"/>
                <a:sym typeface="Poppins"/>
              </a:defRPr>
            </a:lvl1pPr>
            <a:lvl2pPr marR="0" lvl="1"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5200"/>
              <a:buFont typeface="Poppins"/>
              <a:buNone/>
              <a:defRPr sz="6933" b="0" i="0" u="none" strike="noStrike" cap="none">
                <a:solidFill>
                  <a:schemeClr val="dk1"/>
                </a:solidFill>
                <a:latin typeface="Poppins"/>
                <a:ea typeface="Poppins"/>
                <a:cs typeface="Poppins"/>
                <a:sym typeface="Poppin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2500" i="0" u="none" strike="noStrike" kern="1200" cap="none" spc="0" normalizeH="0" baseline="0" noProof="0" dirty="0">
                <a:ln>
                  <a:noFill/>
                </a:ln>
                <a:solidFill>
                  <a:schemeClr val="accent1">
                    <a:lumMod val="60000"/>
                    <a:lumOff val="40000"/>
                  </a:schemeClr>
                </a:solidFill>
                <a:effectLst/>
                <a:uLnTx/>
                <a:uFillTx/>
                <a:latin typeface="Poppins" panose="00000500000000000000" pitchFamily="2" charset="0"/>
                <a:ea typeface="+mn-ea"/>
                <a:cs typeface="Poppins" panose="00000500000000000000" pitchFamily="2" charset="0"/>
              </a:rPr>
              <a:t>FONDO AUTÓNOMO DE PROTECCIÓN PREVISIONAL (FAPP)</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s-CL" sz="2000" b="0" i="0" u="none" strike="noStrike" kern="1200" cap="none" spc="0" normalizeH="0" baseline="0" noProof="0" dirty="0">
                <a:ln>
                  <a:noFill/>
                </a:ln>
                <a:solidFill>
                  <a:schemeClr val="tx1">
                    <a:lumMod val="65000"/>
                    <a:lumOff val="35000"/>
                  </a:schemeClr>
                </a:solidFill>
                <a:effectLst/>
                <a:uLnTx/>
                <a:uFillTx/>
                <a:latin typeface="Poppins" panose="00000500000000000000" pitchFamily="2" charset="0"/>
                <a:ea typeface="+mn-ea"/>
                <a:cs typeface="Poppins" panose="00000500000000000000" pitchFamily="2" charset="0"/>
              </a:rPr>
              <a:t>El FAPP </a:t>
            </a:r>
            <a:r>
              <a:rPr kumimoji="0" lang="es-MX" sz="2000" b="0" i="0" u="none" strike="noStrike" kern="1200" cap="none" spc="0" normalizeH="0" baseline="0" noProof="0" dirty="0">
                <a:ln>
                  <a:noFill/>
                </a:ln>
                <a:solidFill>
                  <a:schemeClr val="tx1">
                    <a:lumMod val="65000"/>
                    <a:lumOff val="35000"/>
                  </a:schemeClr>
                </a:solidFill>
                <a:effectLst/>
                <a:uLnTx/>
                <a:uFillTx/>
                <a:latin typeface="Poppins" panose="00000500000000000000" pitchFamily="2" charset="0"/>
                <a:ea typeface="+mn-ea"/>
                <a:cs typeface="Poppins" panose="00000500000000000000" pitchFamily="2" charset="0"/>
              </a:rPr>
              <a:t>será administrado por </a:t>
            </a:r>
            <a:r>
              <a:rPr kumimoji="0" lang="es-MX" sz="2000" b="1"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un organismo autónomo de carácter técnico, dotado de personalidad jurídica y patrimonio propio</a:t>
            </a:r>
            <a:r>
              <a:rPr kumimoji="0" lang="es-MX" sz="2000" b="0" i="0" u="none" strike="noStrike" kern="1200" cap="none" spc="0" normalizeH="0" baseline="0" noProof="0" dirty="0">
                <a:ln>
                  <a:noFill/>
                </a:ln>
                <a:solidFill>
                  <a:schemeClr val="tx1">
                    <a:lumMod val="65000"/>
                    <a:lumOff val="35000"/>
                  </a:schemeClr>
                </a:solidFill>
                <a:effectLst/>
                <a:uLnTx/>
                <a:uFillTx/>
                <a:latin typeface="Poppins" panose="00000500000000000000" pitchFamily="2" charset="0"/>
                <a:ea typeface="+mn-ea"/>
                <a:cs typeface="Poppins" panose="00000500000000000000" pitchFamily="2" charset="0"/>
              </a:rPr>
              <a:t>. Este organismo se relacionará con el Presidente de la República a través del Ministerio de Hacienda</a:t>
            </a:r>
            <a:r>
              <a:rPr kumimoji="0" lang="es-CL" sz="2000" b="0" i="0" u="none" strike="noStrike" kern="1200" cap="none" spc="0" normalizeH="0" baseline="0" noProof="0" dirty="0">
                <a:ln>
                  <a:noFill/>
                </a:ln>
                <a:solidFill>
                  <a:schemeClr val="tx1">
                    <a:lumMod val="65000"/>
                    <a:lumOff val="35000"/>
                  </a:schemeClr>
                </a:solidFill>
                <a:effectLst/>
                <a:uLnTx/>
                <a:uFillTx/>
                <a:latin typeface="Poppins" panose="00000500000000000000" pitchFamily="2" charset="0"/>
                <a:ea typeface="+mn-ea"/>
                <a:cs typeface="Poppins" panose="00000500000000000000" pitchFamily="2" charset="0"/>
              </a:rPr>
              <a:t>. Contará con un </a:t>
            </a:r>
            <a:r>
              <a:rPr kumimoji="0" lang="es-CL" sz="2000" b="1"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Consejo Directivo </a:t>
            </a:r>
            <a:r>
              <a:rPr kumimoji="0" lang="es-CL" sz="2000" b="0" i="0" u="none" strike="noStrike" kern="1200" cap="none" spc="0" normalizeH="0" baseline="0" noProof="0" dirty="0">
                <a:ln>
                  <a:noFill/>
                </a:ln>
                <a:solidFill>
                  <a:schemeClr val="tx1">
                    <a:lumMod val="65000"/>
                    <a:lumOff val="35000"/>
                  </a:schemeClr>
                </a:solidFill>
                <a:effectLst/>
                <a:uLnTx/>
                <a:uFillTx/>
                <a:latin typeface="Poppins" panose="00000500000000000000" pitchFamily="2" charset="0"/>
                <a:ea typeface="+mn-ea"/>
                <a:cs typeface="Poppins" panose="00000500000000000000" pitchFamily="2" charset="0"/>
              </a:rPr>
              <a:t>conformado por cinco expertos/as propuestos por el Presidente de la República y ratificados por el Senado.</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s-CL" sz="2000" b="0" i="0" u="none" strike="noStrike" kern="1200" cap="none" spc="0" normalizeH="0" baseline="0" noProof="0" dirty="0">
              <a:ln>
                <a:noFill/>
              </a:ln>
              <a:solidFill>
                <a:schemeClr val="tx1">
                  <a:lumMod val="65000"/>
                  <a:lumOff val="35000"/>
                </a:schemeClr>
              </a:solidFill>
              <a:effectLst/>
              <a:uLnTx/>
              <a:uFillTx/>
              <a:latin typeface="Poppins" panose="00000500000000000000" pitchFamily="2" charset="0"/>
              <a:ea typeface="+mn-ea"/>
              <a:cs typeface="Poppins" panose="00000500000000000000" pitchFamily="2"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s-CL" sz="2000" b="0" i="0" u="none" strike="noStrike" kern="1200" cap="none" spc="0" normalizeH="0" baseline="0" noProof="0" dirty="0">
                <a:ln>
                  <a:noFill/>
                </a:ln>
                <a:solidFill>
                  <a:schemeClr val="tx1">
                    <a:lumMod val="65000"/>
                    <a:lumOff val="35000"/>
                  </a:schemeClr>
                </a:solidFill>
                <a:effectLst/>
                <a:uLnTx/>
                <a:uFillTx/>
                <a:latin typeface="Poppins" panose="00000500000000000000" pitchFamily="2" charset="0"/>
                <a:ea typeface="+mn-ea"/>
                <a:cs typeface="Poppins" panose="00000500000000000000" pitchFamily="2" charset="0"/>
              </a:rPr>
              <a:t>Este </a:t>
            </a:r>
            <a:r>
              <a:rPr kumimoji="0" lang="es-CL" sz="2000" b="1"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Consejo</a:t>
            </a:r>
            <a:r>
              <a:rPr kumimoji="0" lang="es-CL" sz="2000" b="0" i="0" u="none" strike="noStrike" kern="1200" cap="none" spc="0" normalizeH="0" baseline="0" noProof="0" dirty="0">
                <a:ln>
                  <a:noFill/>
                </a:ln>
                <a:solidFill>
                  <a:schemeClr val="tx1">
                    <a:lumMod val="65000"/>
                    <a:lumOff val="35000"/>
                  </a:schemeClr>
                </a:solidFill>
                <a:effectLst/>
                <a:uLnTx/>
                <a:uFillTx/>
                <a:latin typeface="Poppins" panose="00000500000000000000" pitchFamily="2" charset="0"/>
                <a:ea typeface="+mn-ea"/>
                <a:cs typeface="Poppins" panose="00000500000000000000" pitchFamily="2" charset="0"/>
              </a:rPr>
              <a:t> será el responsable de </a:t>
            </a:r>
            <a:r>
              <a:rPr kumimoji="0" lang="es-CL" sz="2000" b="1"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fijar las políticas de inversión</a:t>
            </a:r>
            <a:r>
              <a:rPr kumimoji="0" lang="es-CL" sz="2000" b="0" i="0" u="none" strike="noStrike" kern="1200" cap="none" spc="0" normalizeH="0" baseline="0" noProof="0" dirty="0">
                <a:ln>
                  <a:noFill/>
                </a:ln>
                <a:solidFill>
                  <a:schemeClr val="tx1">
                    <a:lumMod val="65000"/>
                    <a:lumOff val="35000"/>
                  </a:schemeClr>
                </a:solidFill>
                <a:effectLst/>
                <a:uLnTx/>
                <a:uFillTx/>
                <a:latin typeface="Poppins" panose="00000500000000000000" pitchFamily="2" charset="0"/>
                <a:ea typeface="+mn-ea"/>
                <a:cs typeface="Poppins" panose="00000500000000000000" pitchFamily="2" charset="0"/>
              </a:rPr>
              <a:t>, aprobar los presupuestos anuales y supervisar la adecuada ejecución de los recursos. La TGR se encargará de la custodia y gestión operativa de los flujos de ingreso y egreso del FAPP.</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s-CL" sz="2000" b="0" i="0" u="none" strike="noStrike" kern="1200" cap="none" spc="0" normalizeH="0" baseline="0" noProof="0" dirty="0">
              <a:ln>
                <a:noFill/>
              </a:ln>
              <a:solidFill>
                <a:schemeClr val="tx1">
                  <a:lumMod val="65000"/>
                  <a:lumOff val="35000"/>
                </a:schemeClr>
              </a:solidFill>
              <a:effectLst/>
              <a:uLnTx/>
              <a:uFillTx/>
              <a:latin typeface="Poppins" panose="00000500000000000000" pitchFamily="2" charset="0"/>
              <a:ea typeface="+mn-ea"/>
              <a:cs typeface="Poppins" panose="00000500000000000000" pitchFamily="2"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lang="es-CL" sz="2000" b="0" dirty="0">
                <a:solidFill>
                  <a:schemeClr val="tx1">
                    <a:lumMod val="65000"/>
                    <a:lumOff val="35000"/>
                  </a:schemeClr>
                </a:solidFill>
                <a:latin typeface="Poppins" panose="00000500000000000000" pitchFamily="2" charset="0"/>
                <a:ea typeface="+mn-ea"/>
                <a:cs typeface="Poppins" panose="00000500000000000000" pitchFamily="2" charset="0"/>
              </a:rPr>
              <a:t>Su</a:t>
            </a:r>
            <a:r>
              <a:rPr kumimoji="0" lang="es-CL" sz="2000" b="0" i="0" u="none" strike="noStrike" kern="1200" cap="none" spc="0" normalizeH="0" baseline="0" noProof="0" dirty="0">
                <a:ln>
                  <a:noFill/>
                </a:ln>
                <a:solidFill>
                  <a:schemeClr val="tx1">
                    <a:lumMod val="65000"/>
                    <a:lumOff val="35000"/>
                  </a:schemeClr>
                </a:solidFill>
                <a:effectLst/>
                <a:uLnTx/>
                <a:uFillTx/>
                <a:latin typeface="Poppins" panose="00000500000000000000" pitchFamily="2" charset="0"/>
                <a:ea typeface="+mn-ea"/>
                <a:cs typeface="Poppins" panose="00000500000000000000" pitchFamily="2" charset="0"/>
              </a:rPr>
              <a:t> único objetivo es velar por la </a:t>
            </a:r>
            <a:r>
              <a:rPr kumimoji="0" lang="es-CL" sz="2000" b="1"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maximización de la rentabilidad a largo plazo sujeta a niveles de riesgos adecuado</a:t>
            </a:r>
            <a:r>
              <a:rPr lang="es-CL" sz="2000" dirty="0">
                <a:solidFill>
                  <a:schemeClr val="tx2">
                    <a:lumMod val="90000"/>
                    <a:lumOff val="10000"/>
                  </a:schemeClr>
                </a:solidFill>
                <a:latin typeface="Poppins" panose="00000500000000000000" pitchFamily="2" charset="0"/>
                <a:ea typeface="+mn-ea"/>
                <a:cs typeface="Poppins" panose="00000500000000000000" pitchFamily="2" charset="0"/>
              </a:rPr>
              <a:t>s y pagar los nuevos beneficios.</a:t>
            </a:r>
            <a:endParaRPr kumimoji="0" lang="es-ES" sz="2000" b="0"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endParaRPr>
          </a:p>
        </p:txBody>
      </p:sp>
      <p:cxnSp>
        <p:nvCxnSpPr>
          <p:cNvPr id="5" name="Conector recto 4">
            <a:extLst>
              <a:ext uri="{FF2B5EF4-FFF2-40B4-BE49-F238E27FC236}">
                <a16:creationId xmlns:a16="http://schemas.microsoft.com/office/drawing/2014/main" id="{35C9FEF5-505B-5A01-14E4-0279C79CD417}"/>
              </a:ext>
            </a:extLst>
          </p:cNvPr>
          <p:cNvCxnSpPr>
            <a:cxnSpLocks/>
          </p:cNvCxnSpPr>
          <p:nvPr/>
        </p:nvCxnSpPr>
        <p:spPr>
          <a:xfrm>
            <a:off x="10815972" y="1888435"/>
            <a:ext cx="0" cy="36576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55285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7C212182-4119-3999-EA68-AD7DA2B03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FF132-6F5B-3F7C-D534-39BA7431AF3D}"/>
              </a:ext>
            </a:extLst>
          </p:cNvPr>
          <p:cNvSpPr txBox="1">
            <a:spLocks/>
          </p:cNvSpPr>
          <p:nvPr/>
        </p:nvSpPr>
        <p:spPr>
          <a:xfrm>
            <a:off x="377548" y="409234"/>
            <a:ext cx="10195757"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chemeClr val="bg2">
                    <a:lumMod val="50000"/>
                  </a:schemeClr>
                </a:solidFill>
                <a:latin typeface="Poppins" panose="00000500000000000000" pitchFamily="2" charset="0"/>
                <a:cs typeface="Poppins" panose="00000500000000000000" pitchFamily="2" charset="0"/>
              </a:rPr>
              <a:t>Distribución de la Cotización Adicional (8.5%): </a:t>
            </a:r>
          </a:p>
        </p:txBody>
      </p:sp>
      <p:sp>
        <p:nvSpPr>
          <p:cNvPr id="6" name="Content Placeholder 2">
            <a:extLst>
              <a:ext uri="{FF2B5EF4-FFF2-40B4-BE49-F238E27FC236}">
                <a16:creationId xmlns:a16="http://schemas.microsoft.com/office/drawing/2014/main" id="{B1F779E4-4A28-264F-B332-9E6F53ACA3DC}"/>
              </a:ext>
            </a:extLst>
          </p:cNvPr>
          <p:cNvSpPr txBox="1">
            <a:spLocks/>
          </p:cNvSpPr>
          <p:nvPr/>
        </p:nvSpPr>
        <p:spPr>
          <a:xfrm>
            <a:off x="377550" y="1270975"/>
            <a:ext cx="11349852" cy="699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None/>
            </a:pPr>
            <a:r>
              <a:rPr lang="es-CL" sz="1600" kern="0" dirty="0">
                <a:effectLst/>
                <a:latin typeface="Poppins" pitchFamily="2" charset="77"/>
                <a:ea typeface="Times New Roman" panose="02020603050405020304" pitchFamily="18" charset="0"/>
                <a:cs typeface="Poppins" pitchFamily="2" charset="77"/>
              </a:rPr>
              <a:t>La cotización total (la nueva adicional del 7% más la existente del 1.5% aprox. actual SIS) se distribuye en dos grandes pilares:</a:t>
            </a:r>
          </a:p>
        </p:txBody>
      </p:sp>
      <p:sp>
        <p:nvSpPr>
          <p:cNvPr id="8" name="Rectángulo: esquinas redondeadas 4">
            <a:extLst>
              <a:ext uri="{FF2B5EF4-FFF2-40B4-BE49-F238E27FC236}">
                <a16:creationId xmlns:a16="http://schemas.microsoft.com/office/drawing/2014/main" id="{C5FDCF38-8A2F-6604-D6E8-307819319F4D}"/>
              </a:ext>
            </a:extLst>
          </p:cNvPr>
          <p:cNvSpPr/>
          <p:nvPr/>
        </p:nvSpPr>
        <p:spPr>
          <a:xfrm>
            <a:off x="377549" y="2684386"/>
            <a:ext cx="2756268" cy="2430262"/>
          </a:xfrm>
          <a:prstGeom prst="roundRect">
            <a:avLst>
              <a:gd name="adj" fmla="val 6502"/>
            </a:avLst>
          </a:prstGeom>
          <a:solidFill>
            <a:schemeClr val="accent4">
              <a:lumMod val="20000"/>
              <a:lumOff val="8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B0F0"/>
                </a:solidFill>
                <a:effectLst/>
                <a:uLnTx/>
                <a:uFillTx/>
                <a:latin typeface="Poppins" panose="00000500000000000000" pitchFamily="2" charset="0"/>
                <a:ea typeface="+mn-ea"/>
                <a:cs typeface="Poppins" panose="00000500000000000000" pitchFamily="2" charset="0"/>
              </a:rPr>
              <a:t>4.5% se destina a la cuenta de capitalización individual de cada trabajador, administrada por las AFP. Este monto se invierte y va directamente al ahorro individual y, por extensión, al ahorro del país, pudiendo potenciar los mercados de capitales</a:t>
            </a:r>
            <a:r>
              <a:rPr kumimoji="0" lang="es-MX" sz="1400" b="0" i="0" u="none" strike="noStrike" kern="1200" cap="none" spc="0" normalizeH="0" baseline="0" noProof="0" dirty="0">
                <a:ln>
                  <a:noFill/>
                </a:ln>
                <a:solidFill>
                  <a:srgbClr val="00B0F0"/>
                </a:solidFill>
                <a:effectLst/>
                <a:uLnTx/>
                <a:uFillTx/>
                <a:latin typeface="Poppins" panose="00000500000000000000" pitchFamily="2" charset="0"/>
                <a:ea typeface="+mn-ea"/>
                <a:cs typeface="Poppins" panose="00000500000000000000" pitchFamily="2" charset="0"/>
              </a:rPr>
              <a:t>.</a:t>
            </a:r>
          </a:p>
        </p:txBody>
      </p:sp>
      <p:sp>
        <p:nvSpPr>
          <p:cNvPr id="3" name="Rectángulo: esquinas redondeadas 4">
            <a:extLst>
              <a:ext uri="{FF2B5EF4-FFF2-40B4-BE49-F238E27FC236}">
                <a16:creationId xmlns:a16="http://schemas.microsoft.com/office/drawing/2014/main" id="{8F1CABD2-D0C5-5DAE-D014-C574C92227B9}"/>
              </a:ext>
            </a:extLst>
          </p:cNvPr>
          <p:cNvSpPr/>
          <p:nvPr/>
        </p:nvSpPr>
        <p:spPr>
          <a:xfrm>
            <a:off x="3242942" y="2684386"/>
            <a:ext cx="2438767" cy="2430262"/>
          </a:xfrm>
          <a:prstGeom prst="roundRect">
            <a:avLst>
              <a:gd name="adj" fmla="val 6502"/>
            </a:avLst>
          </a:prstGeom>
          <a:solidFill>
            <a:schemeClr val="accent3">
              <a:lumMod val="20000"/>
              <a:lumOff val="8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B050"/>
                </a:solidFill>
                <a:effectLst/>
                <a:uLnTx/>
                <a:uFillTx/>
                <a:latin typeface="Poppins" panose="00000500000000000000" pitchFamily="2" charset="0"/>
                <a:ea typeface="+mn-ea"/>
                <a:cs typeface="Poppins" panose="00000500000000000000" pitchFamily="2" charset="0"/>
              </a:rPr>
              <a:t>4% se destina al Fondo  Autónomo de Protección Previsional FAPP:</a:t>
            </a:r>
          </a:p>
        </p:txBody>
      </p:sp>
      <p:pic>
        <p:nvPicPr>
          <p:cNvPr id="4" name="Imagen 3" descr="Gráfico, Gráfico circular&#10;&#10;El contenido generado por IA puede ser incorrecto.">
            <a:extLst>
              <a:ext uri="{FF2B5EF4-FFF2-40B4-BE49-F238E27FC236}">
                <a16:creationId xmlns:a16="http://schemas.microsoft.com/office/drawing/2014/main" id="{52499956-D270-4433-E3B9-5D28DB62A761}"/>
              </a:ext>
            </a:extLst>
          </p:cNvPr>
          <p:cNvPicPr>
            <a:picLocks noChangeAspect="1"/>
          </p:cNvPicPr>
          <p:nvPr/>
        </p:nvPicPr>
        <p:blipFill>
          <a:blip r:embed="rId3" cstate="screen">
            <a:extLst>
              <a:ext uri="{28A0092B-C50C-407E-A947-70E740481C1C}">
                <a14:useLocalDpi xmlns:a14="http://schemas.microsoft.com/office/drawing/2010/main"/>
              </a:ext>
            </a:extLst>
          </a:blip>
          <a:srcRect l="27725" t="141" r="9173" b="17025"/>
          <a:stretch/>
        </p:blipFill>
        <p:spPr>
          <a:xfrm>
            <a:off x="6829372" y="2226390"/>
            <a:ext cx="3258208" cy="3055007"/>
          </a:xfrm>
          <a:prstGeom prst="rect">
            <a:avLst/>
          </a:prstGeom>
        </p:spPr>
      </p:pic>
      <p:pic>
        <p:nvPicPr>
          <p:cNvPr id="5" name="Imagen 4">
            <a:extLst>
              <a:ext uri="{FF2B5EF4-FFF2-40B4-BE49-F238E27FC236}">
                <a16:creationId xmlns:a16="http://schemas.microsoft.com/office/drawing/2014/main" id="{6C33DAD2-75EF-C7FD-44BC-4AF2F72720C0}"/>
              </a:ext>
            </a:extLst>
          </p:cNvPr>
          <p:cNvPicPr>
            <a:picLocks noChangeAspect="1"/>
          </p:cNvPicPr>
          <p:nvPr/>
        </p:nvPicPr>
        <p:blipFill>
          <a:blip r:embed="rId4"/>
          <a:stretch>
            <a:fillRect/>
          </a:stretch>
        </p:blipFill>
        <p:spPr>
          <a:xfrm>
            <a:off x="6096000" y="2581987"/>
            <a:ext cx="1158240" cy="695422"/>
          </a:xfrm>
          <a:prstGeom prst="rect">
            <a:avLst/>
          </a:prstGeom>
        </p:spPr>
      </p:pic>
      <p:sp>
        <p:nvSpPr>
          <p:cNvPr id="7" name="CuadroTexto 6">
            <a:extLst>
              <a:ext uri="{FF2B5EF4-FFF2-40B4-BE49-F238E27FC236}">
                <a16:creationId xmlns:a16="http://schemas.microsoft.com/office/drawing/2014/main" id="{79B6C8A5-F44B-FD51-6391-9A7A91694627}"/>
              </a:ext>
            </a:extLst>
          </p:cNvPr>
          <p:cNvSpPr txBox="1"/>
          <p:nvPr/>
        </p:nvSpPr>
        <p:spPr>
          <a:xfrm>
            <a:off x="4602480" y="5357109"/>
            <a:ext cx="5567680" cy="584775"/>
          </a:xfrm>
          <a:prstGeom prst="rect">
            <a:avLst/>
          </a:prstGeom>
          <a:noFill/>
        </p:spPr>
        <p:txBody>
          <a:bodyPr wrap="square" rtlCol="0">
            <a:spAutoFit/>
          </a:bodyPr>
          <a:lstStyle/>
          <a:p>
            <a:r>
              <a:rPr lang="es-MX" sz="1600" b="1" dirty="0">
                <a:solidFill>
                  <a:srgbClr val="1061AC"/>
                </a:solidFill>
                <a:latin typeface="Poppins" panose="00000500000000000000" pitchFamily="2" charset="0"/>
                <a:cs typeface="Poppins" panose="00000500000000000000" pitchFamily="2" charset="0"/>
              </a:rPr>
              <a:t>ADMINISTRADORA DE FONDOS DE PENSIONES</a:t>
            </a:r>
          </a:p>
          <a:p>
            <a:r>
              <a:rPr lang="es-MX" sz="1600" b="1" dirty="0">
                <a:solidFill>
                  <a:srgbClr val="00B050"/>
                </a:solidFill>
                <a:latin typeface="Poppins" panose="00000500000000000000" pitchFamily="2" charset="0"/>
                <a:cs typeface="Poppins" panose="00000500000000000000" pitchFamily="2" charset="0"/>
              </a:rPr>
              <a:t>FONDO AUTÓNOMO DE PROTECCIÓN PREVISIONAL</a:t>
            </a:r>
            <a:endParaRPr lang="es-CL" sz="1600" b="1" dirty="0">
              <a:solidFill>
                <a:srgbClr val="00B05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6343835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7C212182-4119-3999-EA68-AD7DA2B03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FF132-6F5B-3F7C-D534-39BA7431AF3D}"/>
              </a:ext>
            </a:extLst>
          </p:cNvPr>
          <p:cNvSpPr txBox="1">
            <a:spLocks/>
          </p:cNvSpPr>
          <p:nvPr/>
        </p:nvSpPr>
        <p:spPr>
          <a:xfrm>
            <a:off x="377548" y="409234"/>
            <a:ext cx="10195757" cy="699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chemeClr val="bg2">
                    <a:lumMod val="50000"/>
                  </a:schemeClr>
                </a:solidFill>
                <a:latin typeface="Poppins" panose="00000500000000000000" pitchFamily="2" charset="0"/>
                <a:cs typeface="Poppins" panose="00000500000000000000" pitchFamily="2" charset="0"/>
              </a:rPr>
              <a:t>Cotización: Gradualidad del 1% al 8,5%</a:t>
            </a:r>
          </a:p>
        </p:txBody>
      </p:sp>
      <p:sp>
        <p:nvSpPr>
          <p:cNvPr id="6" name="Content Placeholder 2">
            <a:extLst>
              <a:ext uri="{FF2B5EF4-FFF2-40B4-BE49-F238E27FC236}">
                <a16:creationId xmlns:a16="http://schemas.microsoft.com/office/drawing/2014/main" id="{B1F779E4-4A28-264F-B332-9E6F53ACA3DC}"/>
              </a:ext>
            </a:extLst>
          </p:cNvPr>
          <p:cNvSpPr txBox="1">
            <a:spLocks/>
          </p:cNvSpPr>
          <p:nvPr/>
        </p:nvSpPr>
        <p:spPr>
          <a:xfrm>
            <a:off x="377550" y="1270975"/>
            <a:ext cx="11349852" cy="380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None/>
            </a:pPr>
            <a:r>
              <a:rPr lang="es-CL" sz="1600" kern="0" dirty="0">
                <a:effectLst/>
                <a:latin typeface="Poppins" pitchFamily="2" charset="77"/>
                <a:ea typeface="Times New Roman" panose="02020603050405020304" pitchFamily="18" charset="0"/>
                <a:cs typeface="Poppins" pitchFamily="2" charset="77"/>
              </a:rPr>
              <a:t>Del 4% que se destinará  al FAPP</a:t>
            </a:r>
          </a:p>
        </p:txBody>
      </p:sp>
      <p:sp>
        <p:nvSpPr>
          <p:cNvPr id="8" name="Rectángulo: esquinas redondeadas 4">
            <a:extLst>
              <a:ext uri="{FF2B5EF4-FFF2-40B4-BE49-F238E27FC236}">
                <a16:creationId xmlns:a16="http://schemas.microsoft.com/office/drawing/2014/main" id="{C5FDCF38-8A2F-6604-D6E8-307819319F4D}"/>
              </a:ext>
            </a:extLst>
          </p:cNvPr>
          <p:cNvSpPr/>
          <p:nvPr/>
        </p:nvSpPr>
        <p:spPr>
          <a:xfrm>
            <a:off x="3453414" y="2459115"/>
            <a:ext cx="2756268" cy="2655532"/>
          </a:xfrm>
          <a:prstGeom prst="roundRect">
            <a:avLst>
              <a:gd name="adj" fmla="val 6502"/>
            </a:avLst>
          </a:prstGeom>
          <a:solidFill>
            <a:schemeClr val="accent4">
              <a:lumMod val="20000"/>
              <a:lumOff val="8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B0F0"/>
                </a:solidFill>
                <a:effectLst/>
                <a:uLnTx/>
                <a:uFillTx/>
                <a:latin typeface="Poppins" panose="00000500000000000000" pitchFamily="2" charset="0"/>
                <a:ea typeface="+mn-ea"/>
                <a:cs typeface="Poppins" panose="00000500000000000000" pitchFamily="2" charset="0"/>
              </a:rPr>
              <a:t>1.5% se usará para aumentar las pensiones actuales a través del “Bono por año cotizado”. Esto es un </a:t>
            </a:r>
            <a:r>
              <a:rPr kumimoji="0" lang="es-MX" sz="1400" b="1" i="0" u="none" strike="noStrike" kern="1200" cap="none" spc="0" normalizeH="0" baseline="0" noProof="0" dirty="0">
                <a:ln>
                  <a:noFill/>
                </a:ln>
                <a:solidFill>
                  <a:schemeClr val="tx2">
                    <a:lumMod val="90000"/>
                    <a:lumOff val="10000"/>
                  </a:schemeClr>
                </a:solidFill>
                <a:effectLst/>
                <a:uLnTx/>
                <a:uFillTx/>
                <a:latin typeface="Poppins" panose="00000500000000000000" pitchFamily="2" charset="0"/>
                <a:ea typeface="+mn-ea"/>
                <a:cs typeface="Poppins" panose="00000500000000000000" pitchFamily="2" charset="0"/>
              </a:rPr>
              <a:t>reparto transitorio</a:t>
            </a:r>
            <a:r>
              <a:rPr kumimoji="0" lang="es-MX" sz="1400" b="1" i="0" u="none" strike="noStrike" kern="1200" cap="none" spc="0" normalizeH="0" baseline="0" noProof="0" dirty="0">
                <a:ln>
                  <a:noFill/>
                </a:ln>
                <a:solidFill>
                  <a:srgbClr val="00B0F0"/>
                </a:solidFill>
                <a:effectLst/>
                <a:uLnTx/>
                <a:uFillTx/>
                <a:latin typeface="Poppins" panose="00000500000000000000" pitchFamily="2" charset="0"/>
                <a:ea typeface="+mn-ea"/>
                <a:cs typeface="Poppins" panose="00000500000000000000" pitchFamily="2" charset="0"/>
              </a:rPr>
              <a:t>, ya que después de 20 años se traspasará gradualmente a las cuentas individuales de los trabajadores.</a:t>
            </a:r>
          </a:p>
        </p:txBody>
      </p:sp>
      <p:sp>
        <p:nvSpPr>
          <p:cNvPr id="3" name="Rectángulo: esquinas redondeadas 4">
            <a:extLst>
              <a:ext uri="{FF2B5EF4-FFF2-40B4-BE49-F238E27FC236}">
                <a16:creationId xmlns:a16="http://schemas.microsoft.com/office/drawing/2014/main" id="{8F1CABD2-D0C5-5DAE-D014-C574C92227B9}"/>
              </a:ext>
            </a:extLst>
          </p:cNvPr>
          <p:cNvSpPr/>
          <p:nvPr/>
        </p:nvSpPr>
        <p:spPr>
          <a:xfrm>
            <a:off x="490865" y="2459115"/>
            <a:ext cx="2882650" cy="2655533"/>
          </a:xfrm>
          <a:prstGeom prst="roundRect">
            <a:avLst>
              <a:gd name="adj" fmla="val 6502"/>
            </a:avLst>
          </a:prstGeom>
          <a:solidFill>
            <a:schemeClr val="accent3">
              <a:lumMod val="20000"/>
              <a:lumOff val="8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B050"/>
                </a:solidFill>
                <a:effectLst/>
                <a:uLnTx/>
                <a:uFillTx/>
                <a:latin typeface="Poppins" panose="00000500000000000000" pitchFamily="2" charset="0"/>
                <a:ea typeface="+mn-ea"/>
                <a:cs typeface="Poppins" panose="00000500000000000000" pitchFamily="2" charset="0"/>
              </a:rPr>
              <a:t>2.5% se destina al Seguro Social. Este 2.5% financia el Bono Tabla Mujer (compensación por mayor expectativa de vida femenina con igual ahorro y edad de jubilación), y el Seguro de Invalidez y Sobrevivencia (SIS) (cuya administración pasará a ser estatal.</a:t>
            </a:r>
          </a:p>
        </p:txBody>
      </p:sp>
      <p:pic>
        <p:nvPicPr>
          <p:cNvPr id="7" name="Imagen 6" descr="Gráfico, Gráfico circular&#10;&#10;El contenido generado por IA puede ser incorrecto.">
            <a:extLst>
              <a:ext uri="{FF2B5EF4-FFF2-40B4-BE49-F238E27FC236}">
                <a16:creationId xmlns:a16="http://schemas.microsoft.com/office/drawing/2014/main" id="{0D670794-DF05-0D87-0CAB-A269EBF407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855" t="1507" r="5862" b="15862"/>
          <a:stretch/>
        </p:blipFill>
        <p:spPr>
          <a:xfrm>
            <a:off x="8332561" y="1797677"/>
            <a:ext cx="3394841" cy="3148256"/>
          </a:xfrm>
          <a:prstGeom prst="rect">
            <a:avLst/>
          </a:prstGeom>
        </p:spPr>
      </p:pic>
      <p:pic>
        <p:nvPicPr>
          <p:cNvPr id="9" name="Imagen 8">
            <a:extLst>
              <a:ext uri="{FF2B5EF4-FFF2-40B4-BE49-F238E27FC236}">
                <a16:creationId xmlns:a16="http://schemas.microsoft.com/office/drawing/2014/main" id="{DF5FB9BB-F1C8-1634-F818-A2172B5D86B9}"/>
              </a:ext>
            </a:extLst>
          </p:cNvPr>
          <p:cNvPicPr>
            <a:picLocks noChangeAspect="1"/>
          </p:cNvPicPr>
          <p:nvPr/>
        </p:nvPicPr>
        <p:blipFill>
          <a:blip r:embed="rId4"/>
          <a:stretch>
            <a:fillRect/>
          </a:stretch>
        </p:blipFill>
        <p:spPr>
          <a:xfrm>
            <a:off x="6973894" y="2321646"/>
            <a:ext cx="1590986" cy="628738"/>
          </a:xfrm>
          <a:prstGeom prst="rect">
            <a:avLst/>
          </a:prstGeom>
        </p:spPr>
      </p:pic>
      <p:sp>
        <p:nvSpPr>
          <p:cNvPr id="4" name="CuadroTexto 3">
            <a:extLst>
              <a:ext uri="{FF2B5EF4-FFF2-40B4-BE49-F238E27FC236}">
                <a16:creationId xmlns:a16="http://schemas.microsoft.com/office/drawing/2014/main" id="{781C10F1-3CC5-3E86-4457-8F130CF210A7}"/>
              </a:ext>
            </a:extLst>
          </p:cNvPr>
          <p:cNvSpPr txBox="1"/>
          <p:nvPr/>
        </p:nvSpPr>
        <p:spPr>
          <a:xfrm>
            <a:off x="6258923" y="5114647"/>
            <a:ext cx="4063459" cy="830997"/>
          </a:xfrm>
          <a:prstGeom prst="rect">
            <a:avLst/>
          </a:prstGeom>
          <a:noFill/>
        </p:spPr>
        <p:txBody>
          <a:bodyPr wrap="square" rtlCol="0">
            <a:spAutoFit/>
          </a:bodyPr>
          <a:lstStyle/>
          <a:p>
            <a:r>
              <a:rPr lang="es-MX" sz="1600" b="1" dirty="0">
                <a:solidFill>
                  <a:srgbClr val="1061AC"/>
                </a:solidFill>
                <a:latin typeface="Poppins" panose="00000500000000000000" pitchFamily="2" charset="0"/>
                <a:cs typeface="Poppins" panose="00000500000000000000" pitchFamily="2" charset="0"/>
              </a:rPr>
              <a:t>BAC: Bono Por Años Cotizados</a:t>
            </a:r>
          </a:p>
          <a:p>
            <a:r>
              <a:rPr lang="es-CL" sz="1600" b="1" dirty="0">
                <a:solidFill>
                  <a:srgbClr val="00B050"/>
                </a:solidFill>
                <a:latin typeface="Poppins" panose="00000500000000000000" pitchFamily="2" charset="0"/>
                <a:cs typeface="Poppins" panose="00000500000000000000" pitchFamily="2" charset="0"/>
              </a:rPr>
              <a:t>Compensación Expectativa de vida -</a:t>
            </a:r>
          </a:p>
          <a:p>
            <a:r>
              <a:rPr lang="es-CL" sz="1600" b="1" dirty="0">
                <a:solidFill>
                  <a:srgbClr val="00B050"/>
                </a:solidFill>
                <a:latin typeface="Poppins" panose="00000500000000000000" pitchFamily="2" charset="0"/>
                <a:cs typeface="Poppins" panose="00000500000000000000" pitchFamily="2" charset="0"/>
              </a:rPr>
              <a:t>Seguro de Invalidez y Sobrevivencia</a:t>
            </a:r>
          </a:p>
        </p:txBody>
      </p:sp>
    </p:spTree>
    <p:extLst>
      <p:ext uri="{BB962C8B-B14F-4D97-AF65-F5344CB8AC3E}">
        <p14:creationId xmlns:p14="http://schemas.microsoft.com/office/powerpoint/2010/main" val="21870289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3" grpId="0" animBg="1"/>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1187623-5b64-4d8c-b7af-18fe1fa8371c}" enabled="0" method="" siteId="{61187623-5b64-4d8c-b7af-18fe1fa8371c}" removed="1"/>
</clbl:labelList>
</file>

<file path=docProps/app.xml><?xml version="1.0" encoding="utf-8"?>
<Properties xmlns="http://schemas.openxmlformats.org/officeDocument/2006/extended-properties" xmlns:vt="http://schemas.openxmlformats.org/officeDocument/2006/docPropsVTypes">
  <Template/>
  <TotalTime>11153</TotalTime>
  <Words>2900</Words>
  <Application>Microsoft Office PowerPoint</Application>
  <PresentationFormat>Panorámica</PresentationFormat>
  <Paragraphs>296</Paragraphs>
  <Slides>41</Slides>
  <Notes>7</Notes>
  <HiddenSlides>0</HiddenSlides>
  <MMClips>2</MMClips>
  <ScaleCrop>false</ScaleCrop>
  <HeadingPairs>
    <vt:vector size="4" baseType="variant">
      <vt:variant>
        <vt:lpstr>Tema</vt:lpstr>
      </vt:variant>
      <vt:variant>
        <vt:i4>1</vt:i4>
      </vt:variant>
      <vt:variant>
        <vt:lpstr>Títulos de diapositiva</vt:lpstr>
      </vt:variant>
      <vt:variant>
        <vt:i4>41</vt:i4>
      </vt:variant>
    </vt:vector>
  </HeadingPairs>
  <TitlesOfParts>
    <vt:vector size="4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OBJETIVOS</dc:title>
  <dc:creator>Andres Enrique Rojas Gonzalez</dc:creator>
  <cp:lastModifiedBy>Victor Manuel Leiva Vallejos</cp:lastModifiedBy>
  <cp:revision>70</cp:revision>
  <cp:lastPrinted>2025-03-12T19:35:07Z</cp:lastPrinted>
  <dcterms:created xsi:type="dcterms:W3CDTF">2025-03-10T11:02:29Z</dcterms:created>
  <dcterms:modified xsi:type="dcterms:W3CDTF">2025-07-21T15:04:23Z</dcterms:modified>
</cp:coreProperties>
</file>